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38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10/20/2020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10/20/2020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10/20/2020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10/20/2020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10/20/2020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10/20/2020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10/20/2020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images.google.co.in/imgres?imgurl=http://www.republicanvoices.org/meat.jpg&amp;imgrefurl=http://www.republicanvoices.org/war_on_meat.html&amp;h=375&amp;w=500&amp;sz=39&amp;hl=en&amp;start=6&amp;tbnid=_Rt_cVrM3KIFBM:&amp;tbnh=98&amp;tbnw=130&amp;prev=/images?q=Meat&amp;gbv=2&amp;hl=en&amp;sa=G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jpeg"/><Relationship Id="rId4" Type="http://schemas.openxmlformats.org/officeDocument/2006/relationships/hyperlink" Target="http://images.google.co.in/imgres?imgurl=http://www.virginmedia.com/images/meat.jpg&amp;imgrefurl=http://www.virginmedia.com/digital/science/pictures/avoid-cancer.php?ssid=4&amp;h=300&amp;w=431&amp;sz=45&amp;hl=en&amp;start=21&amp;tbnid=4UJTxXUjG0Pd5M:&amp;tbnh=88&amp;tbnw=126&amp;prev=/images?q=Meat&amp;start=20&amp;gbv=2&amp;ndsp=20&amp;hl=en&amp;sa=N" TargetMode="Externa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200401"/>
            <a:ext cx="7772400" cy="914400"/>
          </a:xfrm>
        </p:spPr>
        <p:txBody>
          <a:bodyPr>
            <a:normAutofit fontScale="90000"/>
          </a:bodyPr>
          <a:lstStyle/>
          <a:p>
            <a:r>
              <a:rPr kumimoji="1" lang="en-AU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/>
            </a:r>
            <a:br>
              <a:rPr kumimoji="1" lang="en-AU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</a:br>
            <a:r>
              <a:rPr kumimoji="1" lang="en-AU" sz="31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Unit I</a:t>
            </a:r>
            <a:r>
              <a:rPr kumimoji="1" lang="en-AU" sz="3100" b="1" dirty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: Meat Processing: Introduction</a:t>
            </a:r>
            <a:r>
              <a:rPr lang="en-AU" sz="3100" b="1" dirty="0">
                <a:solidFill>
                  <a:srgbClr val="FF0000"/>
                </a:solidFill>
              </a:rPr>
              <a:t/>
            </a:r>
            <a:br>
              <a:rPr lang="en-AU" sz="3100" b="1" dirty="0">
                <a:solidFill>
                  <a:srgbClr val="FF0000"/>
                </a:solidFill>
              </a:rPr>
            </a:br>
            <a:endParaRPr lang="en-IN" sz="4000" dirty="0"/>
          </a:p>
        </p:txBody>
      </p:sp>
      <p:sp>
        <p:nvSpPr>
          <p:cNvPr id="4" name="Subtitle 2"/>
          <p:cNvSpPr txBox="1">
            <a:spLocks/>
          </p:cNvSpPr>
          <p:nvPr/>
        </p:nvSpPr>
        <p:spPr>
          <a:xfrm>
            <a:off x="1371600" y="4114800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 fontScale="475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IN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By:</a:t>
            </a:r>
          </a:p>
          <a:p>
            <a:r>
              <a:rPr lang="en-IN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Dr.</a:t>
            </a:r>
            <a:r>
              <a:rPr lang="en-IN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R. K. </a:t>
            </a:r>
            <a:r>
              <a:rPr lang="en-IN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Jaiswal</a:t>
            </a:r>
            <a:endParaRPr lang="en-IN" b="1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en-IN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Asstt</a:t>
            </a:r>
            <a:r>
              <a:rPr lang="en-IN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 Prof.-cum-Jr. Scientist</a:t>
            </a:r>
          </a:p>
          <a:p>
            <a:r>
              <a:rPr lang="en-IN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Dept. of LPT</a:t>
            </a:r>
          </a:p>
          <a:p>
            <a:r>
              <a:rPr lang="en-IN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Bihar Veterinary College</a:t>
            </a:r>
          </a:p>
          <a:p>
            <a:r>
              <a:rPr lang="en-IN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Bihar Animal Sciences University</a:t>
            </a:r>
          </a:p>
          <a:p>
            <a:r>
              <a:rPr lang="en-IN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Patna-800014 (Bihar)</a:t>
            </a:r>
          </a:p>
          <a:p>
            <a:endParaRPr lang="en-IN" dirty="0"/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53125" y="19048"/>
            <a:ext cx="2857500" cy="15080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3375" y="0"/>
            <a:ext cx="1447800" cy="15271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895350" y="2057400"/>
            <a:ext cx="735330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sz="3200" b="1" dirty="0">
                <a:solidFill>
                  <a:srgbClr val="FF0000"/>
                </a:solidFill>
                <a:latin typeface="+mj-lt"/>
                <a:ea typeface="+mj-ea"/>
                <a:cs typeface="+mj-cs"/>
              </a:rPr>
              <a:t>LPT </a:t>
            </a:r>
            <a:r>
              <a:rPr lang="en-AU" sz="3200" b="1" dirty="0" smtClean="0">
                <a:solidFill>
                  <a:srgbClr val="FF0000"/>
                </a:solidFill>
                <a:latin typeface="+mj-lt"/>
                <a:ea typeface="+mj-ea"/>
                <a:cs typeface="+mj-cs"/>
              </a:rPr>
              <a:t>602: </a:t>
            </a:r>
            <a:r>
              <a:rPr lang="en-IN" sz="3200" b="1" dirty="0" smtClean="0">
                <a:solidFill>
                  <a:srgbClr val="FF0000"/>
                </a:solidFill>
                <a:latin typeface="+mj-lt"/>
                <a:ea typeface="+mj-ea"/>
                <a:cs typeface="+mj-cs"/>
              </a:rPr>
              <a:t>MEAT</a:t>
            </a:r>
            <a:r>
              <a:rPr lang="en-IN" sz="3200" b="1" dirty="0">
                <a:solidFill>
                  <a:srgbClr val="FF0000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IN" sz="3200" b="1" dirty="0" smtClean="0">
                <a:solidFill>
                  <a:srgbClr val="FF0000"/>
                </a:solidFill>
                <a:latin typeface="+mj-lt"/>
                <a:ea typeface="+mj-ea"/>
                <a:cs typeface="+mj-cs"/>
              </a:rPr>
              <a:t>PROCESSING</a:t>
            </a:r>
            <a:r>
              <a:rPr lang="en-IN" sz="3200" b="1" dirty="0">
                <a:solidFill>
                  <a:srgbClr val="FF0000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IN" sz="3200" b="1" dirty="0" smtClean="0">
                <a:solidFill>
                  <a:srgbClr val="FF0000"/>
                </a:solidFill>
                <a:latin typeface="+mj-lt"/>
                <a:ea typeface="+mj-ea"/>
                <a:cs typeface="+mj-cs"/>
              </a:rPr>
              <a:t>, PACKAGING, QUALITY</a:t>
            </a:r>
            <a:r>
              <a:rPr lang="en-IN" sz="3200" b="1" dirty="0">
                <a:solidFill>
                  <a:srgbClr val="FF0000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IN" sz="3200" b="1" dirty="0" smtClean="0">
                <a:solidFill>
                  <a:srgbClr val="FF0000"/>
                </a:solidFill>
                <a:latin typeface="+mj-lt"/>
                <a:ea typeface="+mj-ea"/>
                <a:cs typeface="+mj-cs"/>
              </a:rPr>
              <a:t>CONTROL</a:t>
            </a:r>
            <a:r>
              <a:rPr lang="en-IN" sz="3200" b="1" dirty="0">
                <a:solidFill>
                  <a:srgbClr val="FF0000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IN" sz="3200" b="1" dirty="0" smtClean="0">
                <a:solidFill>
                  <a:srgbClr val="FF0000"/>
                </a:solidFill>
                <a:latin typeface="+mj-lt"/>
                <a:ea typeface="+mj-ea"/>
                <a:cs typeface="+mj-cs"/>
              </a:rPr>
              <a:t>AND</a:t>
            </a:r>
            <a:r>
              <a:rPr lang="en-IN" sz="3200" b="1" dirty="0">
                <a:solidFill>
                  <a:srgbClr val="FF0000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IN" sz="3200" b="1" dirty="0" smtClean="0">
                <a:solidFill>
                  <a:srgbClr val="FF0000"/>
                </a:solidFill>
                <a:latin typeface="+mj-lt"/>
                <a:ea typeface="+mj-ea"/>
                <a:cs typeface="+mj-cs"/>
              </a:rPr>
              <a:t>MARKETING</a:t>
            </a:r>
            <a:endParaRPr lang="en-IN" sz="3200" b="1" dirty="0">
              <a:solidFill>
                <a:srgbClr val="FF0000"/>
              </a:solidFill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29085235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>
          <a:xfrm>
            <a:off x="838200" y="152400"/>
            <a:ext cx="7772400" cy="838200"/>
          </a:xfrm>
        </p:spPr>
        <p:txBody>
          <a:bodyPr/>
          <a:lstStyle/>
          <a:p>
            <a:pPr algn="ctr"/>
            <a:r>
              <a:rPr lang="en-US" altLang="zh-CN" b="1" dirty="0">
                <a:latin typeface="Times New Roman" pitchFamily="18" charset="0"/>
                <a:ea typeface="宋体" pitchFamily="2" charset="-122"/>
                <a:cs typeface="Times New Roman" pitchFamily="18" charset="0"/>
              </a:rPr>
              <a:t>Meat</a:t>
            </a:r>
            <a:endParaRPr lang="en-US" b="1" dirty="0">
              <a:latin typeface="Times New Roman" pitchFamily="18" charset="0"/>
              <a:ea typeface="宋体" pitchFamily="2" charset="-122"/>
              <a:cs typeface="Times New Roman" pitchFamily="18" charset="0"/>
            </a:endParaRPr>
          </a:p>
        </p:txBody>
      </p:sp>
      <p:grpSp>
        <p:nvGrpSpPr>
          <p:cNvPr id="16390" name="Group 6"/>
          <p:cNvGrpSpPr>
            <a:grpSpLocks/>
          </p:cNvGrpSpPr>
          <p:nvPr/>
        </p:nvGrpSpPr>
        <p:grpSpPr bwMode="auto">
          <a:xfrm>
            <a:off x="5562600" y="1524000"/>
            <a:ext cx="3505200" cy="4114800"/>
            <a:chOff x="3312" y="960"/>
            <a:chExt cx="2352" cy="2839"/>
          </a:xfrm>
        </p:grpSpPr>
        <p:pic>
          <p:nvPicPr>
            <p:cNvPr id="16388" name="Picture 4">
              <a:hlinkClick r:id="rId2"/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312" y="960"/>
              <a:ext cx="2352" cy="13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</p:pic>
        <p:pic>
          <p:nvPicPr>
            <p:cNvPr id="16389" name="Picture 5">
              <a:hlinkClick r:id="rId4"/>
            </p:cNvPr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312" y="2256"/>
              <a:ext cx="2304" cy="154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16391" name="Rectangle 7"/>
          <p:cNvSpPr>
            <a:spLocks noChangeArrowheads="1"/>
          </p:cNvSpPr>
          <p:nvPr/>
        </p:nvSpPr>
        <p:spPr bwMode="auto">
          <a:xfrm>
            <a:off x="685800" y="2057400"/>
            <a:ext cx="4724400" cy="2743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231775" indent="-231775" algn="just">
              <a:lnSpc>
                <a:spcPct val="90000"/>
              </a:lnSpc>
              <a:spcBef>
                <a:spcPct val="20000"/>
              </a:spcBef>
              <a:buClr>
                <a:srgbClr val="B32A13"/>
              </a:buClr>
              <a:buSzPct val="90000"/>
              <a:buFont typeface="Wingdings" pitchFamily="2" charset="2"/>
              <a:buBlip>
                <a:blip r:embed="rId6"/>
              </a:buBlip>
            </a:pPr>
            <a:r>
              <a:rPr lang="en-US" altLang="zh-CN" sz="2000" dirty="0">
                <a:latin typeface="Times New Roman" pitchFamily="18" charset="0"/>
                <a:ea typeface="宋体" pitchFamily="2" charset="-122"/>
                <a:cs typeface="Times New Roman" pitchFamily="18" charset="0"/>
              </a:rPr>
              <a:t>Animal tissues which are suitable for use as food. </a:t>
            </a:r>
          </a:p>
          <a:p>
            <a:pPr marL="231775" indent="-231775" algn="just">
              <a:lnSpc>
                <a:spcPct val="90000"/>
              </a:lnSpc>
              <a:spcBef>
                <a:spcPct val="20000"/>
              </a:spcBef>
              <a:buClr>
                <a:srgbClr val="B32A13"/>
              </a:buClr>
              <a:buSzPct val="90000"/>
              <a:buFont typeface="Wingdings" pitchFamily="2" charset="2"/>
              <a:buBlip>
                <a:blip r:embed="rId6"/>
              </a:buBlip>
            </a:pPr>
            <a:endParaRPr lang="en-US" altLang="zh-CN" sz="2000" dirty="0">
              <a:latin typeface="Times New Roman" pitchFamily="18" charset="0"/>
              <a:ea typeface="宋体" pitchFamily="2" charset="-122"/>
              <a:cs typeface="Times New Roman" pitchFamily="18" charset="0"/>
            </a:endParaRPr>
          </a:p>
          <a:p>
            <a:pPr marL="231775" indent="-231775" algn="just">
              <a:lnSpc>
                <a:spcPct val="90000"/>
              </a:lnSpc>
              <a:spcBef>
                <a:spcPct val="20000"/>
              </a:spcBef>
              <a:buClr>
                <a:srgbClr val="B32A13"/>
              </a:buClr>
              <a:buSzPct val="90000"/>
              <a:buFont typeface="Wingdings" pitchFamily="2" charset="2"/>
              <a:buNone/>
            </a:pPr>
            <a:endParaRPr lang="en-US" altLang="zh-CN" sz="2000" dirty="0">
              <a:latin typeface="Times New Roman" pitchFamily="18" charset="0"/>
              <a:ea typeface="宋体" pitchFamily="2" charset="-122"/>
              <a:cs typeface="Times New Roman" pitchFamily="18" charset="0"/>
            </a:endParaRPr>
          </a:p>
          <a:p>
            <a:pPr marL="231775" indent="-231775" algn="just">
              <a:lnSpc>
                <a:spcPct val="90000"/>
              </a:lnSpc>
              <a:spcBef>
                <a:spcPct val="20000"/>
              </a:spcBef>
              <a:buClr>
                <a:srgbClr val="B32A13"/>
              </a:buClr>
              <a:buSzPct val="90000"/>
              <a:buFont typeface="Wingdings" pitchFamily="2" charset="2"/>
              <a:buBlip>
                <a:blip r:embed="rId6"/>
              </a:buBlip>
            </a:pPr>
            <a:r>
              <a:rPr lang="en-US" altLang="zh-CN" sz="2000" dirty="0">
                <a:latin typeface="Times New Roman" pitchFamily="18" charset="0"/>
                <a:ea typeface="宋体" pitchFamily="2" charset="-122"/>
                <a:cs typeface="Times New Roman" pitchFamily="18" charset="0"/>
              </a:rPr>
              <a:t>More precisely edible postmortem component originating from live animals</a:t>
            </a:r>
            <a:endParaRPr lang="en-US" sz="36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259090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3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3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63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63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91" grpId="0" build="p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2" name="Rectangle 4"/>
          <p:cNvSpPr>
            <a:spLocks noGrp="1" noChangeArrowheads="1"/>
          </p:cNvSpPr>
          <p:nvPr>
            <p:ph type="title"/>
          </p:nvPr>
        </p:nvSpPr>
        <p:spPr>
          <a:xfrm>
            <a:off x="914400" y="277813"/>
            <a:ext cx="7772400" cy="712787"/>
          </a:xfrm>
          <a:noFill/>
          <a:ln/>
        </p:spPr>
        <p:txBody>
          <a:bodyPr>
            <a:normAutofit fontScale="90000"/>
          </a:bodyPr>
          <a:lstStyle/>
          <a:p>
            <a:pPr algn="ctr"/>
            <a:r>
              <a:rPr lang="en-US" altLang="zh-CN" b="1" dirty="0">
                <a:latin typeface="Times New Roman" pitchFamily="18" charset="0"/>
                <a:ea typeface="宋体" pitchFamily="2" charset="-122"/>
                <a:cs typeface="Times New Roman" pitchFamily="18" charset="0"/>
              </a:rPr>
              <a:t>What meat processing means?</a:t>
            </a:r>
            <a:r>
              <a:rPr lang="en-US" altLang="zh-CN" dirty="0">
                <a:latin typeface="Times New Roman" pitchFamily="18" charset="0"/>
                <a:ea typeface="宋体" pitchFamily="2" charset="-122"/>
                <a:cs typeface="Times New Roman" pitchFamily="18" charset="0"/>
              </a:rPr>
              <a:t> </a:t>
            </a:r>
            <a:endParaRPr lang="en-US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3733" name="Text Box 5"/>
          <p:cNvSpPr txBox="1">
            <a:spLocks noChangeArrowheads="1"/>
          </p:cNvSpPr>
          <p:nvPr/>
        </p:nvSpPr>
        <p:spPr bwMode="auto">
          <a:xfrm>
            <a:off x="838200" y="1387475"/>
            <a:ext cx="7772400" cy="830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marL="342900" indent="-342900">
              <a:spcBef>
                <a:spcPct val="50000"/>
              </a:spcBef>
              <a:buFont typeface="Arial" pitchFamily="34" charset="0"/>
              <a:buChar char="•"/>
            </a:pPr>
            <a:r>
              <a:rPr lang="en-US" sz="2400" dirty="0">
                <a:latin typeface="Times New Roman" pitchFamily="18" charset="0"/>
              </a:rPr>
              <a:t>All process utilized in altering fresh meat except for simple grinding, cutting and mixing</a:t>
            </a:r>
          </a:p>
        </p:txBody>
      </p:sp>
      <p:sp>
        <p:nvSpPr>
          <p:cNvPr id="73734" name="Text Box 6"/>
          <p:cNvSpPr txBox="1">
            <a:spLocks noChangeArrowheads="1"/>
          </p:cNvSpPr>
          <p:nvPr/>
        </p:nvSpPr>
        <p:spPr bwMode="auto">
          <a:xfrm>
            <a:off x="1143000" y="4664075"/>
            <a:ext cx="7162800" cy="830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marL="342900" indent="-342900">
              <a:spcBef>
                <a:spcPct val="50000"/>
              </a:spcBef>
              <a:buFont typeface="Arial" pitchFamily="34" charset="0"/>
              <a:buChar char="•"/>
            </a:pPr>
            <a:r>
              <a:rPr lang="en-US" sz="2400" dirty="0">
                <a:latin typeface="Times New Roman" pitchFamily="18" charset="0"/>
              </a:rPr>
              <a:t>Excludes cutting, grinding and packaging of fresh meat in retail stores and in homes</a:t>
            </a:r>
          </a:p>
        </p:txBody>
      </p:sp>
      <p:sp>
        <p:nvSpPr>
          <p:cNvPr id="73735" name="Text Box 7"/>
          <p:cNvSpPr txBox="1">
            <a:spLocks noChangeArrowheads="1"/>
          </p:cNvSpPr>
          <p:nvPr/>
        </p:nvSpPr>
        <p:spPr bwMode="auto">
          <a:xfrm>
            <a:off x="990600" y="2606675"/>
            <a:ext cx="7162800" cy="15696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marL="342900" indent="-342900" algn="just">
              <a:spcBef>
                <a:spcPct val="50000"/>
              </a:spcBef>
              <a:buFont typeface="Arial" pitchFamily="34" charset="0"/>
              <a:buChar char="•"/>
            </a:pPr>
            <a:r>
              <a:rPr lang="en-US" sz="2400" dirty="0">
                <a:latin typeface="Times New Roman" pitchFamily="18" charset="0"/>
              </a:rPr>
              <a:t>Includes curing, smoking, canning, cooking, freezing, dehydration, production of intermediate moisture products and the use of certain additives such as chemicals and enzymes</a:t>
            </a:r>
          </a:p>
        </p:txBody>
      </p:sp>
    </p:spTree>
    <p:extLst>
      <p:ext uri="{BB962C8B-B14F-4D97-AF65-F5344CB8AC3E}">
        <p14:creationId xmlns:p14="http://schemas.microsoft.com/office/powerpoint/2010/main" val="27336783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37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37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373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/>
          <p:cNvSpPr>
            <a:spLocks noGrp="1" noChangeArrowheads="1"/>
          </p:cNvSpPr>
          <p:nvPr>
            <p:ph type="title"/>
          </p:nvPr>
        </p:nvSpPr>
        <p:spPr>
          <a:xfrm>
            <a:off x="914400" y="277813"/>
            <a:ext cx="7772400" cy="712787"/>
          </a:xfrm>
        </p:spPr>
        <p:txBody>
          <a:bodyPr/>
          <a:lstStyle/>
          <a:p>
            <a:pPr algn="ctr"/>
            <a:r>
              <a:rPr lang="en-US" sz="3800" b="1" dirty="0">
                <a:latin typeface="Times New Roman" pitchFamily="18" charset="0"/>
                <a:cs typeface="Times New Roman" pitchFamily="18" charset="0"/>
              </a:rPr>
              <a:t>Meat Processing</a:t>
            </a:r>
          </a:p>
        </p:txBody>
      </p:sp>
      <p:sp>
        <p:nvSpPr>
          <p:cNvPr id="1095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838200" y="1219200"/>
            <a:ext cx="7772400" cy="4530725"/>
          </a:xfrm>
        </p:spPr>
        <p:txBody>
          <a:bodyPr/>
          <a:lstStyle/>
          <a:p>
            <a:pPr algn="just"/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Origin before the dawn of civilization</a:t>
            </a:r>
          </a:p>
          <a:p>
            <a:pPr algn="just"/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Egyptian- preservation of meat products by salting and sun drying.</a:t>
            </a:r>
          </a:p>
          <a:p>
            <a:pPr algn="just"/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Romans- 1</a:t>
            </a:r>
            <a:r>
              <a:rPr lang="en-US" sz="1800" baseline="30000" dirty="0">
                <a:latin typeface="Times New Roman" pitchFamily="18" charset="0"/>
                <a:cs typeface="Times New Roman" pitchFamily="18" charset="0"/>
              </a:rPr>
              <a:t>st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to use ice and snow as a means of preserving foods.</a:t>
            </a:r>
          </a:p>
          <a:p>
            <a:pPr algn="just"/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Modern food processing- Canning- Nicholas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Appert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algn="just"/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Newer methods of meat preservation- Chemical additives, development of IMF, freeze dehydration, Enzymes treatments, Irradiation.</a:t>
            </a:r>
          </a:p>
          <a:p>
            <a:pPr algn="just"/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Jerky a thin dried strips of meat- American Indians.</a:t>
            </a:r>
          </a:p>
          <a:p>
            <a:pPr algn="just"/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Pemmican, mixture of dry and semidry meat pounded with dried fruits and vegetables 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covered with 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melted fat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algn="just"/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High energy and lightweight foods.</a:t>
            </a:r>
          </a:p>
          <a:p>
            <a:pPr algn="just"/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Emphasis over nutritional adequacy and balanced 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diets</a:t>
            </a:r>
          </a:p>
          <a:p>
            <a:pPr algn="just"/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Future 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of Meat Processing- Carefully controlled sanitation and quality control practices, emphasis on growth, expansion, diversity and efficiency processing plant, production of mixed foods.</a:t>
            </a:r>
          </a:p>
        </p:txBody>
      </p:sp>
    </p:spTree>
    <p:extLst>
      <p:ext uri="{BB962C8B-B14F-4D97-AF65-F5344CB8AC3E}">
        <p14:creationId xmlns:p14="http://schemas.microsoft.com/office/powerpoint/2010/main" val="15918031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Rectangle 2"/>
          <p:cNvSpPr>
            <a:spLocks noGrp="1" noChangeArrowheads="1"/>
          </p:cNvSpPr>
          <p:nvPr>
            <p:ph type="title"/>
          </p:nvPr>
        </p:nvSpPr>
        <p:spPr>
          <a:xfrm>
            <a:off x="914400" y="152400"/>
            <a:ext cx="7772400" cy="838200"/>
          </a:xfrm>
        </p:spPr>
        <p:txBody>
          <a:bodyPr/>
          <a:lstStyle/>
          <a:p>
            <a:pPr algn="ctr"/>
            <a:r>
              <a:rPr lang="en-US" sz="3200" b="1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PURPOSE OF MEAT PROCESSING</a:t>
            </a:r>
            <a:r>
              <a:rPr lang="en-US" dirty="0">
                <a:latin typeface="Times New Roman" pitchFamily="18" charset="0"/>
                <a:cs typeface="Times New Roman" pitchFamily="18" charset="0"/>
              </a:rPr>
              <a:t> </a:t>
            </a:r>
          </a:p>
        </p:txBody>
      </p:sp>
      <p:sp>
        <p:nvSpPr>
          <p:cNvPr id="768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62000" y="2057400"/>
            <a:ext cx="8153400" cy="2514600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Changing from time to time </a:t>
            </a:r>
          </a:p>
          <a:p>
            <a:pPr algn="just"/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Improve shelf life, </a:t>
            </a:r>
            <a:r>
              <a:rPr lang="en-US" sz="2400" dirty="0" err="1">
                <a:latin typeface="Times New Roman" pitchFamily="18" charset="0"/>
                <a:cs typeface="Times New Roman" pitchFamily="18" charset="0"/>
              </a:rPr>
              <a:t>flavour</a:t>
            </a: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 and nutritive value </a:t>
            </a:r>
          </a:p>
          <a:p>
            <a:pPr algn="just"/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Modify or upgrade the less desirable meat cuts to desirable products </a:t>
            </a:r>
          </a:p>
          <a:p>
            <a:pPr algn="just"/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Provide convenience and variety products </a:t>
            </a:r>
          </a:p>
        </p:txBody>
      </p:sp>
    </p:spTree>
    <p:extLst>
      <p:ext uri="{BB962C8B-B14F-4D97-AF65-F5344CB8AC3E}">
        <p14:creationId xmlns:p14="http://schemas.microsoft.com/office/powerpoint/2010/main" val="19544595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6" name="Rectangle 4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685800"/>
          </a:xfrm>
          <a:noFill/>
          <a:ln/>
        </p:spPr>
        <p:txBody>
          <a:bodyPr/>
          <a:lstStyle/>
          <a:p>
            <a:pPr algn="ctr">
              <a:lnSpc>
                <a:spcPct val="80000"/>
              </a:lnSpc>
            </a:pPr>
            <a:r>
              <a:rPr lang="en-US" altLang="zh-CN" sz="3200" b="1" dirty="0">
                <a:latin typeface="Times New Roman" pitchFamily="18" charset="0"/>
                <a:ea typeface="宋体" pitchFamily="2" charset="-122"/>
                <a:cs typeface="Times New Roman" pitchFamily="18" charset="0"/>
              </a:rPr>
              <a:t>ADVANTAGES OF MEAT PROCESSING</a:t>
            </a:r>
            <a:r>
              <a:rPr lang="en-US" altLang="zh-CN" sz="4600" dirty="0">
                <a:latin typeface="Times New Roman" pitchFamily="18" charset="0"/>
                <a:ea typeface="宋体" pitchFamily="2" charset="-122"/>
                <a:cs typeface="Times New Roman" pitchFamily="18" charset="0"/>
              </a:rPr>
              <a:t> </a:t>
            </a:r>
            <a:endParaRPr lang="en-US" sz="4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4757" name="Text Box 5"/>
          <p:cNvSpPr txBox="1">
            <a:spLocks noChangeArrowheads="1"/>
          </p:cNvSpPr>
          <p:nvPr/>
        </p:nvSpPr>
        <p:spPr bwMode="auto">
          <a:xfrm>
            <a:off x="762000" y="1270000"/>
            <a:ext cx="8001000" cy="34148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marL="463550" indent="-463550">
              <a:defRPr>
                <a:solidFill>
                  <a:schemeClr val="tx1"/>
                </a:solidFill>
                <a:latin typeface="Arial" charset="0"/>
              </a:defRPr>
            </a:lvl1pPr>
            <a:lvl2pPr marL="804863">
              <a:defRPr>
                <a:solidFill>
                  <a:schemeClr val="tx1"/>
                </a:solidFill>
                <a:latin typeface="Arial" charset="0"/>
              </a:defRPr>
            </a:lvl2pPr>
            <a:lvl3pPr marL="919163">
              <a:defRPr>
                <a:solidFill>
                  <a:schemeClr val="tx1"/>
                </a:solidFill>
                <a:latin typeface="Arial" charset="0"/>
              </a:defRPr>
            </a:lvl3pPr>
            <a:lvl4pPr>
              <a:defRPr>
                <a:solidFill>
                  <a:schemeClr val="tx1"/>
                </a:solidFill>
                <a:latin typeface="Arial" charset="0"/>
              </a:defRPr>
            </a:lvl4pPr>
            <a:lvl5pPr>
              <a:defRPr>
                <a:solidFill>
                  <a:schemeClr val="tx1"/>
                </a:solidFill>
                <a:latin typeface="Arial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just">
              <a:lnSpc>
                <a:spcPct val="120000"/>
              </a:lnSpc>
              <a:spcBef>
                <a:spcPct val="50000"/>
              </a:spcBef>
              <a:buFontTx/>
              <a:buBlip>
                <a:blip r:embed="rId2"/>
              </a:buBlip>
            </a:pPr>
            <a:r>
              <a:rPr lang="en-US" altLang="zh-CN" sz="2000" dirty="0">
                <a:latin typeface="Times New Roman" pitchFamily="18" charset="0"/>
                <a:ea typeface="宋体" pitchFamily="2" charset="-122"/>
                <a:cs typeface="Times New Roman" pitchFamily="18" charset="0"/>
              </a:rPr>
              <a:t>Addition of different ingredients to meat improves taste and </a:t>
            </a:r>
            <a:r>
              <a:rPr lang="en-US" altLang="zh-CN" sz="2000" dirty="0" err="1">
                <a:latin typeface="Times New Roman" pitchFamily="18" charset="0"/>
                <a:ea typeface="宋体" pitchFamily="2" charset="-122"/>
                <a:cs typeface="Times New Roman" pitchFamily="18" charset="0"/>
              </a:rPr>
              <a:t>flavour</a:t>
            </a:r>
            <a:r>
              <a:rPr lang="en-US" altLang="zh-CN" sz="2000" dirty="0">
                <a:latin typeface="Times New Roman" pitchFamily="18" charset="0"/>
                <a:ea typeface="宋体" pitchFamily="2" charset="-122"/>
                <a:cs typeface="Times New Roman" pitchFamily="18" charset="0"/>
              </a:rPr>
              <a:t>.</a:t>
            </a:r>
          </a:p>
          <a:p>
            <a:pPr algn="just">
              <a:lnSpc>
                <a:spcPct val="120000"/>
              </a:lnSpc>
              <a:spcBef>
                <a:spcPct val="50000"/>
              </a:spcBef>
              <a:buFontTx/>
              <a:buBlip>
                <a:blip r:embed="rId2"/>
              </a:buBlip>
            </a:pPr>
            <a:r>
              <a:rPr lang="en-US" altLang="zh-CN" sz="2000" dirty="0">
                <a:latin typeface="Times New Roman" pitchFamily="18" charset="0"/>
                <a:ea typeface="宋体" pitchFamily="2" charset="-122"/>
                <a:cs typeface="Times New Roman" pitchFamily="18" charset="0"/>
              </a:rPr>
              <a:t>Specific processing conditions and ingredients improve shelf life.</a:t>
            </a:r>
          </a:p>
          <a:p>
            <a:pPr algn="just">
              <a:lnSpc>
                <a:spcPct val="120000"/>
              </a:lnSpc>
              <a:spcBef>
                <a:spcPct val="50000"/>
              </a:spcBef>
              <a:buFontTx/>
              <a:buBlip>
                <a:blip r:embed="rId2"/>
              </a:buBlip>
            </a:pPr>
            <a:r>
              <a:rPr lang="en-US" altLang="zh-CN" sz="2000" dirty="0">
                <a:latin typeface="Times New Roman" pitchFamily="18" charset="0"/>
                <a:ea typeface="宋体" pitchFamily="2" charset="-122"/>
                <a:cs typeface="Times New Roman" pitchFamily="18" charset="0"/>
              </a:rPr>
              <a:t>Processed products are convenient to handle and eat.</a:t>
            </a:r>
          </a:p>
          <a:p>
            <a:pPr algn="just">
              <a:lnSpc>
                <a:spcPct val="120000"/>
              </a:lnSpc>
              <a:spcBef>
                <a:spcPct val="50000"/>
              </a:spcBef>
              <a:buFontTx/>
              <a:buBlip>
                <a:blip r:embed="rId2"/>
              </a:buBlip>
            </a:pPr>
            <a:r>
              <a:rPr lang="en-US" altLang="zh-CN" sz="2000" dirty="0">
                <a:latin typeface="Times New Roman" pitchFamily="18" charset="0"/>
                <a:ea typeface="宋体" pitchFamily="2" charset="-122"/>
                <a:cs typeface="Times New Roman" pitchFamily="18" charset="0"/>
              </a:rPr>
              <a:t>Processing improves nutritive value.</a:t>
            </a:r>
          </a:p>
          <a:p>
            <a:pPr algn="just">
              <a:lnSpc>
                <a:spcPct val="120000"/>
              </a:lnSpc>
              <a:spcBef>
                <a:spcPct val="50000"/>
              </a:spcBef>
              <a:buFontTx/>
              <a:buBlip>
                <a:blip r:embed="rId2"/>
              </a:buBlip>
            </a:pPr>
            <a:r>
              <a:rPr lang="en-US" altLang="zh-CN" sz="2000" dirty="0">
                <a:latin typeface="Times New Roman" pitchFamily="18" charset="0"/>
                <a:ea typeface="宋体" pitchFamily="2" charset="-122"/>
                <a:cs typeface="Times New Roman" pitchFamily="18" charset="0"/>
              </a:rPr>
              <a:t>Products of specific requirements can be prepared e.g. for children, old age or fat people.</a:t>
            </a:r>
          </a:p>
          <a:p>
            <a:pPr algn="just">
              <a:lnSpc>
                <a:spcPct val="120000"/>
              </a:lnSpc>
              <a:spcBef>
                <a:spcPct val="50000"/>
              </a:spcBef>
              <a:buFontTx/>
              <a:buBlip>
                <a:blip r:embed="rId2"/>
              </a:buBlip>
            </a:pPr>
            <a:r>
              <a:rPr lang="en-US" altLang="zh-CN" sz="2000" dirty="0">
                <a:latin typeface="Times New Roman" pitchFamily="18" charset="0"/>
                <a:ea typeface="宋体" pitchFamily="2" charset="-122"/>
                <a:cs typeface="Times New Roman" pitchFamily="18" charset="0"/>
              </a:rPr>
              <a:t>Processing add value to meat.</a:t>
            </a:r>
            <a:endParaRPr lang="en-US" sz="2000" dirty="0">
              <a:latin typeface="Times New Roman" pitchFamily="18" charset="0"/>
              <a:ea typeface="宋体" pitchFamily="2" charset="-122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861140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47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47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475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475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475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475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475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475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475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475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475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475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4757" grpId="0" build="p" autoUpdateAnimBg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80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685800"/>
          </a:xfrm>
          <a:noFill/>
          <a:ln/>
        </p:spPr>
        <p:txBody>
          <a:bodyPr/>
          <a:lstStyle/>
          <a:p>
            <a:pPr algn="ctr">
              <a:lnSpc>
                <a:spcPct val="80000"/>
              </a:lnSpc>
            </a:pPr>
            <a:r>
              <a:rPr lang="en-US" altLang="zh-CN" sz="3200" b="1" dirty="0">
                <a:latin typeface="Times New Roman" pitchFamily="18" charset="0"/>
                <a:ea typeface="宋体" pitchFamily="2" charset="-122"/>
                <a:cs typeface="Times New Roman" pitchFamily="18" charset="0"/>
              </a:rPr>
              <a:t>ADVANTAGES OF MEAT PROCESSING</a:t>
            </a:r>
            <a:r>
              <a:rPr lang="en-US" altLang="zh-CN" dirty="0">
                <a:latin typeface="Times New Roman" pitchFamily="18" charset="0"/>
                <a:ea typeface="宋体" pitchFamily="2" charset="-122"/>
                <a:cs typeface="Times New Roman" pitchFamily="18" charset="0"/>
              </a:rPr>
              <a:t> </a:t>
            </a:r>
            <a:endParaRPr lang="en-US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5783" name="Rectangle 7"/>
          <p:cNvSpPr>
            <a:spLocks noChangeArrowheads="1"/>
          </p:cNvSpPr>
          <p:nvPr/>
        </p:nvSpPr>
        <p:spPr bwMode="auto">
          <a:xfrm>
            <a:off x="685800" y="1143000"/>
            <a:ext cx="8153400" cy="34148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marL="463550" indent="-463550" algn="just">
              <a:lnSpc>
                <a:spcPct val="120000"/>
              </a:lnSpc>
              <a:spcBef>
                <a:spcPct val="50000"/>
              </a:spcBef>
              <a:buFontTx/>
              <a:buBlip>
                <a:blip r:embed="rId2"/>
              </a:buBlip>
            </a:pPr>
            <a:r>
              <a:rPr lang="en-US" altLang="zh-CN" sz="2000" dirty="0">
                <a:latin typeface="Times New Roman" pitchFamily="18" charset="0"/>
                <a:ea typeface="宋体" pitchFamily="2" charset="-122"/>
                <a:cs typeface="Times New Roman" pitchFamily="18" charset="0"/>
              </a:rPr>
              <a:t>Low value meat cuts can be better utilized in the processed products.</a:t>
            </a:r>
          </a:p>
          <a:p>
            <a:pPr marL="463550" indent="-463550" algn="just">
              <a:lnSpc>
                <a:spcPct val="120000"/>
              </a:lnSpc>
              <a:spcBef>
                <a:spcPct val="50000"/>
              </a:spcBef>
              <a:buFontTx/>
              <a:buBlip>
                <a:blip r:embed="rId2"/>
              </a:buBlip>
            </a:pPr>
            <a:r>
              <a:rPr lang="en-US" altLang="zh-CN" sz="2000" dirty="0">
                <a:latin typeface="Times New Roman" pitchFamily="18" charset="0"/>
                <a:ea typeface="宋体" pitchFamily="2" charset="-122"/>
                <a:cs typeface="Times New Roman" pitchFamily="18" charset="0"/>
              </a:rPr>
              <a:t>Edible meat byproducts can be effectively utilized in the processed products.</a:t>
            </a:r>
          </a:p>
          <a:p>
            <a:pPr marL="463550" indent="-463550" algn="just">
              <a:lnSpc>
                <a:spcPct val="120000"/>
              </a:lnSpc>
              <a:spcBef>
                <a:spcPct val="50000"/>
              </a:spcBef>
              <a:buFontTx/>
              <a:buBlip>
                <a:blip r:embed="rId2"/>
              </a:buBlip>
            </a:pPr>
            <a:r>
              <a:rPr lang="en-US" altLang="zh-CN" sz="2000" dirty="0">
                <a:latin typeface="Times New Roman" pitchFamily="18" charset="0"/>
                <a:ea typeface="宋体" pitchFamily="2" charset="-122"/>
                <a:cs typeface="Times New Roman" pitchFamily="18" charset="0"/>
              </a:rPr>
              <a:t>Processing improves demand and marketability of meat.</a:t>
            </a:r>
          </a:p>
          <a:p>
            <a:pPr marL="463550" indent="-463550" algn="just">
              <a:lnSpc>
                <a:spcPct val="120000"/>
              </a:lnSpc>
              <a:spcBef>
                <a:spcPct val="50000"/>
              </a:spcBef>
              <a:buFontTx/>
              <a:buBlip>
                <a:blip r:embed="rId2"/>
              </a:buBlip>
            </a:pPr>
            <a:r>
              <a:rPr lang="en-US" altLang="zh-CN" sz="2000" dirty="0">
                <a:latin typeface="Times New Roman" pitchFamily="18" charset="0"/>
                <a:ea typeface="宋体" pitchFamily="2" charset="-122"/>
                <a:cs typeface="Times New Roman" pitchFamily="18" charset="0"/>
              </a:rPr>
              <a:t>Meat protein can be provided to consumers at affordable price.</a:t>
            </a:r>
          </a:p>
          <a:p>
            <a:pPr marL="463550" indent="-463550" algn="just">
              <a:lnSpc>
                <a:spcPct val="120000"/>
              </a:lnSpc>
              <a:spcBef>
                <a:spcPct val="50000"/>
              </a:spcBef>
              <a:buFontTx/>
              <a:buBlip>
                <a:blip r:embed="rId2"/>
              </a:buBlip>
            </a:pPr>
            <a:r>
              <a:rPr lang="en-US" altLang="zh-CN" sz="2000" dirty="0">
                <a:latin typeface="Times New Roman" pitchFamily="18" charset="0"/>
                <a:ea typeface="宋体" pitchFamily="2" charset="-122"/>
                <a:cs typeface="Times New Roman" pitchFamily="18" charset="0"/>
              </a:rPr>
              <a:t>Processing industry creates/provides employment.</a:t>
            </a:r>
          </a:p>
          <a:p>
            <a:pPr marL="463550" indent="-463550" algn="just">
              <a:lnSpc>
                <a:spcPct val="120000"/>
              </a:lnSpc>
              <a:spcBef>
                <a:spcPct val="50000"/>
              </a:spcBef>
              <a:buFontTx/>
              <a:buBlip>
                <a:blip r:embed="rId2"/>
              </a:buBlip>
            </a:pPr>
            <a:endParaRPr lang="en-US" sz="2000" dirty="0">
              <a:latin typeface="Times New Roman" pitchFamily="18" charset="0"/>
              <a:ea typeface="宋体" pitchFamily="2" charset="-122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893685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/>
          <p:cNvSpPr>
            <a:spLocks noGrp="1" noChangeArrowheads="1"/>
          </p:cNvSpPr>
          <p:nvPr>
            <p:ph type="title"/>
          </p:nvPr>
        </p:nvSpPr>
        <p:spPr>
          <a:xfrm>
            <a:off x="914400" y="277813"/>
            <a:ext cx="7772400" cy="712787"/>
          </a:xfrm>
        </p:spPr>
        <p:txBody>
          <a:bodyPr/>
          <a:lstStyle/>
          <a:p>
            <a:pPr algn="ctr"/>
            <a:r>
              <a:rPr lang="en-US" sz="3800" b="1" dirty="0">
                <a:latin typeface="Times New Roman" pitchFamily="18" charset="0"/>
                <a:cs typeface="Times New Roman" pitchFamily="18" charset="0"/>
              </a:rPr>
              <a:t>Principles of Product Development</a:t>
            </a:r>
          </a:p>
        </p:txBody>
      </p:sp>
      <p:sp>
        <p:nvSpPr>
          <p:cNvPr id="778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1066800"/>
            <a:ext cx="8458200" cy="4876800"/>
          </a:xfrm>
        </p:spPr>
        <p:txBody>
          <a:bodyPr>
            <a:normAutofit lnSpcReduction="10000"/>
          </a:bodyPr>
          <a:lstStyle/>
          <a:p>
            <a:r>
              <a:rPr lang="en-US" sz="2400" b="1" dirty="0">
                <a:latin typeface="Times New Roman" pitchFamily="18" charset="0"/>
                <a:cs typeface="Times New Roman" pitchFamily="18" charset="0"/>
              </a:rPr>
              <a:t>PRIMARY FACTORS IN MEAT PROCESSING</a:t>
            </a:r>
          </a:p>
          <a:p>
            <a:pPr lvl="1"/>
            <a:r>
              <a:rPr lang="en-US" b="1" dirty="0">
                <a:latin typeface="Times New Roman" pitchFamily="18" charset="0"/>
                <a:cs typeface="Times New Roman" pitchFamily="18" charset="0"/>
              </a:rPr>
              <a:t>Moisture</a:t>
            </a:r>
            <a:r>
              <a:rPr lang="en-US" dirty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 lvl="2"/>
            <a:r>
              <a:rPr lang="en-US" sz="2000" dirty="0">
                <a:latin typeface="Times New Roman" pitchFamily="18" charset="0"/>
                <a:cs typeface="Times New Roman" pitchFamily="18" charset="0"/>
              </a:rPr>
              <a:t>Amount of natural moisture (water) of meat and added water retained - maximum </a:t>
            </a:r>
          </a:p>
          <a:p>
            <a:pPr lvl="2"/>
            <a:r>
              <a:rPr lang="en-US" sz="2000" dirty="0">
                <a:latin typeface="Times New Roman" pitchFamily="18" charset="0"/>
                <a:cs typeface="Times New Roman" pitchFamily="18" charset="0"/>
              </a:rPr>
              <a:t>Very important for yield and quality of the product</a:t>
            </a:r>
            <a:r>
              <a:rPr lang="en-US" dirty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lvl="1"/>
            <a:r>
              <a:rPr lang="en-US" b="1" dirty="0">
                <a:latin typeface="Times New Roman" pitchFamily="18" charset="0"/>
                <a:cs typeface="Times New Roman" pitchFamily="18" charset="0"/>
              </a:rPr>
              <a:t>Fat</a:t>
            </a:r>
            <a:r>
              <a:rPr lang="en-US" dirty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 lvl="2"/>
            <a:r>
              <a:rPr lang="en-US" sz="2000" dirty="0">
                <a:latin typeface="Times New Roman" pitchFamily="18" charset="0"/>
                <a:cs typeface="Times New Roman" pitchFamily="18" charset="0"/>
              </a:rPr>
              <a:t>Amount of natural and added fat retained – maximum.</a:t>
            </a:r>
            <a:r>
              <a:rPr lang="en-US" dirty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 lvl="1"/>
            <a:r>
              <a:rPr lang="en-US" b="1" dirty="0">
                <a:latin typeface="Times New Roman" pitchFamily="18" charset="0"/>
                <a:cs typeface="Times New Roman" pitchFamily="18" charset="0"/>
              </a:rPr>
              <a:t>Cohesion</a:t>
            </a:r>
            <a:r>
              <a:rPr lang="en-US" dirty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 lvl="2"/>
            <a:r>
              <a:rPr lang="en-US" sz="2000" dirty="0">
                <a:latin typeface="Times New Roman" pitchFamily="18" charset="0"/>
                <a:cs typeface="Times New Roman" pitchFamily="18" charset="0"/>
              </a:rPr>
              <a:t>Able to retain its physical integrity after processing.</a:t>
            </a:r>
            <a:r>
              <a:rPr lang="en-US" dirty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 lvl="1"/>
            <a:r>
              <a:rPr lang="en-US" b="1" dirty="0">
                <a:latin typeface="Times New Roman" pitchFamily="18" charset="0"/>
                <a:cs typeface="Times New Roman" pitchFamily="18" charset="0"/>
              </a:rPr>
              <a:t>Connective tissue</a:t>
            </a:r>
            <a:r>
              <a:rPr lang="en-US" dirty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 lvl="2"/>
            <a:r>
              <a:rPr lang="en-US" sz="2000" dirty="0">
                <a:latin typeface="Times New Roman" pitchFamily="18" charset="0"/>
                <a:cs typeface="Times New Roman" pitchFamily="18" charset="0"/>
              </a:rPr>
              <a:t>Conversion of tough connective tissue to more palatable form.</a:t>
            </a:r>
            <a:r>
              <a:rPr lang="en-US" dirty="0">
                <a:latin typeface="Times New Roman" pitchFamily="18" charset="0"/>
                <a:cs typeface="Times New Roman" pitchFamily="18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7693804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Rectangle 2"/>
          <p:cNvSpPr>
            <a:spLocks noGrp="1" noChangeArrowheads="1"/>
          </p:cNvSpPr>
          <p:nvPr>
            <p:ph type="title"/>
          </p:nvPr>
        </p:nvSpPr>
        <p:spPr>
          <a:xfrm>
            <a:off x="914400" y="277813"/>
            <a:ext cx="7772400" cy="712787"/>
          </a:xfrm>
        </p:spPr>
        <p:txBody>
          <a:bodyPr/>
          <a:lstStyle/>
          <a:p>
            <a:pPr algn="ctr"/>
            <a:r>
              <a:rPr lang="en-US" sz="3800" b="1" dirty="0">
                <a:latin typeface="Times New Roman" pitchFamily="18" charset="0"/>
                <a:cs typeface="Times New Roman" pitchFamily="18" charset="0"/>
              </a:rPr>
              <a:t>Principles of Product Development</a:t>
            </a:r>
          </a:p>
        </p:txBody>
      </p:sp>
      <p:sp>
        <p:nvSpPr>
          <p:cNvPr id="798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1066800"/>
            <a:ext cx="8305800" cy="4876800"/>
          </a:xfrm>
        </p:spPr>
        <p:txBody>
          <a:bodyPr/>
          <a:lstStyle/>
          <a:p>
            <a:r>
              <a:rPr lang="en-US" b="1" i="1" dirty="0">
                <a:latin typeface="Times New Roman" pitchFamily="18" charset="0"/>
                <a:cs typeface="Times New Roman" pitchFamily="18" charset="0"/>
              </a:rPr>
              <a:t>Classifications of Meat products</a:t>
            </a:r>
            <a:endParaRPr lang="en-US" dirty="0">
              <a:latin typeface="Times New Roman" pitchFamily="18" charset="0"/>
              <a:cs typeface="Times New Roman" pitchFamily="18" charset="0"/>
            </a:endParaRPr>
          </a:p>
          <a:p>
            <a:pPr lvl="2" indent="-285750"/>
            <a:r>
              <a:rPr lang="en-US" sz="2100" dirty="0">
                <a:latin typeface="Times New Roman" pitchFamily="18" charset="0"/>
                <a:cs typeface="Times New Roman" pitchFamily="18" charset="0"/>
              </a:rPr>
              <a:t>Chunk/particle size</a:t>
            </a:r>
          </a:p>
          <a:p>
            <a:pPr lvl="2" indent="-285750"/>
            <a:r>
              <a:rPr lang="en-US" sz="2100" dirty="0">
                <a:latin typeface="Times New Roman" pitchFamily="18" charset="0"/>
                <a:cs typeface="Times New Roman" pitchFamily="18" charset="0"/>
              </a:rPr>
              <a:t>Degree of </a:t>
            </a:r>
            <a:r>
              <a:rPr lang="en-US" sz="2100" dirty="0" err="1">
                <a:latin typeface="Times New Roman" pitchFamily="18" charset="0"/>
                <a:cs typeface="Times New Roman" pitchFamily="18" charset="0"/>
              </a:rPr>
              <a:t>comminution</a:t>
            </a:r>
            <a:r>
              <a:rPr lang="en-US" sz="2100" dirty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 lvl="2" indent="-285750"/>
            <a:r>
              <a:rPr lang="en-US" sz="2100" dirty="0">
                <a:latin typeface="Times New Roman" pitchFamily="18" charset="0"/>
                <a:cs typeface="Times New Roman" pitchFamily="18" charset="0"/>
              </a:rPr>
              <a:t>Processing type</a:t>
            </a:r>
          </a:p>
          <a:p>
            <a:pPr lvl="2" indent="-285750"/>
            <a:endParaRPr lang="en-US" sz="2100" b="1" dirty="0">
              <a:latin typeface="Times New Roman" pitchFamily="18" charset="0"/>
              <a:cs typeface="Times New Roman" pitchFamily="18" charset="0"/>
            </a:endParaRPr>
          </a:p>
          <a:p>
            <a:pPr lvl="2" indent="-285750">
              <a:buFont typeface="Wingdings" pitchFamily="2" charset="2"/>
              <a:buNone/>
            </a:pPr>
            <a:endParaRPr lang="en-US" sz="21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en-US" sz="2400" b="1" i="1" dirty="0">
                <a:latin typeface="Times New Roman" pitchFamily="18" charset="0"/>
                <a:cs typeface="Times New Roman" pitchFamily="18" charset="0"/>
              </a:rPr>
              <a:t>Chun</a:t>
            </a:r>
            <a:r>
              <a:rPr lang="en-US" sz="2400" b="1" dirty="0">
                <a:latin typeface="Times New Roman" pitchFamily="18" charset="0"/>
                <a:cs typeface="Times New Roman" pitchFamily="18" charset="0"/>
              </a:rPr>
              <a:t>k/particle size</a:t>
            </a:r>
          </a:p>
          <a:p>
            <a:pPr lvl="1"/>
            <a:r>
              <a:rPr lang="en-US" sz="2000" dirty="0">
                <a:latin typeface="Times New Roman" pitchFamily="18" charset="0"/>
                <a:cs typeface="Times New Roman" pitchFamily="18" charset="0"/>
              </a:rPr>
              <a:t>Whole muscle - chunk size &gt; 2-3 cm</a:t>
            </a:r>
            <a:r>
              <a:rPr lang="en-US" sz="2000" baseline="30000" dirty="0">
                <a:latin typeface="Times New Roman" pitchFamily="18" charset="0"/>
                <a:cs typeface="Times New Roman" pitchFamily="18" charset="0"/>
              </a:rPr>
              <a:t>3</a:t>
            </a:r>
            <a:r>
              <a:rPr lang="en-US" sz="2000" dirty="0">
                <a:latin typeface="Times New Roman" pitchFamily="18" charset="0"/>
                <a:cs typeface="Times New Roman" pitchFamily="18" charset="0"/>
              </a:rPr>
              <a:t> e.g. ham.</a:t>
            </a:r>
          </a:p>
          <a:p>
            <a:pPr lvl="1"/>
            <a:r>
              <a:rPr lang="en-US" sz="2000" dirty="0">
                <a:latin typeface="Times New Roman" pitchFamily="18" charset="0"/>
                <a:cs typeface="Times New Roman" pitchFamily="18" charset="0"/>
              </a:rPr>
              <a:t>Comminuted – chunk size &lt;2-3 cm</a:t>
            </a:r>
            <a:r>
              <a:rPr lang="en-US" sz="2000" baseline="30000" dirty="0">
                <a:latin typeface="Times New Roman" pitchFamily="18" charset="0"/>
                <a:cs typeface="Times New Roman" pitchFamily="18" charset="0"/>
              </a:rPr>
              <a:t>3 </a:t>
            </a:r>
            <a:r>
              <a:rPr lang="en-US" sz="2000" dirty="0">
                <a:latin typeface="Times New Roman" pitchFamily="18" charset="0"/>
                <a:cs typeface="Times New Roman" pitchFamily="18" charset="0"/>
              </a:rPr>
              <a:t>e.g. reformed hams, ground meat patties.</a:t>
            </a:r>
          </a:p>
          <a:p>
            <a:pPr lvl="1"/>
            <a:r>
              <a:rPr lang="en-US" sz="2000" dirty="0">
                <a:latin typeface="Times New Roman" pitchFamily="18" charset="0"/>
                <a:cs typeface="Times New Roman" pitchFamily="18" charset="0"/>
              </a:rPr>
              <a:t>Emulsion – fine, pasty, homogenous mixture e.g. sausages, patties </a:t>
            </a:r>
            <a:endParaRPr lang="en-US" sz="2000" b="1" dirty="0">
              <a:latin typeface="Times New Roman" pitchFamily="18" charset="0"/>
              <a:cs typeface="Times New Roman" pitchFamily="18" charset="0"/>
            </a:endParaRPr>
          </a:p>
          <a:p>
            <a:pPr lvl="2" indent="-285750">
              <a:buFont typeface="Wingdings" pitchFamily="2" charset="2"/>
              <a:buNone/>
            </a:pPr>
            <a:endParaRPr lang="en-US" sz="19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614458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Rectangle 2"/>
          <p:cNvSpPr>
            <a:spLocks noGrp="1" noChangeArrowheads="1"/>
          </p:cNvSpPr>
          <p:nvPr>
            <p:ph type="title"/>
          </p:nvPr>
        </p:nvSpPr>
        <p:spPr>
          <a:xfrm>
            <a:off x="914400" y="277813"/>
            <a:ext cx="7772400" cy="712787"/>
          </a:xfrm>
        </p:spPr>
        <p:txBody>
          <a:bodyPr/>
          <a:lstStyle/>
          <a:p>
            <a:pPr algn="ctr"/>
            <a:r>
              <a:rPr lang="en-US" sz="3800" b="1" dirty="0">
                <a:latin typeface="Times New Roman" pitchFamily="18" charset="0"/>
                <a:cs typeface="Times New Roman" pitchFamily="18" charset="0"/>
              </a:rPr>
              <a:t>Principles of Product Development</a:t>
            </a:r>
          </a:p>
        </p:txBody>
      </p:sp>
      <p:sp>
        <p:nvSpPr>
          <p:cNvPr id="819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1066800"/>
            <a:ext cx="8305800" cy="4876800"/>
          </a:xfrm>
        </p:spPr>
        <p:txBody>
          <a:bodyPr/>
          <a:lstStyle/>
          <a:p>
            <a:pPr lvl="2" indent="-285750">
              <a:lnSpc>
                <a:spcPct val="90000"/>
              </a:lnSpc>
              <a:buFont typeface="Wingdings" pitchFamily="2" charset="2"/>
              <a:buNone/>
            </a:pPr>
            <a:endParaRPr lang="en-US" sz="1600" dirty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90000"/>
              </a:lnSpc>
            </a:pPr>
            <a:r>
              <a:rPr lang="en-US" sz="2000" b="1" dirty="0">
                <a:latin typeface="Times New Roman" pitchFamily="18" charset="0"/>
                <a:cs typeface="Times New Roman" pitchFamily="18" charset="0"/>
              </a:rPr>
              <a:t>Degree of </a:t>
            </a:r>
            <a:r>
              <a:rPr lang="en-US" sz="2000" b="1" dirty="0" err="1">
                <a:latin typeface="Times New Roman" pitchFamily="18" charset="0"/>
                <a:cs typeface="Times New Roman" pitchFamily="18" charset="0"/>
              </a:rPr>
              <a:t>comminution</a:t>
            </a:r>
            <a:r>
              <a:rPr lang="en-US" sz="2000" dirty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 lvl="2" indent="-285750">
              <a:lnSpc>
                <a:spcPct val="90000"/>
              </a:lnSpc>
            </a:pP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None e.g. ham, bacon</a:t>
            </a:r>
          </a:p>
          <a:p>
            <a:pPr lvl="2" indent="-285750">
              <a:lnSpc>
                <a:spcPct val="90000"/>
              </a:lnSpc>
            </a:pP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Some e.g. reformed ham, restructured products</a:t>
            </a:r>
          </a:p>
          <a:p>
            <a:pPr lvl="2" indent="-285750">
              <a:lnSpc>
                <a:spcPct val="90000"/>
              </a:lnSpc>
            </a:pP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Coarse e.g. meat balls, ground meat patties</a:t>
            </a:r>
          </a:p>
          <a:p>
            <a:pPr lvl="2" indent="-285750">
              <a:lnSpc>
                <a:spcPct val="90000"/>
              </a:lnSpc>
            </a:pP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Fine e.g. sausages</a:t>
            </a:r>
          </a:p>
          <a:p>
            <a:pPr>
              <a:lnSpc>
                <a:spcPct val="90000"/>
              </a:lnSpc>
            </a:pPr>
            <a:r>
              <a:rPr lang="en-US" sz="2000" b="1" dirty="0">
                <a:latin typeface="Times New Roman" pitchFamily="18" charset="0"/>
                <a:cs typeface="Times New Roman" pitchFamily="18" charset="0"/>
              </a:rPr>
              <a:t>Processing type</a:t>
            </a:r>
          </a:p>
          <a:p>
            <a:pPr lvl="2" indent="-285750">
              <a:lnSpc>
                <a:spcPct val="90000"/>
              </a:lnSpc>
            </a:pP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Emulsion type</a:t>
            </a:r>
          </a:p>
          <a:p>
            <a:pPr lvl="2" indent="-285750">
              <a:lnSpc>
                <a:spcPct val="90000"/>
              </a:lnSpc>
            </a:pP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Restructured</a:t>
            </a:r>
          </a:p>
          <a:p>
            <a:pPr lvl="2" indent="-285750">
              <a:lnSpc>
                <a:spcPct val="90000"/>
              </a:lnSpc>
            </a:pP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Fermented</a:t>
            </a:r>
          </a:p>
          <a:p>
            <a:pPr lvl="2" indent="-285750">
              <a:lnSpc>
                <a:spcPct val="90000"/>
              </a:lnSpc>
            </a:pP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Enrobed</a:t>
            </a:r>
          </a:p>
          <a:p>
            <a:pPr lvl="2" indent="-285750">
              <a:lnSpc>
                <a:spcPct val="90000"/>
              </a:lnSpc>
            </a:pP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Intermediate moisture products</a:t>
            </a:r>
          </a:p>
          <a:p>
            <a:pPr lvl="2" indent="-285750">
              <a:lnSpc>
                <a:spcPct val="90000"/>
              </a:lnSpc>
            </a:pP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Cured</a:t>
            </a:r>
          </a:p>
          <a:p>
            <a:pPr lvl="2" indent="-285750">
              <a:lnSpc>
                <a:spcPct val="90000"/>
              </a:lnSpc>
            </a:pP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Smoked</a:t>
            </a:r>
          </a:p>
          <a:p>
            <a:pPr lvl="2" indent="-285750">
              <a:lnSpc>
                <a:spcPct val="90000"/>
              </a:lnSpc>
            </a:pP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Canned</a:t>
            </a:r>
          </a:p>
          <a:p>
            <a:pPr lvl="2" indent="-285750">
              <a:lnSpc>
                <a:spcPct val="90000"/>
              </a:lnSpc>
            </a:pPr>
            <a:endParaRPr lang="en-US" sz="1800" b="1" dirty="0">
              <a:latin typeface="Times New Roman" pitchFamily="18" charset="0"/>
              <a:cs typeface="Times New Roman" pitchFamily="18" charset="0"/>
            </a:endParaRPr>
          </a:p>
          <a:p>
            <a:pPr lvl="2" indent="-285750">
              <a:lnSpc>
                <a:spcPct val="90000"/>
              </a:lnSpc>
            </a:pPr>
            <a:endParaRPr lang="en-US" sz="18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935284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</TotalTime>
  <Words>580</Words>
  <Application>Microsoft Office PowerPoint</Application>
  <PresentationFormat>On-screen Show (4:3)</PresentationFormat>
  <Paragraphs>85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Office Theme</vt:lpstr>
      <vt:lpstr> Unit I: Meat Processing: Introduction </vt:lpstr>
      <vt:lpstr>Meat</vt:lpstr>
      <vt:lpstr>What meat processing means? </vt:lpstr>
      <vt:lpstr>Meat Processing</vt:lpstr>
      <vt:lpstr>PURPOSE OF MEAT PROCESSING </vt:lpstr>
      <vt:lpstr>ADVANTAGES OF MEAT PROCESSING </vt:lpstr>
      <vt:lpstr>ADVANTAGES OF MEAT PROCESSING </vt:lpstr>
      <vt:lpstr>Principles of Product Development</vt:lpstr>
      <vt:lpstr>Principles of Product Development</vt:lpstr>
      <vt:lpstr>Principles of Product Development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Meat Processing: Introduction</dc:title>
  <dc:creator>ROHIT</dc:creator>
  <cp:lastModifiedBy>ROHIT</cp:lastModifiedBy>
  <cp:revision>3</cp:revision>
  <dcterms:created xsi:type="dcterms:W3CDTF">2006-08-16T00:00:00Z</dcterms:created>
  <dcterms:modified xsi:type="dcterms:W3CDTF">2020-10-20T09:20:41Z</dcterms:modified>
</cp:coreProperties>
</file>