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92" r:id="rId2"/>
    <p:sldId id="316" r:id="rId3"/>
    <p:sldId id="310" r:id="rId4"/>
    <p:sldId id="313" r:id="rId5"/>
    <p:sldId id="314" r:id="rId6"/>
    <p:sldId id="311" r:id="rId7"/>
    <p:sldId id="327" r:id="rId8"/>
    <p:sldId id="312" r:id="rId9"/>
    <p:sldId id="317" r:id="rId10"/>
    <p:sldId id="315" r:id="rId11"/>
    <p:sldId id="319" r:id="rId12"/>
    <p:sldId id="320" r:id="rId13"/>
    <p:sldId id="321" r:id="rId14"/>
    <p:sldId id="322" r:id="rId15"/>
    <p:sldId id="324" r:id="rId16"/>
    <p:sldId id="325" r:id="rId17"/>
    <p:sldId id="326" r:id="rId18"/>
    <p:sldId id="328" r:id="rId19"/>
    <p:sldId id="30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89" autoAdjust="0"/>
  </p:normalViewPr>
  <p:slideViewPr>
    <p:cSldViewPr>
      <p:cViewPr varScale="1">
        <p:scale>
          <a:sx n="95" d="100"/>
          <a:sy n="95" d="100"/>
        </p:scale>
        <p:origin x="20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6AC89-1D24-4F9E-982F-DA5BF7ECD9F4}" type="datetimeFigureOut">
              <a:rPr lang="en-IN" smtClean="0"/>
              <a:t>09-10-2020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56353-8F37-4299-9A00-D215CE4B5B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039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2938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56353-8F37-4299-9A00-D215CE4B5BD8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6856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5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7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2090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09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5849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06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55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2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4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9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7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1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9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0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0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4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basu.org.in/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181600"/>
            <a:ext cx="6477000" cy="1600200"/>
          </a:xfrm>
        </p:spPr>
        <p:txBody>
          <a:bodyPr>
            <a:normAutofit fontScale="70000" lnSpcReduction="20000"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pt-BR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Dr. AJIT KUMAR</a:t>
            </a:r>
          </a:p>
          <a:p>
            <a:pPr algn="ctr" eaLnBrk="1" hangingPunct="1">
              <a:lnSpc>
                <a:spcPct val="80000"/>
              </a:lnSpc>
            </a:pPr>
            <a:r>
              <a:rPr lang="pt-BR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HoD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Department of Veterinary Parasitology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Bihar Veterinary College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Bihar Animal Sciences University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Patna-800014</a:t>
            </a: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1676399" y="556071"/>
            <a:ext cx="55770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Methods of </a:t>
            </a:r>
            <a:r>
              <a:rPr lang="en-US" sz="32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Dissemination </a:t>
            </a:r>
            <a:r>
              <a:rPr lang="en-US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of </a:t>
            </a:r>
            <a:r>
              <a:rPr lang="en-US" sz="32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Parasites</a:t>
            </a:r>
            <a:endParaRPr lang="en-US" sz="3200" b="1" dirty="0" smtClean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pic>
        <p:nvPicPr>
          <p:cNvPr id="10" name="Picture 9" descr="Bihar Animal Sciences University | बिहार पशु विज्ञान विश्वविद्यालय">
            <a:hlinkClick r:id="rId3" tooltip="&quot;Bihar Animal Sciences University | बिहार पशु विज्ञान विश्वविद्यालय - 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677" y="111755"/>
            <a:ext cx="1149087" cy="119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olour Logofina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0546" y="209457"/>
            <a:ext cx="1099890" cy="124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22" name="Picture 2" descr="C:\Users\ACER\Desktop\tabanu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6658">
            <a:off x="646816" y="3174017"/>
            <a:ext cx="1524000" cy="11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ommon Types of Mosquitoes | Ecolab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0" t="2580" r="5453" b="7742"/>
          <a:stretch/>
        </p:blipFill>
        <p:spPr bwMode="auto">
          <a:xfrm>
            <a:off x="6711732" y="4204811"/>
            <a:ext cx="1338711" cy="11636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8" descr="C:\Users\ACER\Desktop\indoplanorbis sani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1855497">
            <a:off x="3364347" y="2571618"/>
            <a:ext cx="1473469" cy="8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ysticercus cellulosae in pork in a market (reproduced from [8]). |  Download Scientific Diagram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09800"/>
            <a:ext cx="2037294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ffects of floods on humans and animals – Flooding in the Langhorne Creek  area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77" y="5029200"/>
            <a:ext cx="1863323" cy="1498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4255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Methods of dissemination of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762000"/>
            <a:ext cx="5105400" cy="60960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Infective stages of parasite are disseminated by:-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7030A0"/>
                </a:solidFill>
              </a:rPr>
              <a:t>Aquatic vegetation – </a:t>
            </a:r>
            <a:r>
              <a:rPr lang="en-US" b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Metacercaria</a:t>
            </a:r>
            <a:r>
              <a:rPr lang="en-US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of </a:t>
            </a:r>
            <a:r>
              <a:rPr lang="en-US" b="1" i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Fasciola</a:t>
            </a:r>
            <a:r>
              <a:rPr lang="en-US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species.</a:t>
            </a:r>
          </a:p>
          <a:p>
            <a:pPr lvl="0" algn="just"/>
            <a:endParaRPr lang="en-US" sz="2400" b="1" dirty="0" smtClean="0"/>
          </a:p>
          <a:p>
            <a:pPr lvl="0" algn="just"/>
            <a:endParaRPr lang="en-US" sz="2400" b="1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838200" y="3581400"/>
            <a:ext cx="1066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 descr="Liver Flukes Expand Range To 26 States | Beef Magazin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" b="7563"/>
          <a:stretch/>
        </p:blipFill>
        <p:spPr bwMode="auto">
          <a:xfrm>
            <a:off x="2011451" y="2743200"/>
            <a:ext cx="5456150" cy="4114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704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Methods of dissemination of parasites</a:t>
            </a:r>
            <a:endParaRPr lang="en-US" sz="32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762000"/>
            <a:ext cx="7086600" cy="6096000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Infective stages of parasite are disseminated by:-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2400" b="1" dirty="0">
                <a:solidFill>
                  <a:srgbClr val="7030A0"/>
                </a:solidFill>
              </a:rPr>
              <a:t>Arthropod vectors– </a:t>
            </a:r>
            <a:endParaRPr lang="en-US" sz="24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 algn="just"/>
            <a:endParaRPr lang="en-US" sz="2400" b="1" dirty="0" smtClean="0"/>
          </a:p>
          <a:p>
            <a:pPr lvl="0" algn="just">
              <a:buFont typeface="Wingdings" pitchFamily="2" charset="2"/>
              <a:buChar char="v"/>
            </a:pPr>
            <a:endParaRPr lang="en-US" sz="2400" b="1" dirty="0" smtClean="0"/>
          </a:p>
          <a:p>
            <a:pPr lvl="0" algn="just"/>
            <a:endParaRPr lang="en-US" sz="2400" b="1" dirty="0" smtClean="0"/>
          </a:p>
          <a:p>
            <a:pPr lvl="0" algn="just"/>
            <a:endParaRPr lang="en-US" sz="2400" b="1" dirty="0" smtClean="0"/>
          </a:p>
          <a:p>
            <a:pPr lvl="0" algn="just"/>
            <a:endParaRPr lang="en-US" sz="2400" b="1" dirty="0" smtClean="0"/>
          </a:p>
          <a:p>
            <a:pPr lvl="0" algn="just">
              <a:buFont typeface="Wingdings" pitchFamily="2" charset="2"/>
              <a:buChar char="v"/>
            </a:pPr>
            <a:endParaRPr lang="en-US" sz="2400" b="1" dirty="0"/>
          </a:p>
        </p:txBody>
      </p:sp>
      <p:pic>
        <p:nvPicPr>
          <p:cNvPr id="5" name="Picture 2" descr="C:\Users\ACER\Desktop\taba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62854"/>
            <a:ext cx="1371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CER\Desktop\t. evans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57700"/>
            <a:ext cx="2590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751020"/>
              </p:ext>
            </p:extLst>
          </p:nvPr>
        </p:nvGraphicFramePr>
        <p:xfrm>
          <a:off x="1143000" y="2057542"/>
          <a:ext cx="640080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350">
                  <a:extLst>
                    <a:ext uri="{9D8B030D-6E8A-4147-A177-3AD203B41FA5}">
                      <a16:colId xmlns:a16="http://schemas.microsoft.com/office/drawing/2014/main" val="2669538451"/>
                    </a:ext>
                  </a:extLst>
                </a:gridCol>
                <a:gridCol w="3600450">
                  <a:extLst>
                    <a:ext uri="{9D8B030D-6E8A-4147-A177-3AD203B41FA5}">
                      <a16:colId xmlns:a16="http://schemas.microsoft.com/office/drawing/2014/main" val="1919687913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Parasite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Disseminated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through  blood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sucking arthropod vectors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985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Trypanosoma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evansi</a:t>
                      </a:r>
                      <a:endParaRPr lang="en-IN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Tabanus</a:t>
                      </a:r>
                      <a:r>
                        <a:rPr lang="en-US" dirty="0" smtClean="0"/>
                        <a:t> fly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648528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Leishmania</a:t>
                      </a:r>
                      <a:r>
                        <a:rPr lang="en-US" dirty="0" smtClean="0"/>
                        <a:t> spp.</a:t>
                      </a:r>
                      <a:endParaRPr lang="en-IN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i="1" dirty="0" err="1" smtClean="0"/>
                        <a:t>Phlebotomu</a:t>
                      </a:r>
                      <a:r>
                        <a:rPr lang="en-US" i="1" baseline="0" dirty="0" err="1" smtClean="0"/>
                        <a:t>s</a:t>
                      </a:r>
                      <a:r>
                        <a:rPr lang="en-US" baseline="0" dirty="0" smtClean="0"/>
                        <a:t> spp.( Sand Fly)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344278"/>
                  </a:ext>
                </a:extLst>
              </a:tr>
              <a:tr h="228599"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Babesia</a:t>
                      </a:r>
                      <a:r>
                        <a:rPr lang="en-US" dirty="0" smtClean="0"/>
                        <a:t> spp.</a:t>
                      </a:r>
                      <a:endParaRPr lang="en-IN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Ticks</a:t>
                      </a:r>
                      <a:endParaRPr lang="en-IN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1569243"/>
                  </a:ext>
                </a:extLst>
              </a:tr>
              <a:tr h="168646">
                <a:tc>
                  <a:txBody>
                    <a:bodyPr/>
                    <a:lstStyle/>
                    <a:p>
                      <a:r>
                        <a:rPr lang="en-US" i="1" dirty="0" smtClean="0"/>
                        <a:t>Plasmodium</a:t>
                      </a:r>
                      <a:r>
                        <a:rPr lang="en-US" dirty="0" smtClean="0"/>
                        <a:t> spp.</a:t>
                      </a:r>
                      <a:endParaRPr lang="en-IN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Mosquitoes</a:t>
                      </a:r>
                      <a:endParaRPr lang="en-IN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76304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16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Methods of dissemination of parasites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762000"/>
            <a:ext cx="7086600" cy="60960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Infective stages of parasite are disseminated by</a:t>
            </a:r>
            <a:r>
              <a:rPr lang="en-US" sz="2400" b="1" dirty="0" smtClean="0">
                <a:solidFill>
                  <a:srgbClr val="FF0000"/>
                </a:solidFill>
              </a:rPr>
              <a:t>:-</a:t>
            </a:r>
            <a:endParaRPr lang="en-US" sz="2400" b="1" dirty="0" smtClean="0"/>
          </a:p>
          <a:p>
            <a:pPr lvl="0"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Direct contact- </a:t>
            </a:r>
            <a:r>
              <a:rPr lang="en-US" sz="2000" b="1" dirty="0" smtClean="0">
                <a:solidFill>
                  <a:srgbClr val="7030A0"/>
                </a:solidFill>
              </a:rPr>
              <a:t>mites ( </a:t>
            </a:r>
            <a:r>
              <a:rPr lang="en-US" sz="2000" b="1" i="1" dirty="0" err="1" smtClean="0">
                <a:solidFill>
                  <a:srgbClr val="7030A0"/>
                </a:solidFill>
              </a:rPr>
              <a:t>Sarcoptes</a:t>
            </a:r>
            <a:r>
              <a:rPr lang="en-US" sz="2000" b="1" dirty="0" smtClean="0">
                <a:solidFill>
                  <a:srgbClr val="7030A0"/>
                </a:solidFill>
              </a:rPr>
              <a:t>, </a:t>
            </a:r>
            <a:r>
              <a:rPr lang="en-US" sz="2000" b="1" i="1" dirty="0" err="1" smtClean="0">
                <a:solidFill>
                  <a:srgbClr val="7030A0"/>
                </a:solidFill>
              </a:rPr>
              <a:t>Psoroptes</a:t>
            </a:r>
            <a:r>
              <a:rPr lang="en-US" sz="2000" b="1" dirty="0" smtClean="0">
                <a:solidFill>
                  <a:srgbClr val="7030A0"/>
                </a:solidFill>
              </a:rPr>
              <a:t>, </a:t>
            </a:r>
            <a:r>
              <a:rPr lang="en-US" sz="2000" b="1" i="1" dirty="0" err="1" smtClean="0">
                <a:solidFill>
                  <a:srgbClr val="7030A0"/>
                </a:solidFill>
              </a:rPr>
              <a:t>Demodex</a:t>
            </a:r>
            <a:r>
              <a:rPr lang="en-US" sz="2000" b="1" dirty="0" smtClean="0">
                <a:solidFill>
                  <a:srgbClr val="7030A0"/>
                </a:solidFill>
              </a:rPr>
              <a:t> etc.), lice etc. infestation.</a:t>
            </a:r>
          </a:p>
          <a:p>
            <a:pPr lvl="0" algn="just"/>
            <a:endParaRPr lang="en-US" sz="2400" b="1" dirty="0" smtClean="0"/>
          </a:p>
          <a:p>
            <a:pPr lvl="0" algn="just"/>
            <a:endParaRPr lang="en-US" sz="2400" b="1" dirty="0" smtClean="0"/>
          </a:p>
          <a:p>
            <a:pPr lvl="0" algn="just"/>
            <a:endParaRPr lang="en-US" sz="2400" b="1" dirty="0" smtClean="0"/>
          </a:p>
        </p:txBody>
      </p:sp>
      <p:pic>
        <p:nvPicPr>
          <p:cNvPr id="6" name="Picture 5" descr="NCSU Veterinary Parasitology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t="4019" r="-566" b="2116"/>
          <a:stretch/>
        </p:blipFill>
        <p:spPr bwMode="auto">
          <a:xfrm>
            <a:off x="914400" y="2514600"/>
            <a:ext cx="5504815" cy="4225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Dog Tales | NOVA | PB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73" y="2786062"/>
            <a:ext cx="2683827" cy="204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354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Methods of dissemination of parasites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762000"/>
            <a:ext cx="7086600" cy="60960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Infective stages of parasite are disseminated by</a:t>
            </a:r>
            <a:r>
              <a:rPr lang="en-US" sz="2400" b="1" dirty="0" smtClean="0">
                <a:solidFill>
                  <a:srgbClr val="FF0000"/>
                </a:solidFill>
              </a:rPr>
              <a:t>:-</a:t>
            </a:r>
            <a:endParaRPr lang="en-US" sz="2400" b="1" dirty="0" smtClean="0"/>
          </a:p>
          <a:p>
            <a:pPr lvl="0"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7030A0"/>
                </a:solidFill>
              </a:rPr>
              <a:t>Transportation of parasite infected animals-</a:t>
            </a:r>
            <a:endParaRPr lang="en-US" sz="2400" b="1" dirty="0" smtClean="0"/>
          </a:p>
          <a:p>
            <a:pPr lvl="0" algn="just"/>
            <a:endParaRPr lang="en-US" sz="2400" b="1" dirty="0" smtClean="0"/>
          </a:p>
          <a:p>
            <a:pPr lvl="0" algn="just"/>
            <a:endParaRPr lang="en-US" sz="2400" b="1" dirty="0" smtClean="0"/>
          </a:p>
        </p:txBody>
      </p:sp>
      <p:pic>
        <p:nvPicPr>
          <p:cNvPr id="7" name="Picture 6" descr="The belly of the beast | Lucia de Vri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19400"/>
            <a:ext cx="4557395" cy="3418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891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Methods of dissemination of parasites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762000"/>
            <a:ext cx="7086600" cy="60960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Infective stages of parasite are disseminated by</a:t>
            </a:r>
            <a:r>
              <a:rPr lang="en-US" sz="2400" b="1" dirty="0" smtClean="0">
                <a:solidFill>
                  <a:srgbClr val="FF0000"/>
                </a:solidFill>
              </a:rPr>
              <a:t>:-</a:t>
            </a:r>
            <a:endParaRPr lang="en-US" sz="2400" b="1" dirty="0" smtClean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Export </a:t>
            </a:r>
            <a:r>
              <a:rPr lang="en-US" sz="2000" b="1" dirty="0">
                <a:solidFill>
                  <a:srgbClr val="92D050"/>
                </a:solidFill>
                <a:latin typeface="Arial Black" panose="020B0A04020102020204" pitchFamily="34" charset="0"/>
              </a:rPr>
              <a:t>or </a:t>
            </a:r>
            <a:r>
              <a:rPr lang="en-US" sz="2000" b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import of </a:t>
            </a:r>
            <a:r>
              <a:rPr lang="en-US" b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Meat :</a:t>
            </a:r>
            <a:r>
              <a:rPr lang="en-US" b="1" i="1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Taenia</a:t>
            </a:r>
            <a:r>
              <a:rPr lang="en-US" b="1" i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solium</a:t>
            </a:r>
            <a:r>
              <a:rPr lang="en-US" b="1" i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infection occurs in host ( man)  by the ingestion of </a:t>
            </a:r>
            <a:r>
              <a:rPr lang="en-US" b="1" i="1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Cysticercus</a:t>
            </a:r>
            <a:r>
              <a:rPr lang="en-US" b="1" i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cellulosae</a:t>
            </a:r>
            <a:r>
              <a:rPr lang="en-US" b="1" i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( </a:t>
            </a:r>
            <a:r>
              <a:rPr lang="en-US" b="1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metacestode</a:t>
            </a:r>
            <a:r>
              <a:rPr lang="en-US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or larval stage) infected raw or measly pork.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endParaRPr lang="en-US" sz="2000" b="1" dirty="0">
              <a:solidFill>
                <a:srgbClr val="92D050"/>
              </a:solidFill>
              <a:latin typeface="Arial Black" panose="020B0A04020102020204" pitchFamily="34" charset="0"/>
            </a:endParaRPr>
          </a:p>
          <a:p>
            <a:pPr lvl="0" algn="just"/>
            <a:endParaRPr lang="en-US" sz="2400" b="1" dirty="0" smtClean="0"/>
          </a:p>
          <a:p>
            <a:pPr lvl="0" algn="just"/>
            <a:endParaRPr lang="en-US" sz="2400" b="1" dirty="0" smtClean="0"/>
          </a:p>
        </p:txBody>
      </p:sp>
      <p:pic>
        <p:nvPicPr>
          <p:cNvPr id="5" name="Picture 4" descr="Cysticercus cellulosae in pork in a market (reproduced from [8]). |  Download Scientific Diagra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05200"/>
            <a:ext cx="2550816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Tapeworm Infection - Infections - MSD Manual Consumer Vers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28900"/>
            <a:ext cx="4038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838200" y="5867400"/>
            <a:ext cx="32385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Cysticercus</a:t>
            </a:r>
            <a:r>
              <a:rPr lang="en-US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cellulosae</a:t>
            </a:r>
            <a:r>
              <a:rPr lang="en-US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in pork</a:t>
            </a:r>
            <a:endParaRPr lang="en-IN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076700" y="3733800"/>
            <a:ext cx="10287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 descr="U.S. Meat Exports to Korea Face New Round of COVID-19 Restrictions – Mix  107.3 KIOW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" y="2772508"/>
            <a:ext cx="1362075" cy="961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947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Methods of dissemination of parasites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762000"/>
            <a:ext cx="7086600" cy="60960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Infective stages of parasite are disseminated by</a:t>
            </a:r>
            <a:r>
              <a:rPr lang="en-US" sz="2400" b="1" dirty="0" smtClean="0">
                <a:solidFill>
                  <a:srgbClr val="FF0000"/>
                </a:solidFill>
              </a:rPr>
              <a:t>:-</a:t>
            </a:r>
            <a:endParaRPr lang="en-US" sz="2400" b="1" dirty="0" smtClean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Export </a:t>
            </a:r>
            <a:r>
              <a:rPr lang="en-US" sz="2000" b="1" dirty="0">
                <a:solidFill>
                  <a:srgbClr val="92D050"/>
                </a:solidFill>
                <a:latin typeface="Arial Black" panose="020B0A04020102020204" pitchFamily="34" charset="0"/>
              </a:rPr>
              <a:t>or </a:t>
            </a:r>
            <a:r>
              <a:rPr lang="en-US" sz="2000" b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import of </a:t>
            </a:r>
            <a:r>
              <a:rPr lang="en-US" b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Meat: </a:t>
            </a:r>
            <a:r>
              <a:rPr lang="en-US" b="1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Trichinella</a:t>
            </a:r>
            <a:r>
              <a:rPr lang="en-US" b="1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spiralis</a:t>
            </a:r>
            <a:r>
              <a:rPr lang="en-US" b="1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infection </a:t>
            </a:r>
            <a:r>
              <a:rPr lang="en-US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occurs in host ( man)  by the ingestion of </a:t>
            </a:r>
            <a:r>
              <a:rPr lang="en-US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encysted larvae infected </a:t>
            </a:r>
            <a:r>
              <a:rPr lang="en-US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raw or measly pork.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endParaRPr lang="en-US" sz="2000" b="1" dirty="0">
              <a:solidFill>
                <a:srgbClr val="92D050"/>
              </a:solidFill>
              <a:latin typeface="Arial Black" panose="020B0A04020102020204" pitchFamily="34" charset="0"/>
            </a:endParaRPr>
          </a:p>
          <a:p>
            <a:pPr lvl="0" algn="just"/>
            <a:endParaRPr lang="en-US" sz="2400" b="1" dirty="0" smtClean="0"/>
          </a:p>
          <a:p>
            <a:pPr lvl="0" algn="just"/>
            <a:endParaRPr lang="en-US" sz="2400" b="1" dirty="0" smtClean="0"/>
          </a:p>
        </p:txBody>
      </p:sp>
      <p:pic>
        <p:nvPicPr>
          <p:cNvPr id="9" name="Picture 8" descr="U.S. Meat Exports to Korea Face New Round of COVID-19 Restrictions – Mix  107.3 KIOW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29354"/>
            <a:ext cx="2666999" cy="2461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trichinella spiralis - Google 검색 | Lymph vessels, Microbiology, Life cycle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/>
          <a:stretch/>
        </p:blipFill>
        <p:spPr bwMode="auto">
          <a:xfrm>
            <a:off x="3159760" y="2751888"/>
            <a:ext cx="4955540" cy="4105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07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Methods of dissemination of parasites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762000"/>
            <a:ext cx="7086600" cy="60960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Infective stages of parasite are disseminated by</a:t>
            </a:r>
            <a:r>
              <a:rPr lang="en-US" sz="2400" b="1" dirty="0" smtClean="0">
                <a:solidFill>
                  <a:srgbClr val="FF0000"/>
                </a:solidFill>
              </a:rPr>
              <a:t>:-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Natural calamity:- </a:t>
            </a:r>
            <a:r>
              <a:rPr lang="en-US" sz="2400" b="1" dirty="0" smtClean="0">
                <a:solidFill>
                  <a:srgbClr val="0070C0"/>
                </a:solidFill>
              </a:rPr>
              <a:t>Flood, earthquake  etc. helps in dissemination of parasites.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endParaRPr lang="en-US" sz="2000" b="1" dirty="0">
              <a:solidFill>
                <a:srgbClr val="92D050"/>
              </a:solidFill>
              <a:latin typeface="Arial Black" panose="020B0A04020102020204" pitchFamily="34" charset="0"/>
            </a:endParaRPr>
          </a:p>
          <a:p>
            <a:pPr lvl="0" algn="just"/>
            <a:r>
              <a:rPr lang="en-US" sz="2400" b="1" dirty="0" smtClean="0">
                <a:solidFill>
                  <a:srgbClr val="0070C0"/>
                </a:solidFill>
              </a:rPr>
              <a:t>          </a:t>
            </a:r>
            <a:r>
              <a:rPr lang="en-US" sz="2400" b="1" dirty="0" err="1" smtClean="0">
                <a:solidFill>
                  <a:srgbClr val="0070C0"/>
                </a:solidFill>
              </a:rPr>
              <a:t>Fasciolopsis</a:t>
            </a:r>
            <a:r>
              <a:rPr lang="en-US" sz="2400" b="1" dirty="0" smtClean="0">
                <a:solidFill>
                  <a:srgbClr val="0070C0"/>
                </a:solidFill>
              </a:rPr>
              <a:t>,  </a:t>
            </a:r>
            <a:r>
              <a:rPr lang="en-US" sz="2400" b="1" dirty="0" err="1" smtClean="0">
                <a:solidFill>
                  <a:srgbClr val="0070C0"/>
                </a:solidFill>
              </a:rPr>
              <a:t>Amphistomosis</a:t>
            </a:r>
            <a:r>
              <a:rPr lang="en-US" sz="2400" b="1" dirty="0" smtClean="0">
                <a:solidFill>
                  <a:srgbClr val="0070C0"/>
                </a:solidFill>
              </a:rPr>
              <a:t> etc.</a:t>
            </a:r>
          </a:p>
          <a:p>
            <a:pPr lvl="0" algn="just"/>
            <a:endParaRPr lang="en-US" sz="2400" b="1" dirty="0" smtClean="0"/>
          </a:p>
        </p:txBody>
      </p:sp>
      <p:pic>
        <p:nvPicPr>
          <p:cNvPr id="6" name="Picture 5" descr="The horntail snail from India was discovered in Miami-Dade County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6267">
            <a:off x="4800978" y="3828485"/>
            <a:ext cx="1743075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1. Generalised lifecycle for Fasciola and amphistome species.... | Download  Scientific Diagra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41910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Effects of floods on humans and animals – Flooding in the Langhorne Creek  are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372" y="4949190"/>
            <a:ext cx="2689225" cy="1908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30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Methods of dissemination of parasites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762000"/>
            <a:ext cx="7086600" cy="60960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Infective stages of parasite are disseminated by</a:t>
            </a:r>
            <a:r>
              <a:rPr lang="en-US" sz="2400" b="1" dirty="0" smtClean="0">
                <a:solidFill>
                  <a:srgbClr val="FF0000"/>
                </a:solidFill>
              </a:rPr>
              <a:t>:-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Natural calamity:- </a:t>
            </a:r>
            <a:r>
              <a:rPr lang="en-US" sz="2400" b="1" dirty="0" smtClean="0">
                <a:solidFill>
                  <a:srgbClr val="0070C0"/>
                </a:solidFill>
              </a:rPr>
              <a:t>Flood, earthquake  etc. helps in dissemination of parasites.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endParaRPr lang="en-US" sz="2000" b="1" dirty="0">
              <a:solidFill>
                <a:srgbClr val="92D050"/>
              </a:solidFill>
              <a:latin typeface="Arial Black" panose="020B0A04020102020204" pitchFamily="34" charset="0"/>
            </a:endParaRPr>
          </a:p>
          <a:p>
            <a:pPr lvl="0" algn="just"/>
            <a:r>
              <a:rPr lang="en-US" sz="2400" b="1" dirty="0" smtClean="0">
                <a:solidFill>
                  <a:srgbClr val="0070C0"/>
                </a:solidFill>
              </a:rPr>
              <a:t>          </a:t>
            </a:r>
            <a:r>
              <a:rPr lang="en-US" sz="2400" b="1" dirty="0" err="1" smtClean="0">
                <a:solidFill>
                  <a:srgbClr val="0070C0"/>
                </a:solidFill>
              </a:rPr>
              <a:t>Fasciolopsis</a:t>
            </a:r>
            <a:r>
              <a:rPr lang="en-US" sz="2400" b="1" dirty="0" smtClean="0">
                <a:solidFill>
                  <a:srgbClr val="0070C0"/>
                </a:solidFill>
              </a:rPr>
              <a:t>,  </a:t>
            </a:r>
            <a:r>
              <a:rPr lang="en-US" sz="2400" b="1" dirty="0" err="1" smtClean="0">
                <a:solidFill>
                  <a:srgbClr val="0070C0"/>
                </a:solidFill>
              </a:rPr>
              <a:t>Amphistomosis</a:t>
            </a:r>
            <a:r>
              <a:rPr lang="en-US" sz="2400" b="1" dirty="0" smtClean="0">
                <a:solidFill>
                  <a:srgbClr val="0070C0"/>
                </a:solidFill>
              </a:rPr>
              <a:t> etc.</a:t>
            </a:r>
          </a:p>
          <a:p>
            <a:pPr lvl="0" algn="just"/>
            <a:endParaRPr lang="en-US" sz="2400" b="1" dirty="0" smtClean="0"/>
          </a:p>
        </p:txBody>
      </p:sp>
      <p:pic>
        <p:nvPicPr>
          <p:cNvPr id="6" name="Picture 5" descr="The horntail snail from India was discovered in Miami-Dade County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6267">
            <a:off x="4800978" y="3828485"/>
            <a:ext cx="1743075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1. Generalised lifecycle for Fasciola and amphistome species.... | Download  Scientific Diagra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41910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Effects of floods on humans and animals – Flooding in the Langhorne Creek  are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372" y="4949190"/>
            <a:ext cx="2689225" cy="1908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749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Methods of dissemination of parasites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1676400"/>
            <a:ext cx="5676900" cy="51816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Infective stages of parasite are disseminated by</a:t>
            </a:r>
            <a:r>
              <a:rPr lang="en-US" sz="2400" b="1" dirty="0" smtClean="0">
                <a:solidFill>
                  <a:srgbClr val="FF0000"/>
                </a:solidFill>
              </a:rPr>
              <a:t>:-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Through blood transfusion , soil etc</a:t>
            </a:r>
            <a:r>
              <a:rPr lang="en-US" sz="2400" b="1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2060"/>
                </a:solidFill>
              </a:rPr>
              <a:t>Blood Transfusion: </a:t>
            </a:r>
            <a:r>
              <a:rPr lang="en-US" sz="2400" b="1" dirty="0">
                <a:solidFill>
                  <a:srgbClr val="00B0F0"/>
                </a:solidFill>
              </a:rPr>
              <a:t>t</a:t>
            </a:r>
            <a:r>
              <a:rPr lang="en-US" sz="2400" b="1" dirty="0" smtClean="0">
                <a:solidFill>
                  <a:srgbClr val="00B0F0"/>
                </a:solidFill>
              </a:rPr>
              <a:t>hrough infected transfusion,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Theileria</a:t>
            </a:r>
            <a:r>
              <a:rPr lang="en-US" sz="2400" b="1" dirty="0" smtClean="0">
                <a:solidFill>
                  <a:srgbClr val="00B0F0"/>
                </a:solidFill>
              </a:rPr>
              <a:t>,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Babesia</a:t>
            </a:r>
            <a:r>
              <a:rPr lang="en-US" sz="2400" b="1" dirty="0" smtClean="0">
                <a:solidFill>
                  <a:srgbClr val="00B0F0"/>
                </a:solidFill>
              </a:rPr>
              <a:t>,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Anaplasma</a:t>
            </a:r>
            <a:r>
              <a:rPr lang="en-US" sz="2400" b="1" dirty="0" smtClean="0">
                <a:solidFill>
                  <a:srgbClr val="00B0F0"/>
                </a:solidFill>
              </a:rPr>
              <a:t> etc. are disseminated.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rgbClr val="00B0F0"/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2060"/>
                </a:solidFill>
              </a:rPr>
              <a:t>Soil-</a:t>
            </a:r>
            <a:r>
              <a:rPr lang="en-US" sz="2400" b="1" dirty="0" smtClean="0">
                <a:solidFill>
                  <a:srgbClr val="00B0F0"/>
                </a:solidFill>
              </a:rPr>
              <a:t> Larvae of hook worm etc.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2060"/>
                </a:solidFill>
              </a:rPr>
              <a:t>Infected blood contaminated syringe, surgical instruments etc.-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A</a:t>
            </a:r>
            <a:r>
              <a:rPr lang="en-US" sz="2400" b="1" i="1" dirty="0" err="1" smtClean="0">
                <a:solidFill>
                  <a:srgbClr val="00B0F0"/>
                </a:solidFill>
              </a:rPr>
              <a:t>naplasma</a:t>
            </a:r>
            <a:r>
              <a:rPr lang="en-US" sz="2400" b="1" i="1" dirty="0">
                <a:solidFill>
                  <a:srgbClr val="00B0F0"/>
                </a:solidFill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</a:rPr>
              <a:t>etc.</a:t>
            </a:r>
            <a:endParaRPr lang="en-US" sz="2400" b="1" dirty="0" smtClean="0">
              <a:solidFill>
                <a:srgbClr val="00B0F0"/>
              </a:solidFill>
            </a:endParaRPr>
          </a:p>
        </p:txBody>
      </p:sp>
      <p:pic>
        <p:nvPicPr>
          <p:cNvPr id="4" name="Picture 3" descr="Orangeville Animal Health Service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2" r="1172" b="14584"/>
          <a:stretch/>
        </p:blipFill>
        <p:spPr bwMode="auto">
          <a:xfrm>
            <a:off x="6858000" y="3048000"/>
            <a:ext cx="2057400" cy="2667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644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33400"/>
            <a:ext cx="6934200" cy="914400"/>
          </a:xfrm>
        </p:spPr>
        <p:txBody>
          <a:bodyPr>
            <a:normAutofit/>
          </a:bodyPr>
          <a:lstStyle/>
          <a:p>
            <a:pPr algn="just"/>
            <a:endParaRPr lang="en-US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just"/>
            <a:endParaRPr lang="en-US" sz="2000" dirty="0">
              <a:solidFill>
                <a:srgbClr val="7030A0"/>
              </a:solidFill>
              <a:latin typeface="Arial Black" pitchFamily="34" charset="0"/>
            </a:endParaRPr>
          </a:p>
          <a:p>
            <a:pPr algn="just"/>
            <a:endParaRPr lang="en-US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just"/>
            <a:endParaRPr lang="en-US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just"/>
            <a:endParaRPr lang="en-US" sz="2000" dirty="0">
              <a:solidFill>
                <a:srgbClr val="7030A0"/>
              </a:solidFill>
              <a:latin typeface="Arial Black" pitchFamily="34" charset="0"/>
            </a:endParaRPr>
          </a:p>
          <a:p>
            <a:pPr algn="just"/>
            <a:endParaRPr lang="en-US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just"/>
            <a:endParaRPr lang="en-US" sz="2400" dirty="0"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8347" y="2967335"/>
            <a:ext cx="3987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THANK YOU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3036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Methods of dissemination of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990600"/>
            <a:ext cx="5410200" cy="58674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/>
              <a:t>                                      </a:t>
            </a: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Infective stages of parasite are disseminated by</a:t>
            </a:r>
          </a:p>
          <a:p>
            <a:pPr algn="just"/>
            <a:endParaRPr lang="en-US" sz="2400" b="1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Water 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Aquatic vegetation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Arthropods vectors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Direct contact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Animals transport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en-US" sz="2000" b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Meat export or import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Natural calamity</a:t>
            </a:r>
          </a:p>
        </p:txBody>
      </p:sp>
    </p:spTree>
    <p:extLst>
      <p:ext uri="{BB962C8B-B14F-4D97-AF65-F5344CB8AC3E}">
        <p14:creationId xmlns:p14="http://schemas.microsoft.com/office/powerpoint/2010/main" val="217306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Methods of dissemination of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990600"/>
            <a:ext cx="5410200" cy="58674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/>
              <a:t>                                      </a:t>
            </a: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Infective stages of parasite are disseminated by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Water –  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2060"/>
                </a:solidFill>
              </a:rPr>
              <a:t>Major source of dissemination Parasites.</a:t>
            </a:r>
          </a:p>
          <a:p>
            <a:pPr marL="342900" lvl="0" indent="-34290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B050"/>
                </a:solidFill>
              </a:rPr>
              <a:t>Aquatic snails, fish, cyclops and crabs act as intermediate host for various parasites.</a:t>
            </a:r>
          </a:p>
          <a:p>
            <a:pPr lvl="0" algn="just"/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2827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3188"/>
            <a:ext cx="9144000" cy="646112"/>
          </a:xfrm>
          <a:gradFill rotWithShape="1">
            <a:gsLst>
              <a:gs pos="0">
                <a:srgbClr val="E7FEBE"/>
              </a:gs>
              <a:gs pos="100000">
                <a:srgbClr val="F1FD9B"/>
              </a:gs>
            </a:gsLst>
            <a:lin ang="5400000" scaled="1"/>
          </a:gradFill>
          <a:ln w="63500" cmpd="thickThin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 Rounded MT Bold" pitchFamily="34" charset="0"/>
              </a:rPr>
              <a:t>LIFE-CYCLE OF  AMPHISTOMES</a:t>
            </a:r>
            <a:endParaRPr lang="en-IN" sz="3600" dirty="0" smtClean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762000"/>
            <a:ext cx="8553450" cy="6096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en-IN" b="1" dirty="0" smtClean="0">
              <a:solidFill>
                <a:srgbClr val="FFFFDB"/>
              </a:solidFill>
              <a:latin typeface="Arial Black" pitchFamily="34" charset="0"/>
            </a:endParaRPr>
          </a:p>
          <a:p>
            <a:pPr>
              <a:buFontTx/>
              <a:buNone/>
            </a:pPr>
            <a:r>
              <a:rPr lang="pt-BR" dirty="0" smtClean="0">
                <a:solidFill>
                  <a:srgbClr val="FF0000"/>
                </a:solidFill>
                <a:latin typeface="Arial Black" pitchFamily="34" charset="0"/>
              </a:rPr>
              <a:t>Egg</a:t>
            </a:r>
            <a:r>
              <a:rPr lang="pt-BR" dirty="0" smtClean="0">
                <a:solidFill>
                  <a:srgbClr val="FFFF00"/>
                </a:solidFill>
              </a:rPr>
              <a:t>  </a:t>
            </a:r>
            <a:r>
              <a:rPr lang="pt-BR" dirty="0" smtClean="0">
                <a:solidFill>
                  <a:schemeClr val="bg1"/>
                </a:solidFill>
              </a:rPr>
              <a:t>            </a:t>
            </a:r>
            <a:r>
              <a:rPr lang="pt-BR" b="1" dirty="0" smtClean="0">
                <a:solidFill>
                  <a:srgbClr val="FF0000"/>
                </a:solidFill>
                <a:latin typeface="Arial Black" pitchFamily="34" charset="0"/>
              </a:rPr>
              <a:t>Miracidium</a:t>
            </a:r>
          </a:p>
          <a:p>
            <a:pPr>
              <a:buFontTx/>
              <a:buNone/>
            </a:pPr>
            <a:r>
              <a:rPr lang="pt-BR" dirty="0" smtClean="0">
                <a:solidFill>
                  <a:schemeClr val="bg1"/>
                </a:solidFill>
              </a:rPr>
              <a:t>                </a:t>
            </a:r>
          </a:p>
          <a:p>
            <a:pPr>
              <a:buFontTx/>
              <a:buNone/>
            </a:pPr>
            <a:r>
              <a:rPr lang="pt-BR" dirty="0" smtClean="0">
                <a:solidFill>
                  <a:schemeClr val="bg1"/>
                </a:solidFill>
              </a:rPr>
              <a:t>                             </a:t>
            </a:r>
            <a:r>
              <a:rPr lang="pt-BR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Black" pitchFamily="34" charset="0"/>
              </a:rPr>
              <a:t>Sporocyst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   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       </a:t>
            </a:r>
            <a:r>
              <a:rPr lang="en-IN" dirty="0"/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                   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Redia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           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       </a:t>
            </a:r>
            <a:r>
              <a:rPr lang="en-US" b="1" dirty="0" err="1" smtClean="0">
                <a:solidFill>
                  <a:srgbClr val="FF0000"/>
                </a:solidFill>
                <a:latin typeface="Arial Black" pitchFamily="34" charset="0"/>
              </a:rPr>
              <a:t>Cercaria</a:t>
            </a:r>
            <a:r>
              <a:rPr lang="pt-BR" dirty="0" smtClean="0">
                <a:solidFill>
                  <a:srgbClr val="FF0000"/>
                </a:solidFill>
              </a:rPr>
              <a:t>   </a:t>
            </a:r>
            <a:endParaRPr lang="en-IN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                                               </a:t>
            </a:r>
          </a:p>
          <a:p>
            <a:pPr>
              <a:buFontTx/>
              <a:buNone/>
            </a:pPr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                                            </a:t>
            </a:r>
            <a:r>
              <a:rPr lang="pt-BR" sz="2000" dirty="0" smtClean="0">
                <a:latin typeface="Arial Black" pitchFamily="34" charset="0"/>
              </a:rPr>
              <a:t>cercaria emerge from the aquatic snail and encyst on aquatic vegetation</a:t>
            </a:r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pt-BR" sz="20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pt-BR" sz="2000" dirty="0" smtClean="0">
                <a:latin typeface="Arial Black" pitchFamily="34" charset="0"/>
              </a:rPr>
              <a:t>and</a:t>
            </a:r>
            <a:r>
              <a:rPr lang="pt-BR" sz="20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pt-BR" sz="2000" dirty="0" smtClean="0">
                <a:latin typeface="Arial Black" pitchFamily="34" charset="0"/>
              </a:rPr>
              <a:t>form</a:t>
            </a:r>
            <a:r>
              <a:rPr lang="pt-BR" sz="2000" dirty="0" smtClean="0">
                <a:solidFill>
                  <a:srgbClr val="FFFF00"/>
                </a:solidFill>
                <a:latin typeface="Arial Black" pitchFamily="34" charset="0"/>
              </a:rPr>
              <a:t>  </a:t>
            </a:r>
            <a:r>
              <a:rPr lang="pt-BR" sz="2000" dirty="0" smtClean="0">
                <a:solidFill>
                  <a:srgbClr val="FF0000"/>
                </a:solidFill>
                <a:latin typeface="Arial Black" pitchFamily="34" charset="0"/>
              </a:rPr>
              <a:t>metacercaria.</a:t>
            </a:r>
            <a:r>
              <a:rPr lang="pt-BR" sz="2000" dirty="0" smtClean="0">
                <a:solidFill>
                  <a:srgbClr val="FFFF00"/>
                </a:solidFill>
                <a:latin typeface="Arial Black" pitchFamily="34" charset="0"/>
              </a:rPr>
              <a:t>.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Final hosts get infection by the ingestion of </a:t>
            </a:r>
            <a:r>
              <a:rPr lang="en-US" sz="2000" b="1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metacercaria</a:t>
            </a:r>
            <a:r>
              <a:rPr lang="en-US" sz="2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infected aquatic vegetation.</a:t>
            </a:r>
          </a:p>
          <a:p>
            <a:pPr>
              <a:buFontTx/>
              <a:buNone/>
            </a:pPr>
            <a:endParaRPr lang="en-IN" sz="2000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0725" name="Right Arrow 13"/>
          <p:cNvSpPr>
            <a:spLocks noChangeArrowheads="1"/>
          </p:cNvSpPr>
          <p:nvPr/>
        </p:nvSpPr>
        <p:spPr bwMode="auto">
          <a:xfrm flipV="1">
            <a:off x="1219200" y="11430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IN"/>
              <a:t>    </a:t>
            </a:r>
          </a:p>
        </p:txBody>
      </p:sp>
      <p:sp>
        <p:nvSpPr>
          <p:cNvPr id="30726" name="Right Arrow 15"/>
          <p:cNvSpPr>
            <a:spLocks noChangeArrowheads="1"/>
          </p:cNvSpPr>
          <p:nvPr/>
        </p:nvSpPr>
        <p:spPr bwMode="auto">
          <a:xfrm rot="5400000" flipV="1">
            <a:off x="3138016" y="1662584"/>
            <a:ext cx="457200" cy="332432"/>
          </a:xfrm>
          <a:prstGeom prst="rightArrow">
            <a:avLst>
              <a:gd name="adj1" fmla="val 42861"/>
              <a:gd name="adj2" fmla="val 5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IN"/>
              <a:t>   </a:t>
            </a:r>
          </a:p>
        </p:txBody>
      </p:sp>
      <p:sp>
        <p:nvSpPr>
          <p:cNvPr id="30727" name="Right Arrow 16"/>
          <p:cNvSpPr>
            <a:spLocks noChangeArrowheads="1"/>
          </p:cNvSpPr>
          <p:nvPr/>
        </p:nvSpPr>
        <p:spPr bwMode="auto">
          <a:xfrm rot="5400000" flipV="1">
            <a:off x="3059827" y="2450227"/>
            <a:ext cx="467668" cy="270678"/>
          </a:xfrm>
          <a:prstGeom prst="rightArrow">
            <a:avLst>
              <a:gd name="adj1" fmla="val 42861"/>
              <a:gd name="adj2" fmla="val 5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 dirty="0"/>
          </a:p>
        </p:txBody>
      </p:sp>
      <p:sp>
        <p:nvSpPr>
          <p:cNvPr id="30728" name="Right Arrow 17"/>
          <p:cNvSpPr>
            <a:spLocks noChangeArrowheads="1"/>
          </p:cNvSpPr>
          <p:nvPr/>
        </p:nvSpPr>
        <p:spPr bwMode="auto">
          <a:xfrm rot="5400000" flipV="1">
            <a:off x="3023716" y="3283622"/>
            <a:ext cx="685800" cy="533400"/>
          </a:xfrm>
          <a:prstGeom prst="rightArrow">
            <a:avLst>
              <a:gd name="adj1" fmla="val 42861"/>
              <a:gd name="adj2" fmla="val 5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IN" dirty="0"/>
              <a:t>   </a:t>
            </a:r>
          </a:p>
        </p:txBody>
      </p:sp>
      <p:sp>
        <p:nvSpPr>
          <p:cNvPr id="30729" name="Rectangle 20"/>
          <p:cNvSpPr>
            <a:spLocks noChangeArrowheads="1"/>
          </p:cNvSpPr>
          <p:nvPr/>
        </p:nvSpPr>
        <p:spPr bwMode="auto">
          <a:xfrm>
            <a:off x="4395316" y="1447800"/>
            <a:ext cx="2005483" cy="2831959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000" b="1" dirty="0">
                <a:latin typeface="Arial Black" pitchFamily="34" charset="0"/>
              </a:rPr>
              <a:t>INSIDE</a:t>
            </a:r>
          </a:p>
          <a:p>
            <a:endParaRPr lang="en-US" sz="2000" b="1" dirty="0">
              <a:latin typeface="Arial Black" pitchFamily="34" charset="0"/>
            </a:endParaRPr>
          </a:p>
          <a:p>
            <a:endParaRPr lang="en-US" sz="2000" b="1" dirty="0">
              <a:latin typeface="Arial Black" pitchFamily="34" charset="0"/>
            </a:endParaRPr>
          </a:p>
          <a:p>
            <a:r>
              <a:rPr lang="en-US" sz="2000" b="1" dirty="0">
                <a:latin typeface="Arial Black" pitchFamily="34" charset="0"/>
              </a:rPr>
              <a:t> THE </a:t>
            </a:r>
          </a:p>
          <a:p>
            <a:endParaRPr lang="en-US" sz="2000" b="1" dirty="0">
              <a:latin typeface="Arial Black" pitchFamily="34" charset="0"/>
            </a:endParaRPr>
          </a:p>
          <a:p>
            <a:endParaRPr lang="en-US" sz="2000" b="1" dirty="0">
              <a:latin typeface="Arial Black" pitchFamily="34" charset="0"/>
            </a:endParaRPr>
          </a:p>
          <a:p>
            <a:endParaRPr lang="en-US" sz="2000" b="1" dirty="0">
              <a:latin typeface="Arial Black" pitchFamily="34" charset="0"/>
            </a:endParaRPr>
          </a:p>
          <a:p>
            <a:endParaRPr lang="en-US" sz="2000" b="1" dirty="0">
              <a:latin typeface="Arial Black" pitchFamily="34" charset="0"/>
            </a:endParaRPr>
          </a:p>
          <a:p>
            <a:r>
              <a:rPr lang="en-US" sz="2000" b="1" dirty="0">
                <a:latin typeface="Arial Black" pitchFamily="34" charset="0"/>
              </a:rPr>
              <a:t>SNAIL</a:t>
            </a:r>
            <a:r>
              <a:rPr lang="en-US" sz="20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en-IN" sz="2000" dirty="0">
              <a:solidFill>
                <a:srgbClr val="FF0000"/>
              </a:solidFill>
            </a:endParaRPr>
          </a:p>
        </p:txBody>
      </p:sp>
      <p:pic>
        <p:nvPicPr>
          <p:cNvPr id="48130" name="Picture 2" descr="C:\Users\Dr. Ajit\Downloads\indopnanorbissn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847010" y="2339433"/>
            <a:ext cx="1897904" cy="1209675"/>
          </a:xfrm>
          <a:prstGeom prst="rect">
            <a:avLst/>
          </a:prstGeom>
          <a:noFill/>
        </p:spPr>
      </p:pic>
      <p:sp>
        <p:nvSpPr>
          <p:cNvPr id="3" name="Down Arrow 2"/>
          <p:cNvSpPr/>
          <p:nvPr/>
        </p:nvSpPr>
        <p:spPr>
          <a:xfrm>
            <a:off x="5029200" y="4343400"/>
            <a:ext cx="207643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024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03188"/>
            <a:ext cx="6629400" cy="400110"/>
          </a:xfrm>
          <a:gradFill rotWithShape="1">
            <a:gsLst>
              <a:gs pos="0">
                <a:srgbClr val="E7FEBE"/>
              </a:gs>
              <a:gs pos="100000">
                <a:srgbClr val="F1FD9B"/>
              </a:gs>
            </a:gsLst>
            <a:lin ang="5400000" scaled="1"/>
          </a:gradFill>
          <a:ln w="63500" cmpd="thickThin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Rounded MT Bold" pitchFamily="34" charset="0"/>
              </a:rPr>
              <a:t>LIFE-CYCLE OF  AMPHISTOMES</a:t>
            </a:r>
            <a:endParaRPr lang="en-IN" sz="2000" dirty="0" smtClean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749300"/>
            <a:ext cx="6629400" cy="56515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en-IN" b="1" dirty="0" smtClean="0">
              <a:solidFill>
                <a:srgbClr val="FFFFDB"/>
              </a:solidFill>
              <a:latin typeface="Arial Black" pitchFamily="34" charset="0"/>
            </a:endParaRPr>
          </a:p>
          <a:p>
            <a:pPr lvl="0">
              <a:buFont typeface="Courier New" panose="02070309020205020404" pitchFamily="49" charset="0"/>
              <a:buChar char="o"/>
            </a:pPr>
            <a:endParaRPr lang="en-US" sz="2000" b="1" dirty="0" smtClean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lvl="0"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lvl="0">
              <a:buFont typeface="Courier New" panose="02070309020205020404" pitchFamily="49" charset="0"/>
              <a:buChar char="o"/>
            </a:pPr>
            <a:endParaRPr lang="en-US" sz="2000" b="1" dirty="0" smtClean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lvl="0"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lvl="0">
              <a:buFont typeface="Courier New" panose="02070309020205020404" pitchFamily="49" charset="0"/>
              <a:buChar char="o"/>
            </a:pPr>
            <a:endParaRPr lang="en-US" sz="2000" b="1" dirty="0" smtClean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lvl="0"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lvl="0">
              <a:buFont typeface="Courier New" panose="02070309020205020404" pitchFamily="49" charset="0"/>
              <a:buChar char="o"/>
            </a:pPr>
            <a:endParaRPr lang="en-US" sz="2000" b="1" dirty="0" smtClean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lvl="0"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lvl="0">
              <a:buFont typeface="Courier New" panose="02070309020205020404" pitchFamily="49" charset="0"/>
              <a:buChar char="o"/>
            </a:pPr>
            <a:endParaRPr lang="en-US" sz="2000" b="1" dirty="0" smtClean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lvl="0"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Final </a:t>
            </a:r>
            <a:r>
              <a:rPr lang="en-US" sz="2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hosts get infection by the ingestion of </a:t>
            </a:r>
            <a:r>
              <a:rPr lang="en-US" sz="2000" b="1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metacercaria</a:t>
            </a:r>
            <a:r>
              <a:rPr lang="en-US" sz="2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infected aquatic vegetation.</a:t>
            </a:r>
          </a:p>
          <a:p>
            <a:pPr>
              <a:buFontTx/>
              <a:buNone/>
            </a:pPr>
            <a:endParaRPr lang="en-IN" sz="2000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1" name="Picture 10" descr="1. Generalised lifecycle for Fasciola and amphistome species.... | Download  Scientific Diagra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49300"/>
            <a:ext cx="6281737" cy="4489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379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Methods of dissemination of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85800"/>
            <a:ext cx="6629400" cy="61722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2400" b="1" dirty="0" smtClean="0"/>
              <a:t>        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Infective stages of parasite are disseminated by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7030A0"/>
                </a:solidFill>
              </a:rPr>
              <a:t>Water –  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00B050"/>
                </a:solidFill>
              </a:rPr>
              <a:t>Fish acts as intermediate host for </a:t>
            </a:r>
            <a:r>
              <a:rPr lang="en-US" sz="2000" b="1" i="1" dirty="0" smtClean="0">
                <a:solidFill>
                  <a:srgbClr val="00B050"/>
                </a:solidFill>
              </a:rPr>
              <a:t>Opisthorchis </a:t>
            </a:r>
            <a:r>
              <a:rPr lang="en-US" sz="2000" b="1" i="1" dirty="0" err="1" smtClean="0">
                <a:solidFill>
                  <a:srgbClr val="00B050"/>
                </a:solidFill>
              </a:rPr>
              <a:t>sinensis</a:t>
            </a:r>
            <a:r>
              <a:rPr lang="en-US" sz="2000" b="1" dirty="0" smtClean="0">
                <a:solidFill>
                  <a:srgbClr val="00B050"/>
                </a:solidFill>
              </a:rPr>
              <a:t>              ( Chinese liver fluke) .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rgbClr val="00B050"/>
              </a:solidFill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rgbClr val="00B050"/>
              </a:solidFill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rgbClr val="00B050"/>
              </a:solidFill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rgbClr val="00B050"/>
              </a:solidFill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rgbClr val="00B050"/>
              </a:solidFill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rgbClr val="00B050"/>
              </a:solidFill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00B050"/>
                </a:solidFill>
              </a:rPr>
              <a:t>Final hosts ( Man, dog etc.) get infection by the ingestion of </a:t>
            </a:r>
            <a:r>
              <a:rPr lang="en-US" sz="2000" b="1" dirty="0" err="1" smtClean="0">
                <a:solidFill>
                  <a:srgbClr val="00B050"/>
                </a:solidFill>
              </a:rPr>
              <a:t>metacercaria</a:t>
            </a:r>
            <a:r>
              <a:rPr lang="en-US" sz="2000" b="1" dirty="0" smtClean="0">
                <a:solidFill>
                  <a:srgbClr val="00B050"/>
                </a:solidFill>
              </a:rPr>
              <a:t> infected fish.</a:t>
            </a:r>
          </a:p>
          <a:p>
            <a:pPr lvl="0" algn="just"/>
            <a:endParaRPr lang="en-US" sz="2400" b="1" dirty="0" smtClean="0"/>
          </a:p>
        </p:txBody>
      </p:sp>
      <p:pic>
        <p:nvPicPr>
          <p:cNvPr id="5" name="Picture 4" descr="Life cycle of Clonorchis Sinensis(Oriental or Chinese liver fluke;  opisthorchis) Adults are found in distal branches o… | Liver fluke,  Parasite, Infectious disea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6019800" cy="4038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92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Methods of dissemination of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85800"/>
            <a:ext cx="6629400" cy="61722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/>
              <a:t>        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Infective stages of parasite are disseminated by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7030A0"/>
                </a:solidFill>
              </a:rPr>
              <a:t>Water –  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b="1" dirty="0" err="1" smtClean="0">
                <a:solidFill>
                  <a:srgbClr val="7030A0"/>
                </a:solidFill>
              </a:rPr>
              <a:t>Cercaria</a:t>
            </a:r>
            <a:r>
              <a:rPr lang="en-US" sz="2000" b="1" dirty="0" smtClean="0">
                <a:solidFill>
                  <a:srgbClr val="00B050"/>
                </a:solidFill>
              </a:rPr>
              <a:t> of </a:t>
            </a:r>
            <a:r>
              <a:rPr lang="en-US" sz="2000" b="1" i="1" dirty="0" smtClean="0">
                <a:solidFill>
                  <a:srgbClr val="00B050"/>
                </a:solidFill>
              </a:rPr>
              <a:t>Schistosoma </a:t>
            </a:r>
            <a:r>
              <a:rPr lang="en-US" sz="2000" b="1" dirty="0" smtClean="0">
                <a:solidFill>
                  <a:srgbClr val="00B050"/>
                </a:solidFill>
              </a:rPr>
              <a:t>spp. ( Blood fluke) </a:t>
            </a:r>
            <a:r>
              <a:rPr lang="en-US" sz="2000" b="1" dirty="0" smtClean="0">
                <a:solidFill>
                  <a:srgbClr val="00B050"/>
                </a:solidFill>
              </a:rPr>
              <a:t>swim in water and enter in </a:t>
            </a:r>
            <a:r>
              <a:rPr lang="en-US" sz="2000" b="1" dirty="0" smtClean="0">
                <a:solidFill>
                  <a:srgbClr val="00B050"/>
                </a:solidFill>
              </a:rPr>
              <a:t>the </a:t>
            </a:r>
            <a:r>
              <a:rPr lang="en-US" sz="2000" b="1" dirty="0" smtClean="0">
                <a:solidFill>
                  <a:srgbClr val="00B050"/>
                </a:solidFill>
              </a:rPr>
              <a:t>hosts, </a:t>
            </a:r>
            <a:r>
              <a:rPr lang="en-US" sz="2000" b="1" dirty="0" smtClean="0">
                <a:solidFill>
                  <a:srgbClr val="00B050"/>
                </a:solidFill>
              </a:rPr>
              <a:t>when hosts come in contact with water.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rgbClr val="00B050"/>
              </a:solidFill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rgbClr val="00B050"/>
              </a:solidFill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rgbClr val="00B050"/>
              </a:solidFill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US" sz="2000" b="1" dirty="0" smtClean="0">
              <a:solidFill>
                <a:srgbClr val="00B050"/>
              </a:solidFill>
            </a:endParaRPr>
          </a:p>
        </p:txBody>
      </p:sp>
      <p:pic>
        <p:nvPicPr>
          <p:cNvPr id="6" name="Picture 5" descr="DPDx - Cercarial Dermatiti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13" y="2714625"/>
            <a:ext cx="5419725" cy="41433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ight Arrow 3"/>
          <p:cNvSpPr/>
          <p:nvPr/>
        </p:nvSpPr>
        <p:spPr>
          <a:xfrm>
            <a:off x="1219200" y="4953000"/>
            <a:ext cx="1295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739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0772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Methods of dissemination of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90600"/>
            <a:ext cx="6705600" cy="58674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/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Infective stages of parasite are disseminated by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2000" b="1" dirty="0">
                <a:solidFill>
                  <a:srgbClr val="00B050"/>
                </a:solidFill>
              </a:rPr>
              <a:t>C</a:t>
            </a:r>
            <a:r>
              <a:rPr lang="en-US" sz="2000" b="1" dirty="0" smtClean="0">
                <a:solidFill>
                  <a:srgbClr val="00B050"/>
                </a:solidFill>
              </a:rPr>
              <a:t>yclops act as first intermediate host for </a:t>
            </a:r>
            <a:r>
              <a:rPr lang="en-US" sz="2000" b="1" i="1" dirty="0" err="1" smtClean="0">
                <a:solidFill>
                  <a:srgbClr val="00B050"/>
                </a:solidFill>
              </a:rPr>
              <a:t>Diphyllobothrium</a:t>
            </a:r>
            <a:r>
              <a:rPr lang="en-US" sz="2000" b="1" i="1" dirty="0" smtClean="0">
                <a:solidFill>
                  <a:srgbClr val="00B050"/>
                </a:solidFill>
              </a:rPr>
              <a:t> </a:t>
            </a:r>
            <a:r>
              <a:rPr lang="en-US" sz="2000" b="1" i="1" dirty="0" err="1" smtClean="0">
                <a:solidFill>
                  <a:srgbClr val="00B050"/>
                </a:solidFill>
              </a:rPr>
              <a:t>latum</a:t>
            </a:r>
            <a:r>
              <a:rPr lang="en-US" sz="2000" b="1" dirty="0">
                <a:solidFill>
                  <a:srgbClr val="00B050"/>
                </a:solidFill>
              </a:rPr>
              <a:t>.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pPr lvl="0" algn="just"/>
            <a:endParaRPr lang="en-US" sz="2400" b="1" dirty="0" smtClean="0"/>
          </a:p>
        </p:txBody>
      </p:sp>
      <p:pic>
        <p:nvPicPr>
          <p:cNvPr id="5" name="Picture 4" descr="File:Diphyllobothrid LifeCycle lg.jpg - Wikimedia Commons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" t="10462" r="-1662" b="298"/>
          <a:stretch/>
        </p:blipFill>
        <p:spPr bwMode="auto">
          <a:xfrm>
            <a:off x="1600200" y="2590800"/>
            <a:ext cx="5730875" cy="4133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815975" y="41910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362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Methods of dissemination of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6705600" cy="61722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b="1" dirty="0" smtClean="0"/>
              <a:t>       </a:t>
            </a:r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Infective stages of parasite are disseminated by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2000" b="1" dirty="0">
                <a:solidFill>
                  <a:srgbClr val="00B050"/>
                </a:solidFill>
              </a:rPr>
              <a:t>C</a:t>
            </a:r>
            <a:r>
              <a:rPr lang="en-US" sz="2000" b="1" dirty="0" smtClean="0">
                <a:solidFill>
                  <a:srgbClr val="00B050"/>
                </a:solidFill>
              </a:rPr>
              <a:t>rabs act as intermediate host for </a:t>
            </a:r>
            <a:r>
              <a:rPr lang="en-US" sz="2000" b="1" i="1" dirty="0" err="1" smtClean="0">
                <a:solidFill>
                  <a:srgbClr val="00B050"/>
                </a:solidFill>
              </a:rPr>
              <a:t>Paragonimus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i="1" dirty="0" err="1" smtClean="0">
                <a:solidFill>
                  <a:srgbClr val="00B050"/>
                </a:solidFill>
              </a:rPr>
              <a:t>wetermani</a:t>
            </a:r>
            <a:r>
              <a:rPr lang="en-US" sz="2000" b="1" dirty="0" smtClean="0">
                <a:solidFill>
                  <a:srgbClr val="00B050"/>
                </a:solidFill>
              </a:rPr>
              <a:t> (Lung fluke) .</a:t>
            </a:r>
          </a:p>
          <a:p>
            <a:pPr lvl="0" algn="just">
              <a:buFont typeface="Wingdings" pitchFamily="2" charset="2"/>
              <a:buChar char="Ø"/>
            </a:pPr>
            <a:endParaRPr lang="en-US" sz="2400" b="1" dirty="0">
              <a:solidFill>
                <a:srgbClr val="00B050"/>
              </a:solidFill>
            </a:endParaRPr>
          </a:p>
          <a:p>
            <a:pPr lvl="0" algn="just">
              <a:buFont typeface="Wingdings" pitchFamily="2" charset="2"/>
              <a:buChar char="Ø"/>
            </a:pPr>
            <a:endParaRPr lang="en-US" sz="2400" b="1" dirty="0" smtClean="0">
              <a:solidFill>
                <a:srgbClr val="00B050"/>
              </a:solidFill>
            </a:endParaRPr>
          </a:p>
          <a:p>
            <a:pPr lvl="0" algn="just">
              <a:buFont typeface="Wingdings" pitchFamily="2" charset="2"/>
              <a:buChar char="Ø"/>
            </a:pPr>
            <a:endParaRPr lang="en-US" sz="2400" b="1" dirty="0">
              <a:solidFill>
                <a:srgbClr val="00B050"/>
              </a:solidFill>
            </a:endParaRPr>
          </a:p>
          <a:p>
            <a:pPr lvl="0" algn="just">
              <a:buFont typeface="Wingdings" pitchFamily="2" charset="2"/>
              <a:buChar char="Ø"/>
            </a:pPr>
            <a:endParaRPr lang="en-US" sz="2400" b="1" dirty="0" smtClean="0">
              <a:solidFill>
                <a:srgbClr val="00B050"/>
              </a:solidFill>
            </a:endParaRPr>
          </a:p>
          <a:p>
            <a:pPr lvl="0" algn="just">
              <a:buFont typeface="Wingdings" pitchFamily="2" charset="2"/>
              <a:buChar char="Ø"/>
            </a:pPr>
            <a:endParaRPr lang="en-US" sz="2400" b="1" dirty="0">
              <a:solidFill>
                <a:srgbClr val="00B050"/>
              </a:solidFill>
            </a:endParaRPr>
          </a:p>
          <a:p>
            <a:pPr lvl="0" algn="just">
              <a:buFont typeface="Wingdings" pitchFamily="2" charset="2"/>
              <a:buChar char="Ø"/>
            </a:pPr>
            <a:endParaRPr lang="en-US" sz="2400" b="1" dirty="0" smtClean="0">
              <a:solidFill>
                <a:srgbClr val="00B050"/>
              </a:solidFill>
            </a:endParaRPr>
          </a:p>
          <a:p>
            <a:pPr lvl="0" algn="just">
              <a:buFont typeface="Wingdings" pitchFamily="2" charset="2"/>
              <a:buChar char="Ø"/>
            </a:pPr>
            <a:endParaRPr lang="en-US" sz="2400" b="1" dirty="0">
              <a:solidFill>
                <a:srgbClr val="00B050"/>
              </a:solidFill>
            </a:endParaRPr>
          </a:p>
          <a:p>
            <a:pPr lvl="0" algn="just">
              <a:buFont typeface="Wingdings" pitchFamily="2" charset="2"/>
              <a:buChar char="Ø"/>
            </a:pPr>
            <a:endParaRPr lang="en-US" sz="2400" b="1" dirty="0" smtClean="0">
              <a:solidFill>
                <a:srgbClr val="00B050"/>
              </a:solidFill>
            </a:endParaRPr>
          </a:p>
          <a:p>
            <a:pPr lvl="0" algn="just">
              <a:buFont typeface="Wingdings" pitchFamily="2" charset="2"/>
              <a:buChar char="Ø"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B050"/>
                </a:solidFill>
              </a:rPr>
              <a:t>Final hosts ( Man, dog etc.) get infection by the ingestion of </a:t>
            </a:r>
            <a:r>
              <a:rPr lang="en-US" sz="2000" b="1" dirty="0" err="1" smtClean="0">
                <a:solidFill>
                  <a:srgbClr val="00B050"/>
                </a:solidFill>
              </a:rPr>
              <a:t>metacercaria</a:t>
            </a:r>
            <a:r>
              <a:rPr lang="en-US" sz="2000" b="1" dirty="0" smtClean="0">
                <a:solidFill>
                  <a:srgbClr val="00B050"/>
                </a:solidFill>
              </a:rPr>
              <a:t> infected crab.</a:t>
            </a:r>
          </a:p>
          <a:p>
            <a:pPr lvl="0" algn="just"/>
            <a:endParaRPr lang="en-US" sz="2000" b="1" dirty="0" smtClean="0"/>
          </a:p>
        </p:txBody>
      </p:sp>
      <p:pic>
        <p:nvPicPr>
          <p:cNvPr id="5" name="Picture 4" descr="Paragonimus westerman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5419725" cy="41332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ight Arrow 3"/>
          <p:cNvSpPr/>
          <p:nvPr/>
        </p:nvSpPr>
        <p:spPr>
          <a:xfrm rot="3136682">
            <a:off x="1835302" y="4638204"/>
            <a:ext cx="1066800" cy="262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84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1540</TotalTime>
  <Words>651</Words>
  <Application>Microsoft Office PowerPoint</Application>
  <PresentationFormat>On-screen Show (4:3)</PresentationFormat>
  <Paragraphs>166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Arial Rounded MT Bold</vt:lpstr>
      <vt:lpstr>Calibri</vt:lpstr>
      <vt:lpstr>Courier New</vt:lpstr>
      <vt:lpstr>Trebuchet MS</vt:lpstr>
      <vt:lpstr>Wingdings</vt:lpstr>
      <vt:lpstr>Wingdings 3</vt:lpstr>
      <vt:lpstr>Facet</vt:lpstr>
      <vt:lpstr>PowerPoint Presentation</vt:lpstr>
      <vt:lpstr>Methods of dissemination of parasites</vt:lpstr>
      <vt:lpstr>Methods of dissemination of parasites</vt:lpstr>
      <vt:lpstr>LIFE-CYCLE OF  AMPHISTOMES</vt:lpstr>
      <vt:lpstr>LIFE-CYCLE OF  AMPHISTOMES</vt:lpstr>
      <vt:lpstr>Methods of dissemination of parasites</vt:lpstr>
      <vt:lpstr>Methods of dissemination of parasites</vt:lpstr>
      <vt:lpstr>Methods of dissemination of parasites</vt:lpstr>
      <vt:lpstr>Methods of dissemination of parasites</vt:lpstr>
      <vt:lpstr>Methods of dissemination of parasites</vt:lpstr>
      <vt:lpstr>Methods of dissemination of parasites</vt:lpstr>
      <vt:lpstr>Methods of dissemination of parasites</vt:lpstr>
      <vt:lpstr>Methods of dissemination of parasites</vt:lpstr>
      <vt:lpstr>Methods of dissemination of parasites</vt:lpstr>
      <vt:lpstr>Methods of dissemination of parasites</vt:lpstr>
      <vt:lpstr>Methods of dissemination of parasites</vt:lpstr>
      <vt:lpstr>Methods of dissemination of parasites</vt:lpstr>
      <vt:lpstr>Methods of dissemination of parasites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VETERINARY PARASITOLOGY</dc:title>
  <dc:creator>Dr.Ajit</dc:creator>
  <cp:lastModifiedBy>hp</cp:lastModifiedBy>
  <cp:revision>168</cp:revision>
  <dcterms:created xsi:type="dcterms:W3CDTF">2006-08-16T00:00:00Z</dcterms:created>
  <dcterms:modified xsi:type="dcterms:W3CDTF">2020-10-09T15:21:53Z</dcterms:modified>
</cp:coreProperties>
</file>