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7" r:id="rId4"/>
    <p:sldId id="258" r:id="rId5"/>
    <p:sldId id="259" r:id="rId6"/>
    <p:sldId id="273" r:id="rId7"/>
    <p:sldId id="260" r:id="rId8"/>
    <p:sldId id="261" r:id="rId9"/>
    <p:sldId id="262" r:id="rId10"/>
    <p:sldId id="263" r:id="rId11"/>
    <p:sldId id="276" r:id="rId12"/>
    <p:sldId id="264" r:id="rId13"/>
    <p:sldId id="275" r:id="rId14"/>
    <p:sldId id="265" r:id="rId15"/>
    <p:sldId id="274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C8010-AFF7-4876-B2F8-C9398A3522E8}" type="datetimeFigureOut">
              <a:rPr lang="en-IN" smtClean="0"/>
              <a:t>16-10-2020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6C95F-CA6D-4162-B72E-50E121ABA6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95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9B86-5EFA-42C2-BFC7-F1223EF08027}" type="datetime1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1: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4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73D9-6F9C-410B-8FAF-12ED39CF6C2B}" type="datetime1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1: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BECB-D9CB-4DE5-8790-6B9E5F948574}" type="datetime1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1: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2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976-6F83-4350-B436-019CE5C85186}" type="datetime1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1: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1B88-BBD8-4174-BDDB-C21E0E851C28}" type="datetime1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1: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C053-F3FA-4CD4-950D-160E9E4CC117}" type="datetime1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1: Lecture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6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499C-787E-4F2A-BD5C-053EF9662FA6}" type="datetime1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1: Lecture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99F3-8708-45D9-87F3-97D468E15544}" type="datetime1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1: Lecture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50F4-1EC5-42BB-8E04-F9AA1408DA11}" type="datetime1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1: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3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FE0-D8CE-4C9C-ABCD-C6B5D33A399B}" type="datetime1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1: Lecture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1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8062-E6EA-486D-B309-D507C73D4341}" type="datetime1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1: Lecture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22CDF-AD58-40F8-83F5-72F96C5A4496}" type="datetime1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Unit 1: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9A962-A4C3-4360-BE9A-57B6C92C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4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59807"/>
            <a:ext cx="10963274" cy="2058234"/>
          </a:xfrm>
          <a:pattFill prst="pct10">
            <a:fgClr>
              <a:schemeClr val="accent2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Milk and their sources of contamination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D535F-10C3-4FD2-9837-028994CC5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8B27-D1F0-4B73-84B0-AB25EB65636E}" type="datetime1">
              <a:rPr lang="en-US" smtClean="0"/>
              <a:t>10/16/2020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AC967-2BE2-4238-978F-DE4753CD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3B99C5-75E9-449E-B34F-E8B7FA32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6525"/>
            <a:ext cx="2209800" cy="2066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4ACF8E-2D89-4AB2-B258-D89C98B41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5" y="136524"/>
            <a:ext cx="2305050" cy="20669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E90594-4448-4FF2-8AA1-FF22859116D1}"/>
              </a:ext>
            </a:extLst>
          </p:cNvPr>
          <p:cNvSpPr txBox="1"/>
          <p:nvPr/>
        </p:nvSpPr>
        <p:spPr>
          <a:xfrm>
            <a:off x="2996119" y="569822"/>
            <a:ext cx="6627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ahnschrift SemiBold" panose="020B0502040204020203" pitchFamily="34" charset="0"/>
              </a:rPr>
              <a:t>Department of Veterinary Public Health &amp; Epidemiology</a:t>
            </a:r>
            <a:endParaRPr lang="en-IN" sz="3600" b="1" dirty="0">
              <a:latin typeface="Bahnschrift SemiBol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57DC8-E974-4C9B-873F-B351AC35B93E}"/>
              </a:ext>
            </a:extLst>
          </p:cNvPr>
          <p:cNvSpPr txBox="1"/>
          <p:nvPr/>
        </p:nvSpPr>
        <p:spPr>
          <a:xfrm>
            <a:off x="4004852" y="6370266"/>
            <a:ext cx="460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ahnschrift SemiBold" panose="020B0502040204020203" pitchFamily="34" charset="0"/>
              </a:rPr>
              <a:t>BVSc &amp; A.H., Third Professional year: Unit 1</a:t>
            </a:r>
            <a:endParaRPr lang="en-IN" b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7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10" y="989814"/>
            <a:ext cx="9238268" cy="565608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u="sng" dirty="0">
                <a:solidFill>
                  <a:srgbClr val="FF0000"/>
                </a:solidFill>
              </a:rPr>
              <a:t>Wholesaler, retailer and the vendor</a:t>
            </a:r>
            <a:r>
              <a:rPr lang="en-US" sz="2000" b="1" u="sng" dirty="0"/>
              <a:t>: </a:t>
            </a:r>
          </a:p>
          <a:p>
            <a:pPr marL="0" indent="0" algn="just">
              <a:buNone/>
            </a:pPr>
            <a:endParaRPr lang="en-US" sz="2000" b="1" u="sng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/>
              <a:t>The main sources of contamination of milk are </a:t>
            </a:r>
            <a:r>
              <a:rPr lang="en-US" sz="2000" b="1" dirty="0">
                <a:solidFill>
                  <a:srgbClr val="FF0000"/>
                </a:solidFill>
              </a:rPr>
              <a:t>milk cans and buckets </a:t>
            </a:r>
            <a:r>
              <a:rPr lang="en-US" sz="2000" b="1" dirty="0"/>
              <a:t>used for transport of milk as well as the </a:t>
            </a:r>
            <a:r>
              <a:rPr lang="en-US" sz="2000" b="1" dirty="0">
                <a:solidFill>
                  <a:srgbClr val="FF0000"/>
                </a:solidFill>
              </a:rPr>
              <a:t>dippers</a:t>
            </a:r>
            <a:r>
              <a:rPr lang="en-US" sz="2000" b="1" dirty="0"/>
              <a:t> used to draw milk from the cans.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/>
              <a:t>The containers if not cleaned well, are potential sources of pathogens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/>
              <a:t>The pathogens gain entry through </a:t>
            </a:r>
            <a:r>
              <a:rPr lang="en-US" sz="2000" b="1" dirty="0">
                <a:solidFill>
                  <a:srgbClr val="FF0000"/>
                </a:solidFill>
              </a:rPr>
              <a:t>contaminated water supplies, carrier individuals handling and fecal contamination</a:t>
            </a:r>
            <a:r>
              <a:rPr lang="en-US" sz="2000" b="1" dirty="0"/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</a:rPr>
              <a:t>Improper washing and cleansing </a:t>
            </a:r>
            <a:r>
              <a:rPr lang="en-US" sz="2000" b="1" dirty="0"/>
              <a:t>of the cans /  containers can cause a build up of milk residues that </a:t>
            </a:r>
            <a:r>
              <a:rPr lang="en-US" sz="2000" b="1" dirty="0">
                <a:solidFill>
                  <a:srgbClr val="FF0000"/>
                </a:solidFill>
              </a:rPr>
              <a:t>facilitate the growth of  micro-</a:t>
            </a:r>
            <a:r>
              <a:rPr lang="en-US" sz="2000" b="1" dirty="0" err="1">
                <a:solidFill>
                  <a:srgbClr val="FF0000"/>
                </a:solidFill>
              </a:rPr>
              <a:t>organims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like </a:t>
            </a:r>
            <a:r>
              <a:rPr lang="en-US" sz="2000" b="1" i="1" dirty="0"/>
              <a:t>Staphylococcus aureus, Bacillus cereus</a:t>
            </a:r>
            <a:r>
              <a:rPr lang="en-US" sz="2000" b="1" dirty="0"/>
              <a:t> and fungi.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marL="0" indent="0" algn="just">
              <a:buNone/>
            </a:pPr>
            <a:r>
              <a:rPr lang="en-US" sz="2000" b="1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352" y="3450209"/>
            <a:ext cx="2642647" cy="3195687"/>
          </a:xfrm>
          <a:prstGeom prst="rect">
            <a:avLst/>
          </a:prstGeom>
        </p:spPr>
      </p:pic>
      <p:pic>
        <p:nvPicPr>
          <p:cNvPr id="6148" name="Picture 4" descr="Image result for milk 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351" y="895546"/>
            <a:ext cx="2642647" cy="25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644F0D-EA95-4194-A68F-52EF044D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145E-1B81-44A6-8825-B58DD51F818D}" type="datetime1">
              <a:rPr lang="en-US" smtClean="0"/>
              <a:t>10/16/2020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219E7-441D-43FD-AD43-AEAAA75A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9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82" y="1121790"/>
            <a:ext cx="11830640" cy="552410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/>
              <a:t>These organisms may get released into milk during refilling of the can.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/>
              <a:t>Spoilage organisms such as </a:t>
            </a:r>
            <a:r>
              <a:rPr lang="en-US" sz="2000" b="1" i="1" dirty="0"/>
              <a:t>Bacillus</a:t>
            </a:r>
            <a:r>
              <a:rPr lang="en-US" sz="2000" b="1" dirty="0"/>
              <a:t> sp. as well as yeast and molds, thrive in milk adulterated with contaminated water.  </a:t>
            </a:r>
          </a:p>
          <a:p>
            <a:pPr marL="0" indent="0" algn="just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</a:rPr>
              <a:t>Control:</a:t>
            </a:r>
          </a:p>
          <a:p>
            <a:pPr algn="just"/>
            <a:r>
              <a:rPr lang="en-US" sz="2000" b="1" dirty="0"/>
              <a:t>Improve the </a:t>
            </a:r>
            <a:r>
              <a:rPr lang="en-US" sz="2000" b="1" dirty="0">
                <a:solidFill>
                  <a:srgbClr val="FF0000"/>
                </a:solidFill>
              </a:rPr>
              <a:t>standard of personal hygiene </a:t>
            </a:r>
            <a:r>
              <a:rPr lang="en-US" sz="2000" b="1" dirty="0"/>
              <a:t>of the staff.</a:t>
            </a:r>
          </a:p>
          <a:p>
            <a:pPr algn="just"/>
            <a:r>
              <a:rPr lang="en-US" sz="2000" b="1" dirty="0"/>
              <a:t> </a:t>
            </a:r>
          </a:p>
          <a:p>
            <a:pPr algn="just"/>
            <a:r>
              <a:rPr lang="en-US" sz="2000" b="1" dirty="0"/>
              <a:t>Cleaning of containers with </a:t>
            </a:r>
            <a:r>
              <a:rPr lang="en-US" sz="2000" b="1" dirty="0">
                <a:solidFill>
                  <a:srgbClr val="FF0000"/>
                </a:solidFill>
              </a:rPr>
              <a:t>hot water and caustic soda / bleaching powder (2%) </a:t>
            </a:r>
            <a:r>
              <a:rPr lang="en-US" sz="2000" b="1" dirty="0"/>
              <a:t>immediately after emptying their contents and allowing them to </a:t>
            </a:r>
            <a:r>
              <a:rPr lang="en-US" sz="2000" b="1" dirty="0">
                <a:solidFill>
                  <a:srgbClr val="FF0000"/>
                </a:solidFill>
              </a:rPr>
              <a:t>dry before refilling</a:t>
            </a:r>
            <a:r>
              <a:rPr lang="en-US" sz="2000" b="1" dirty="0"/>
              <a:t>. 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The dipper should also be washed and sterilized in a similar manner.</a:t>
            </a:r>
          </a:p>
          <a:p>
            <a:pPr algn="just"/>
            <a:endParaRPr lang="en-US" sz="20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5DBA9-2DA2-4675-A0F2-5BC7A92C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1104-20FA-4FDC-A9D0-54A288ABB7D5}" type="datetime1">
              <a:rPr lang="en-US" smtClean="0"/>
              <a:t>10/16/2020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7BFBB-53C7-430F-95F9-C3F275E3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31" y="612742"/>
            <a:ext cx="11717517" cy="624525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u="sng" dirty="0">
                <a:solidFill>
                  <a:srgbClr val="FF0000"/>
                </a:solidFill>
              </a:rPr>
              <a:t>Storage of raw milk in chilling tanks at milk processing units and bulk containers: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Milk brought to the cities by tankers is first emptied into chilling plants (bulk containers) at the milk processing units (0° - 4°C).  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Contamination with </a:t>
            </a:r>
            <a:r>
              <a:rPr lang="en-US" sz="2000" b="1" i="1" dirty="0">
                <a:solidFill>
                  <a:srgbClr val="FF0000"/>
                </a:solidFill>
              </a:rPr>
              <a:t>S. aureus,</a:t>
            </a:r>
            <a:r>
              <a:rPr lang="en-US" sz="2000" b="1" dirty="0">
                <a:solidFill>
                  <a:srgbClr val="FF0000"/>
                </a:solidFill>
              </a:rPr>
              <a:t> yeasts and coliforms</a:t>
            </a:r>
            <a:r>
              <a:rPr lang="en-US" sz="2000" b="1" dirty="0"/>
              <a:t> at this point occurs through </a:t>
            </a:r>
            <a:r>
              <a:rPr lang="en-US" sz="2000" b="1" dirty="0">
                <a:solidFill>
                  <a:srgbClr val="FF0000"/>
                </a:solidFill>
              </a:rPr>
              <a:t>improperly</a:t>
            </a:r>
            <a:r>
              <a:rPr lang="en-US" sz="2000" b="1" dirty="0"/>
              <a:t> cleaned or sanitized milking equipment and </a:t>
            </a:r>
            <a:r>
              <a:rPr lang="en-US" sz="2000" b="1" dirty="0">
                <a:solidFill>
                  <a:srgbClr val="FF0000"/>
                </a:solidFill>
              </a:rPr>
              <a:t>non potable water </a:t>
            </a:r>
            <a:r>
              <a:rPr lang="en-US" sz="2000" b="1" dirty="0"/>
              <a:t>used for washing. 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 err="1">
                <a:solidFill>
                  <a:srgbClr val="FF0000"/>
                </a:solidFill>
              </a:rPr>
              <a:t>Mastitic</a:t>
            </a:r>
            <a:r>
              <a:rPr lang="en-US" sz="2000" b="1" dirty="0">
                <a:solidFill>
                  <a:srgbClr val="FF0000"/>
                </a:solidFill>
              </a:rPr>
              <a:t> streptococci </a:t>
            </a:r>
            <a:r>
              <a:rPr lang="en-US" sz="2000" b="1" dirty="0"/>
              <a:t>are derived only from mastitis milk mixed with other milk at the  farm level and primary milk collection centers.</a:t>
            </a:r>
          </a:p>
          <a:p>
            <a:pPr algn="just"/>
            <a:endParaRPr lang="en-US" sz="2000" b="1" dirty="0"/>
          </a:p>
          <a:p>
            <a:pPr algn="just"/>
            <a:endParaRPr lang="en-US" sz="20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85DFC9-6A05-4F66-92A9-1CFA0945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A3A2-820C-42F9-907B-64771E2A2685}" type="datetime1">
              <a:rPr lang="en-US" smtClean="0"/>
              <a:t>10/16/2020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8E594-F196-4C7F-BC2D-1558D411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2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49" y="546754"/>
            <a:ext cx="11896626" cy="599544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b="1" dirty="0"/>
              <a:t>Mold contamination occurs mainly through aerosols under humid conditions within improperly cleaned and disinfected plants. 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Both </a:t>
            </a:r>
            <a:r>
              <a:rPr lang="en-US" sz="2000" b="1" dirty="0">
                <a:solidFill>
                  <a:srgbClr val="FF0000"/>
                </a:solidFill>
              </a:rPr>
              <a:t>yeasts and molds reduce the keeping quality </a:t>
            </a:r>
            <a:r>
              <a:rPr lang="en-US" sz="2000" b="1" dirty="0"/>
              <a:t>by increasing the acidity in milk and developing off </a:t>
            </a:r>
            <a:r>
              <a:rPr lang="en-US" sz="2000" b="1" dirty="0" err="1"/>
              <a:t>flavours</a:t>
            </a:r>
            <a:r>
              <a:rPr lang="en-US" sz="2000" b="1" dirty="0"/>
              <a:t>. 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Organisms causing </a:t>
            </a:r>
            <a:r>
              <a:rPr lang="en-US" sz="2000" b="1" dirty="0">
                <a:solidFill>
                  <a:srgbClr val="FF0000"/>
                </a:solidFill>
              </a:rPr>
              <a:t>enteric fever and </a:t>
            </a:r>
            <a:r>
              <a:rPr lang="en-US" sz="2000" b="1" dirty="0" err="1">
                <a:solidFill>
                  <a:srgbClr val="FF0000"/>
                </a:solidFill>
              </a:rPr>
              <a:t>dysentry</a:t>
            </a:r>
            <a:r>
              <a:rPr lang="en-US" sz="2000" b="1" dirty="0">
                <a:solidFill>
                  <a:srgbClr val="FF0000"/>
                </a:solidFill>
              </a:rPr>
              <a:t>  like </a:t>
            </a:r>
            <a:r>
              <a:rPr lang="en-US" sz="2000" b="1" i="1" dirty="0" err="1">
                <a:solidFill>
                  <a:srgbClr val="FF0000"/>
                </a:solidFill>
              </a:rPr>
              <a:t>Shigella</a:t>
            </a:r>
            <a:r>
              <a:rPr lang="en-US" sz="2000" b="1" dirty="0">
                <a:solidFill>
                  <a:srgbClr val="FF0000"/>
                </a:solidFill>
              </a:rPr>
              <a:t> sp. </a:t>
            </a:r>
            <a:r>
              <a:rPr lang="en-US" sz="2000" b="1" dirty="0"/>
              <a:t>are also contracted through bad hygiene. </a:t>
            </a:r>
          </a:p>
          <a:p>
            <a:pPr algn="just"/>
            <a:endParaRPr lang="en-US" sz="2000" b="1" dirty="0"/>
          </a:p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</a:rPr>
              <a:t>Control measures:</a:t>
            </a:r>
          </a:p>
          <a:p>
            <a:pPr algn="just"/>
            <a:r>
              <a:rPr lang="en-US" sz="2000" b="1" dirty="0"/>
              <a:t>Immediate washing of bulk containers / tanks </a:t>
            </a:r>
            <a:r>
              <a:rPr lang="en-US" sz="2000" b="1" dirty="0">
                <a:solidFill>
                  <a:srgbClr val="FF0000"/>
                </a:solidFill>
              </a:rPr>
              <a:t>with hot water, caustic soda / bleaching powder after emptying milk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Sterilized with the help of  </a:t>
            </a:r>
            <a:r>
              <a:rPr lang="en-US" sz="2000" b="1" dirty="0">
                <a:solidFill>
                  <a:srgbClr val="FF0000"/>
                </a:solidFill>
              </a:rPr>
              <a:t>hot steam jets</a:t>
            </a:r>
            <a:r>
              <a:rPr lang="en-US" sz="2000" b="1" dirty="0"/>
              <a:t>. 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Proper cleaning of </a:t>
            </a:r>
            <a:r>
              <a:rPr lang="en-US" sz="2000" b="1" dirty="0">
                <a:solidFill>
                  <a:srgbClr val="FF0000"/>
                </a:solidFill>
              </a:rPr>
              <a:t>plant premises with hypochlorite</a:t>
            </a:r>
            <a:r>
              <a:rPr lang="en-US" sz="2000" b="1" dirty="0"/>
              <a:t> also reduces the load of bacteria and molds in the atmosphere of the processing plant. </a:t>
            </a:r>
          </a:p>
          <a:p>
            <a:endParaRPr lang="en-US" sz="20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68CFB9-C15B-49BE-8360-0D9F6F4F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3313-B2F6-4FCF-970A-296045A8DDF6}" type="datetime1">
              <a:rPr lang="en-US" smtClean="0"/>
              <a:t>10/16/2020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E7FB4-FE07-4C4B-8B65-D496A54C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28" y="697117"/>
            <a:ext cx="12192000" cy="605247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>
                <a:solidFill>
                  <a:srgbClr val="FF0000"/>
                </a:solidFill>
              </a:rPr>
              <a:t>Transport of raw milk by rail / road tankers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 Improper </a:t>
            </a:r>
            <a:r>
              <a:rPr lang="en-US" sz="2000" b="1" dirty="0">
                <a:solidFill>
                  <a:srgbClr val="FF0000"/>
                </a:solidFill>
              </a:rPr>
              <a:t>maintenance</a:t>
            </a:r>
            <a:r>
              <a:rPr lang="en-US" sz="2000" b="1" dirty="0"/>
              <a:t> of  milk tankers adds to the microbiological contamination in milk.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The longer </a:t>
            </a:r>
            <a:r>
              <a:rPr lang="en-US" sz="2000" b="1" dirty="0">
                <a:solidFill>
                  <a:srgbClr val="FF0000"/>
                </a:solidFill>
              </a:rPr>
              <a:t>time</a:t>
            </a:r>
            <a:r>
              <a:rPr lang="en-US" sz="2000" b="1" dirty="0"/>
              <a:t> leads to higher load of bacterial and fungal agents.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 The </a:t>
            </a:r>
            <a:r>
              <a:rPr lang="en-US" sz="2000" b="1" dirty="0">
                <a:solidFill>
                  <a:srgbClr val="FF0000"/>
                </a:solidFill>
              </a:rPr>
              <a:t>ecological and the local climatic conditions </a:t>
            </a:r>
            <a:r>
              <a:rPr lang="en-US" sz="2000" b="1" dirty="0"/>
              <a:t>tend to vary from region to region.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 The bacterial counts and species </a:t>
            </a:r>
            <a:r>
              <a:rPr lang="en-US" sz="2000" b="1" dirty="0">
                <a:solidFill>
                  <a:srgbClr val="FF0000"/>
                </a:solidFill>
              </a:rPr>
              <a:t>differ with seasons</a:t>
            </a:r>
            <a:r>
              <a:rPr lang="en-US" sz="2000" b="1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Pathogenic bacteria, yeasts and mold multiply rapidly in summer as compared to winter or monsoon seasons.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One of the sources of contamination in tankers is accumulation   of  milk solid  residues  inside the  gauges, taps, pipes  etc. which act as  </a:t>
            </a:r>
            <a:r>
              <a:rPr lang="en-US" sz="2000" b="1" dirty="0">
                <a:solidFill>
                  <a:srgbClr val="FF0000"/>
                </a:solidFill>
              </a:rPr>
              <a:t>a foci for microbial growth</a:t>
            </a:r>
            <a:r>
              <a:rPr lang="en-US" sz="2000" b="1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/>
          </a:p>
          <a:p>
            <a:endParaRPr lang="en-US" sz="20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9BD746-576E-4A17-81E4-FE6C7CC0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5B8D-77CB-473E-8D79-57451F32EB6C}" type="datetime1">
              <a:rPr lang="en-US" smtClean="0"/>
              <a:t>10/16/2020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B694D-C5A4-4BF4-8ED4-580A10C9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16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8" y="810704"/>
            <a:ext cx="12009748" cy="597034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/>
              <a:t>Some of the </a:t>
            </a:r>
            <a:r>
              <a:rPr lang="en-US" sz="2000" b="1" dirty="0" err="1">
                <a:solidFill>
                  <a:srgbClr val="FF0000"/>
                </a:solidFill>
              </a:rPr>
              <a:t>psychrotrophs</a:t>
            </a:r>
            <a:r>
              <a:rPr lang="en-US" sz="2000" b="1" dirty="0"/>
              <a:t> such as </a:t>
            </a:r>
            <a:r>
              <a:rPr lang="en-US" sz="2000" b="1" i="1" dirty="0"/>
              <a:t>Pseudomonas</a:t>
            </a:r>
            <a:r>
              <a:rPr lang="en-US" sz="2000" b="1" dirty="0"/>
              <a:t> sp. produce extracellular enzymes leads to off </a:t>
            </a:r>
            <a:r>
              <a:rPr lang="en-US" sz="2000" b="1" dirty="0" err="1"/>
              <a:t>flavours</a:t>
            </a:r>
            <a:r>
              <a:rPr lang="en-US" sz="2000" b="1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</a:rPr>
              <a:t>Heat resistant </a:t>
            </a:r>
            <a:r>
              <a:rPr lang="en-US" sz="2000" b="1" dirty="0"/>
              <a:t>organisms may survive even after pasteurization resulting in loss of </a:t>
            </a:r>
            <a:r>
              <a:rPr lang="en-US" sz="2000" b="1" dirty="0" err="1"/>
              <a:t>flavour</a:t>
            </a:r>
            <a:r>
              <a:rPr lang="en-US" sz="2000" b="1" dirty="0"/>
              <a:t>, texture and stability of milk.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</a:rPr>
              <a:t>Spore formers </a:t>
            </a:r>
            <a:r>
              <a:rPr lang="en-US" sz="2000" b="1" dirty="0"/>
              <a:t>are found to be least in number during the monsoon season due to availability of fresh green fodder, ample water and a relatively dust free environment.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/>
              <a:t>Presence of pathogens, </a:t>
            </a:r>
            <a:r>
              <a:rPr lang="en-US" sz="2000" b="1" dirty="0" err="1"/>
              <a:t>eg</a:t>
            </a:r>
            <a:r>
              <a:rPr lang="en-US" sz="2000" b="1" dirty="0"/>
              <a:t>.,  </a:t>
            </a:r>
            <a:r>
              <a:rPr lang="en-US" sz="2000" b="1" i="1" dirty="0"/>
              <a:t>S. aureus</a:t>
            </a:r>
            <a:r>
              <a:rPr lang="en-US" sz="2000" b="1" dirty="0"/>
              <a:t>, </a:t>
            </a:r>
            <a:r>
              <a:rPr lang="en-US" sz="2000" b="1" dirty="0" err="1"/>
              <a:t>enterotoxigenic</a:t>
            </a:r>
            <a:r>
              <a:rPr lang="en-US" sz="2000" b="1" dirty="0"/>
              <a:t> </a:t>
            </a:r>
            <a:r>
              <a:rPr lang="en-US" sz="2000" b="1" i="1" dirty="0"/>
              <a:t>E.coli,</a:t>
            </a:r>
            <a:r>
              <a:rPr lang="en-US" sz="2000" b="1" dirty="0"/>
              <a:t>  </a:t>
            </a:r>
            <a:r>
              <a:rPr lang="en-US" sz="2000" b="1" i="1" dirty="0"/>
              <a:t>B. cereus </a:t>
            </a:r>
            <a:r>
              <a:rPr lang="en-US" sz="2000" b="1" dirty="0"/>
              <a:t> etc. that originate mainly from the </a:t>
            </a:r>
            <a:r>
              <a:rPr lang="en-US" sz="2000" b="1" dirty="0">
                <a:solidFill>
                  <a:srgbClr val="FF0000"/>
                </a:solidFill>
              </a:rPr>
              <a:t>handlers at the source </a:t>
            </a:r>
            <a:r>
              <a:rPr lang="en-US" sz="2000" b="1" dirty="0"/>
              <a:t>of milking, remain in milk, producing </a:t>
            </a:r>
            <a:r>
              <a:rPr lang="en-US" sz="2000" b="1" dirty="0">
                <a:solidFill>
                  <a:srgbClr val="FF0000"/>
                </a:solidFill>
              </a:rPr>
              <a:t>heat stable toxins</a:t>
            </a:r>
            <a:r>
              <a:rPr lang="en-US" sz="2000" b="1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/>
              <a:t>An overall </a:t>
            </a:r>
            <a:r>
              <a:rPr lang="en-US" sz="2000" b="1" dirty="0">
                <a:solidFill>
                  <a:srgbClr val="FF0000"/>
                </a:solidFill>
              </a:rPr>
              <a:t>absence or very low level of pathogens is requires </a:t>
            </a:r>
            <a:r>
              <a:rPr lang="en-US" sz="2000" b="1" dirty="0"/>
              <a:t>to be ensured especially in tanker milk to be pasteurized.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/>
              <a:t>The load of organisms can be lowered by taking </a:t>
            </a:r>
            <a:r>
              <a:rPr lang="en-US" sz="2000" b="1" dirty="0">
                <a:solidFill>
                  <a:srgbClr val="FF0000"/>
                </a:solidFill>
              </a:rPr>
              <a:t>adequate hygienic precautions at  the farm</a:t>
            </a:r>
            <a:r>
              <a:rPr lang="en-US" sz="2000" b="1" dirty="0"/>
              <a:t> as well as by </a:t>
            </a:r>
            <a:r>
              <a:rPr lang="en-US" sz="2000" b="1" dirty="0">
                <a:solidFill>
                  <a:srgbClr val="FF0000"/>
                </a:solidFill>
              </a:rPr>
              <a:t>regular cleansing and proper maintenance of tankers</a:t>
            </a:r>
            <a:r>
              <a:rPr lang="en-US" sz="2000" b="1" dirty="0"/>
              <a:t>.</a:t>
            </a:r>
          </a:p>
          <a:p>
            <a:pPr algn="just"/>
            <a:endParaRPr lang="en-US" sz="20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E863E-DAD0-4B7D-A73E-51F9D339E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E96D-E20C-47EA-9B6E-4D685A13AA88}" type="datetime1">
              <a:rPr lang="en-US" smtClean="0"/>
              <a:t>10/16/2020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777E2-DE09-4BF6-A3C1-61F2F247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63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7812C-490C-41E6-9F8F-77FFDEEC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072" y="1825625"/>
            <a:ext cx="93197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THANKS</a:t>
            </a:r>
            <a:endParaRPr lang="en-IN" sz="199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8A2BB-2B1D-4DEF-9517-F25B8B95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976-6F83-4350-B436-019CE5C85186}" type="datetime1">
              <a:rPr lang="en-US" smtClean="0"/>
              <a:t>10/16/2020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0B7B7-4A85-4890-A879-EDAAE758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7471"/>
          </a:xfrm>
          <a:pattFill prst="pct20">
            <a:fgClr>
              <a:schemeClr val="accent2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Milk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84" y="2202473"/>
            <a:ext cx="6407726" cy="35078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2000" b="1" dirty="0"/>
              <a:t>Milk: The wholesome, fresh, clear lacteal secretion obtained by the complete milking of one or more apparently healthy udders, </a:t>
            </a:r>
            <a:r>
              <a:rPr lang="en-US" sz="2000" b="1" dirty="0">
                <a:solidFill>
                  <a:srgbClr val="FF0000"/>
                </a:solidFill>
              </a:rPr>
              <a:t>excluding that obtained within 15 days before or 5 days after calving</a:t>
            </a:r>
            <a:r>
              <a:rPr lang="en-US" sz="2000" b="1" dirty="0"/>
              <a:t> or such periods as may be necessary to render the milk colostrum free, and containing the minimum prescribed percentage of milk fat and milk solids-not-fat.”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8047E-E397-4755-9A1E-A68BF38D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1B3F-EEC3-4E3E-B3C9-49D4FC3497D7}" type="datetime1">
              <a:rPr lang="en-US" smtClean="0"/>
              <a:t>10/16/2020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CE2E2-774F-4408-8C07-5AE3423E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2</a:t>
            </a:fld>
            <a:endParaRPr lang="en-US"/>
          </a:p>
        </p:txBody>
      </p:sp>
      <p:sp>
        <p:nvSpPr>
          <p:cNvPr id="7" name="AutoShape 2" descr="See the source image">
            <a:extLst>
              <a:ext uri="{FF2B5EF4-FFF2-40B4-BE49-F238E27FC236}">
                <a16:creationId xmlns:a16="http://schemas.microsoft.com/office/drawing/2014/main" id="{28739BD7-28B7-46A1-B75E-AF261ED172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D5EDA2-E44D-4FE6-9854-59131E1E1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331" y="3013788"/>
            <a:ext cx="4914900" cy="32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4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5" y="371475"/>
            <a:ext cx="11840066" cy="59848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B676D-A22B-4B8F-9799-6CAF8828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A86B-7CD5-474A-AC3D-7E120F579B16}" type="datetime1">
              <a:rPr lang="en-US" smtClean="0"/>
              <a:t>10/16/2020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B93AA-0F22-4834-A220-A6E83075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968-0ED8-4D12-8744-88D94959F2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00" y="1175175"/>
            <a:ext cx="11088700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b="1" dirty="0"/>
              <a:t>Apparently healthy animal: Milk is relatively </a:t>
            </a:r>
            <a:r>
              <a:rPr lang="en-US" sz="2000" b="1" dirty="0">
                <a:solidFill>
                  <a:srgbClr val="FF0000"/>
                </a:solidFill>
              </a:rPr>
              <a:t>free of pathogenic bacteria</a:t>
            </a:r>
            <a:r>
              <a:rPr lang="en-US" sz="2000" b="1" dirty="0"/>
              <a:t>. 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Gets contaminated when comes in contact with external environment. 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Serious deterioration in the microbiological quality due to</a:t>
            </a:r>
          </a:p>
          <a:p>
            <a:pPr marL="1376363" indent="339725" algn="just">
              <a:buFont typeface="Wingdings" panose="05000000000000000000" pitchFamily="2" charset="2"/>
              <a:buChar char="ü"/>
            </a:pPr>
            <a:r>
              <a:rPr lang="en-US" sz="2000" b="1" dirty="0"/>
              <a:t>	Lack of hygiene </a:t>
            </a:r>
          </a:p>
          <a:p>
            <a:pPr marL="1376363" indent="339725" algn="just">
              <a:buFont typeface="Wingdings" panose="05000000000000000000" pitchFamily="2" charset="2"/>
              <a:buChar char="ü"/>
            </a:pPr>
            <a:r>
              <a:rPr lang="en-US" sz="2000" b="1" dirty="0"/>
              <a:t>	Unsatisfactory chilling facilities</a:t>
            </a:r>
          </a:p>
          <a:p>
            <a:pPr marL="1376363" indent="339725" algn="just">
              <a:buFont typeface="Wingdings" panose="05000000000000000000" pitchFamily="2" charset="2"/>
              <a:buChar char="ü"/>
            </a:pPr>
            <a:r>
              <a:rPr lang="en-US" sz="2000" b="1" dirty="0"/>
              <a:t>	Improper post production storage </a:t>
            </a:r>
          </a:p>
          <a:p>
            <a:pPr marL="1376363" indent="339725" algn="just">
              <a:buFont typeface="Wingdings" panose="05000000000000000000" pitchFamily="2" charset="2"/>
              <a:buChar char="ü"/>
            </a:pPr>
            <a:r>
              <a:rPr lang="en-US" sz="2000" b="1" dirty="0"/>
              <a:t>	Improper handling of milk and milk products.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60E950-0776-49C5-B9AC-A5EB50A8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671B-1287-4236-A1ED-9821F72CF99B}" type="datetime1">
              <a:rPr lang="en-US" smtClean="0"/>
              <a:t>10/16/2020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B0FF5-140F-4515-998F-66B5D283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2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88"/>
            <a:ext cx="10515600" cy="747238"/>
          </a:xfrm>
          <a:pattFill prst="pct20">
            <a:fgClr>
              <a:schemeClr val="accent2"/>
            </a:fgClr>
            <a:bgClr>
              <a:schemeClr val="bg1"/>
            </a:bgClr>
          </a:pattFill>
        </p:spPr>
        <p:txBody>
          <a:bodyPr/>
          <a:lstStyle/>
          <a:p>
            <a:pPr algn="ctr"/>
            <a:r>
              <a:rPr lang="en-US" b="1" dirty="0"/>
              <a:t>Sources of Contamination of raw 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85" y="864220"/>
            <a:ext cx="7976881" cy="5593729"/>
          </a:xfr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Practice  at organized and unorganized dairies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b="1" u="sng" dirty="0">
                <a:solidFill>
                  <a:srgbClr val="FF0000"/>
                </a:solidFill>
              </a:rPr>
              <a:t>Interior of the udder: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Generally acquired from the walls of the ducts along the teat canal.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/>
              <a:t> Introduced in the milk through the teat: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1600" b="1" dirty="0"/>
              <a:t>during treatment with contaminated intra-mammary preparations or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1600" b="1" dirty="0"/>
              <a:t>from the environment of the animal.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Subsequently washed out in the first few streams of milk.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The microbial load in freshly drawn milk varies with individual animals.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The cleanliness of quarters and the health of dairy animals contribute significantly.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 Usually the bacterial count of milk varies between </a:t>
            </a:r>
            <a:r>
              <a:rPr lang="en-US" sz="2000" b="1" dirty="0">
                <a:solidFill>
                  <a:srgbClr val="FF0000"/>
                </a:solidFill>
              </a:rPr>
              <a:t>500 and 1000/ml. </a:t>
            </a:r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1028" name="Picture 4" descr="Image result for milking of animal in dirty f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245" y="4619204"/>
            <a:ext cx="27146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C384-B17B-4521-87A9-ED65953A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BEF3-60D6-4D22-8890-C1D97127B4CD}" type="datetime1">
              <a:rPr lang="en-US" smtClean="0"/>
              <a:t>10/16/2020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0C657-A9EB-4D35-BC08-48D03122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5AAEF728-2566-449A-9EAF-13522D857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532" y="930896"/>
            <a:ext cx="3151762" cy="3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4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03" y="999241"/>
            <a:ext cx="8315227" cy="585875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/>
              <a:t>The elimination of disease producing bacteria in milk pose a major public health hazard.  </a:t>
            </a:r>
          </a:p>
          <a:p>
            <a:pPr marL="0" indent="0" algn="just">
              <a:buNone/>
            </a:pPr>
            <a:r>
              <a:rPr lang="en-US" sz="2000" b="1" i="1" dirty="0"/>
              <a:t>	Mycobacterium tuberculosis</a:t>
            </a:r>
            <a:r>
              <a:rPr lang="en-US" sz="2000" b="1" dirty="0"/>
              <a:t>, </a:t>
            </a:r>
            <a:r>
              <a:rPr lang="en-US" sz="2000" b="1" i="1" dirty="0" err="1"/>
              <a:t>Brucella</a:t>
            </a:r>
            <a:r>
              <a:rPr lang="en-US" sz="2000" b="1" i="1" dirty="0"/>
              <a:t> </a:t>
            </a:r>
            <a:r>
              <a:rPr lang="en-US" sz="2000" b="1" dirty="0"/>
              <a:t>sp. and </a:t>
            </a:r>
            <a:r>
              <a:rPr lang="en-US" sz="2000" b="1" i="1" dirty="0"/>
              <a:t>Streptococcus pyogenes</a:t>
            </a:r>
            <a:r>
              <a:rPr lang="en-US" sz="2000" b="1" dirty="0"/>
              <a:t>, </a:t>
            </a:r>
            <a:r>
              <a:rPr lang="en-US" sz="2000" b="1" i="1" dirty="0"/>
              <a:t>Coxiella </a:t>
            </a:r>
            <a:r>
              <a:rPr lang="en-US" sz="2000" b="1" i="1" dirty="0" err="1"/>
              <a:t>burnetti</a:t>
            </a:r>
            <a:r>
              <a:rPr lang="en-US" sz="2000" b="1" dirty="0"/>
              <a:t>.</a:t>
            </a:r>
          </a:p>
          <a:p>
            <a:pPr marL="0" indent="0" algn="just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</a:rPr>
              <a:t>Control measures: </a:t>
            </a:r>
          </a:p>
          <a:p>
            <a:pPr marL="0" indent="0" algn="just">
              <a:buNone/>
            </a:pPr>
            <a:endParaRPr lang="en-US" sz="20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/>
              <a:t>Animals should be tested regularly for tuberculosis and brucellosis.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/>
              <a:t>Cows should be stabled in clean stalls and pastured in drier areas, free of  swamps and stagnant water / wash water that contaminate the teat canals mainly with coliforms.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/>
              <a:t> A few streams of milk should therefore, always discarded before collection of milk.</a:t>
            </a:r>
          </a:p>
          <a:p>
            <a:pPr algn="just"/>
            <a:endParaRPr lang="en-US" sz="2000" b="1" dirty="0"/>
          </a:p>
        </p:txBody>
      </p:sp>
      <p:sp>
        <p:nvSpPr>
          <p:cNvPr id="4" name="Cloud Callout 3"/>
          <p:cNvSpPr/>
          <p:nvPr/>
        </p:nvSpPr>
        <p:spPr>
          <a:xfrm>
            <a:off x="8675801" y="688157"/>
            <a:ext cx="3516199" cy="2026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Tests and control for tuberculosis (SID/DID)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Tests and control for Brucellosis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Coliforms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491" y="3089537"/>
            <a:ext cx="3095625" cy="1847850"/>
          </a:xfrm>
          <a:prstGeom prst="rect">
            <a:avLst/>
          </a:prstGeom>
        </p:spPr>
      </p:pic>
      <p:pic>
        <p:nvPicPr>
          <p:cNvPr id="4100" name="Picture 4" descr="Image result for Tuberculin test ani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91" y="4937387"/>
            <a:ext cx="30956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35026A-C1D2-4723-BDFD-4E96A210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5F8F-7F96-4333-97C4-59F0AE96AFD4}" type="datetime1">
              <a:rPr lang="en-US" smtClean="0"/>
              <a:t>10/16/2020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F16AF-CA8E-4E13-B584-10CFE499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1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27" y="708548"/>
            <a:ext cx="7815606" cy="603633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u="sng" dirty="0">
                <a:solidFill>
                  <a:srgbClr val="FF0000"/>
                </a:solidFill>
              </a:rPr>
              <a:t>Environmental: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</a:rPr>
              <a:t>Condition of the cow-shed</a:t>
            </a:r>
            <a:r>
              <a:rPr lang="en-US" sz="2000" b="1" dirty="0"/>
              <a:t>: contamination of flanks, tail and udder </a:t>
            </a:r>
          </a:p>
          <a:p>
            <a:pPr algn="just"/>
            <a:r>
              <a:rPr lang="en-US" sz="2000" b="1" dirty="0"/>
              <a:t>The microorganisms in soil, discharges, straw, dust etc. accumulated on the surface of body----dislodged during the milking -----contribute a load of 10,000 bacteria or more per ml of milk. </a:t>
            </a:r>
          </a:p>
          <a:p>
            <a:pPr algn="just"/>
            <a:r>
              <a:rPr lang="en-US" sz="2000" b="1" dirty="0"/>
              <a:t> The presence of pathogens such as coliforms (</a:t>
            </a:r>
            <a:r>
              <a:rPr lang="en-US" sz="2000" b="1" dirty="0">
                <a:solidFill>
                  <a:srgbClr val="FF0000"/>
                </a:solidFill>
              </a:rPr>
              <a:t>fecal coliforms</a:t>
            </a:r>
            <a:r>
              <a:rPr lang="en-US" sz="2000" b="1" dirty="0"/>
              <a:t>)  may cause summer complaint or infantile </a:t>
            </a:r>
            <a:r>
              <a:rPr lang="en-US" sz="2000" b="1" dirty="0" err="1"/>
              <a:t>diarrhoea</a:t>
            </a:r>
            <a:r>
              <a:rPr lang="en-US" sz="2000" b="1" dirty="0"/>
              <a:t>. 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</a:rPr>
              <a:t>Control: </a:t>
            </a:r>
          </a:p>
          <a:p>
            <a:pPr algn="just"/>
            <a:r>
              <a:rPr lang="en-US" sz="2000" b="1" dirty="0"/>
              <a:t>Hygienic methods in cow-sheds helps in maintaining clean stalls. 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 err="1"/>
              <a:t>Wipening</a:t>
            </a:r>
            <a:r>
              <a:rPr lang="en-US" sz="2000" b="1" dirty="0"/>
              <a:t> of flanks and udder with a clean damp cloth soaked in 1% KMnO</a:t>
            </a:r>
            <a:r>
              <a:rPr lang="en-US" sz="2000" b="1" baseline="-25000" dirty="0"/>
              <a:t>4</a:t>
            </a:r>
            <a:r>
              <a:rPr lang="en-US" sz="2000" b="1" dirty="0"/>
              <a:t> just before milking 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Use of small mouthed  container for collection of milk 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Properly sterilized milking machine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8675801" y="999241"/>
            <a:ext cx="3516199" cy="17156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Faecal</a:t>
            </a:r>
            <a:r>
              <a:rPr lang="en-US" dirty="0"/>
              <a:t> coliforms</a:t>
            </a:r>
          </a:p>
        </p:txBody>
      </p:sp>
      <p:pic>
        <p:nvPicPr>
          <p:cNvPr id="3074" name="Picture 2" descr="Image result for dirty farm envir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43" y="3012028"/>
            <a:ext cx="325503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24973-2AB5-4892-A6AF-9563FB6D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AE99-D95A-4E02-BFF3-494A4747770B}" type="datetime1">
              <a:rPr lang="en-US" smtClean="0"/>
              <a:t>10/16/2020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C3680-8ABB-4B20-859F-FD1F2614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3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9815"/>
            <a:ext cx="8748075" cy="536653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u="sng" dirty="0" err="1">
                <a:solidFill>
                  <a:srgbClr val="FF0000"/>
                </a:solidFill>
              </a:rPr>
              <a:t>Milker</a:t>
            </a:r>
            <a:r>
              <a:rPr lang="en-US" sz="2000" b="1" u="sng" dirty="0">
                <a:solidFill>
                  <a:srgbClr val="FF0000"/>
                </a:solidFill>
              </a:rPr>
              <a:t> or Handler:</a:t>
            </a:r>
          </a:p>
          <a:p>
            <a:pPr algn="just"/>
            <a:r>
              <a:rPr lang="en-US" sz="2000" b="1" dirty="0"/>
              <a:t>Suffering from disease such as </a:t>
            </a:r>
            <a:r>
              <a:rPr lang="en-US" sz="2000" b="1" dirty="0">
                <a:solidFill>
                  <a:srgbClr val="FF0000"/>
                </a:solidFill>
              </a:rPr>
              <a:t>typhoid fever,  diphtheria, scarlet fever, septic sore throat and tuberculosis, coughs and colds </a:t>
            </a:r>
            <a:r>
              <a:rPr lang="en-US" sz="2000" b="1" dirty="0"/>
              <a:t>may contaminate milk or milk products. </a:t>
            </a:r>
          </a:p>
          <a:p>
            <a:pPr algn="just"/>
            <a:endParaRPr lang="en-US" sz="2000" b="1" dirty="0"/>
          </a:p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</a:rPr>
              <a:t>Control:</a:t>
            </a:r>
          </a:p>
          <a:p>
            <a:pPr algn="just"/>
            <a:r>
              <a:rPr lang="en-US" sz="2000" b="1" dirty="0"/>
              <a:t>Regular Health checkup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Diseased individual or carrier should not allowed to handle milk or milk products. </a:t>
            </a:r>
          </a:p>
          <a:p>
            <a:pPr algn="just"/>
            <a:endParaRPr lang="en-US" sz="2000" b="1" dirty="0"/>
          </a:p>
        </p:txBody>
      </p:sp>
      <p:pic>
        <p:nvPicPr>
          <p:cNvPr id="5124" name="Picture 4" descr="Image result for diphth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91" y="2971325"/>
            <a:ext cx="280444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typhoid f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90" y="989814"/>
            <a:ext cx="2804441" cy="189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831" y="4903819"/>
            <a:ext cx="2705100" cy="145253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BB02F-E7CF-4F4E-99D9-CBC419F3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C1E4-2C45-4601-A71C-702AF57C2596}" type="datetime1">
              <a:rPr lang="en-US" smtClean="0"/>
              <a:t>10/16/2020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785A5-ACA0-4FD0-9936-2B16EDA4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5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3" y="631596"/>
            <a:ext cx="9078798" cy="606143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u="sng" dirty="0">
                <a:solidFill>
                  <a:srgbClr val="FF0000"/>
                </a:solidFill>
              </a:rPr>
              <a:t>Utensils: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/>
              <a:t>The most prolific source of microorganisms. 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/>
              <a:t>A </a:t>
            </a:r>
            <a:r>
              <a:rPr lang="en-US" sz="2000" b="1" dirty="0">
                <a:solidFill>
                  <a:srgbClr val="FF0000"/>
                </a:solidFill>
              </a:rPr>
              <a:t>milk can or bucket </a:t>
            </a:r>
            <a:r>
              <a:rPr lang="en-US" sz="2000" b="1" dirty="0"/>
              <a:t>improperly washed, inadequately </a:t>
            </a:r>
            <a:r>
              <a:rPr lang="en-US" sz="2000" b="1" dirty="0" err="1"/>
              <a:t>sanitised</a:t>
            </a:r>
            <a:r>
              <a:rPr lang="en-US" sz="2000" b="1" dirty="0"/>
              <a:t> or dried or a dirty milking machine are a fertile source of milk contamination.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/>
              <a:t>Utensils washed with contaminated water: </a:t>
            </a:r>
            <a:r>
              <a:rPr lang="en-US" sz="2000" b="1" dirty="0">
                <a:solidFill>
                  <a:srgbClr val="FF0000"/>
                </a:solidFill>
              </a:rPr>
              <a:t>water borne diseases</a:t>
            </a:r>
            <a:r>
              <a:rPr lang="en-US" sz="2000" b="1" dirty="0"/>
              <a:t>.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</a:rPr>
              <a:t>Control: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b="1" dirty="0"/>
              <a:t>Thorough cleansing, followed by  </a:t>
            </a:r>
            <a:r>
              <a:rPr lang="en-US" sz="2000" b="1" dirty="0" err="1"/>
              <a:t>sterilisation</a:t>
            </a:r>
            <a:r>
              <a:rPr lang="en-US" sz="2000" b="1" dirty="0"/>
              <a:t> of utensils.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b="1" dirty="0"/>
              <a:t>After washing,  buckets and milk cans should be rapidly dried and kept in a dry  place.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b="1" dirty="0"/>
              <a:t>At the farm level, there is an utmost need of constant attention to details of hygiene and sanitation.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b="1" dirty="0"/>
              <a:t>Since man is a direct / indirect source of contamination, he should exercise every hygienic precaution to ensure safety of milk and milk products. </a:t>
            </a:r>
          </a:p>
          <a:p>
            <a:pPr algn="just"/>
            <a:endParaRPr lang="en-US" sz="2000" b="1" dirty="0"/>
          </a:p>
        </p:txBody>
      </p:sp>
      <p:pic>
        <p:nvPicPr>
          <p:cNvPr id="2050" name="Picture 2" descr="Image result for milking of animal in dirty f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002" y="4803595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789" y="631596"/>
            <a:ext cx="2347913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3789" y="2893808"/>
            <a:ext cx="2552700" cy="1790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FAA969-B1AA-4A1B-8634-D020BD24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C5FB-04E6-4592-A975-A47F9ED2D55A}" type="datetime1">
              <a:rPr lang="en-US" smtClean="0"/>
              <a:t>10/16/2020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18655-1C6B-43A8-8B14-1B331014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962-A4C3-4360-BE9A-57B6C92CC3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4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1327</Words>
  <Application>Microsoft Office PowerPoint</Application>
  <PresentationFormat>Widescreen</PresentationFormat>
  <Paragraphs>171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Bahnschrift SemiBold</vt:lpstr>
      <vt:lpstr>Calibri</vt:lpstr>
      <vt:lpstr>Calibri Light</vt:lpstr>
      <vt:lpstr>Times New Roman</vt:lpstr>
      <vt:lpstr>Wingdings</vt:lpstr>
      <vt:lpstr>Office Theme</vt:lpstr>
      <vt:lpstr>Milk and their sources of contamination</vt:lpstr>
      <vt:lpstr>Milk</vt:lpstr>
      <vt:lpstr>PowerPoint Presentation</vt:lpstr>
      <vt:lpstr>PowerPoint Presentation</vt:lpstr>
      <vt:lpstr>Sources of Contamination of raw milk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Sources of contamination</dc:title>
  <dc:creator>dranjayvet@gmail.com</dc:creator>
  <cp:lastModifiedBy>dranjayvet@gmail.com</cp:lastModifiedBy>
  <cp:revision>45</cp:revision>
  <dcterms:created xsi:type="dcterms:W3CDTF">2019-09-09T07:51:36Z</dcterms:created>
  <dcterms:modified xsi:type="dcterms:W3CDTF">2020-10-16T05:34:10Z</dcterms:modified>
</cp:coreProperties>
</file>