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2" r:id="rId2"/>
    <p:sldId id="351" r:id="rId3"/>
    <p:sldId id="331" r:id="rId4"/>
    <p:sldId id="336" r:id="rId5"/>
    <p:sldId id="338" r:id="rId6"/>
    <p:sldId id="337" r:id="rId7"/>
    <p:sldId id="339" r:id="rId8"/>
    <p:sldId id="340" r:id="rId9"/>
    <p:sldId id="341" r:id="rId10"/>
    <p:sldId id="332" r:id="rId11"/>
    <p:sldId id="342" r:id="rId12"/>
    <p:sldId id="333" r:id="rId13"/>
    <p:sldId id="343" r:id="rId14"/>
    <p:sldId id="344" r:id="rId15"/>
    <p:sldId id="334" r:id="rId16"/>
    <p:sldId id="345" r:id="rId17"/>
    <p:sldId id="335" r:id="rId18"/>
    <p:sldId id="346" r:id="rId19"/>
    <p:sldId id="347" r:id="rId20"/>
    <p:sldId id="349" r:id="rId21"/>
    <p:sldId id="350" r:id="rId22"/>
    <p:sldId id="34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7" autoAdjust="0"/>
  </p:normalViewPr>
  <p:slideViewPr>
    <p:cSldViewPr>
      <p:cViewPr varScale="1">
        <p:scale>
          <a:sx n="96" d="100"/>
          <a:sy n="96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www.basu.org.in/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77000" cy="16002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447800" y="191344"/>
            <a:ext cx="5486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Rounded MT Bold" pitchFamily="34" charset="0"/>
              </a:rPr>
              <a:t>Mode of Transmission of Parasites</a:t>
            </a:r>
          </a:p>
          <a:p>
            <a:pPr algn="ctr"/>
            <a:endParaRPr lang="en-US" sz="32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29" name="Picture 5" descr="C:\Users\ACER\Desktop\t. evan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218">
            <a:off x="6585453" y="3080411"/>
            <a:ext cx="1733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ihar Animal Sciences University | बिहार पशु विज्ञान विश्वविद्यालय">
            <a:hlinkClick r:id="rId4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273" y="311883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5355" y="381000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3" name="Picture 2" descr="C:\Users\ACER\Desktop\taban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903">
            <a:off x="5610451" y="2164573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NCSU Veterinary Parasitology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13327" r="23204" b="57476"/>
          <a:stretch/>
        </p:blipFill>
        <p:spPr bwMode="auto">
          <a:xfrm rot="457877">
            <a:off x="358919" y="2407683"/>
            <a:ext cx="3336528" cy="2205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:\Users\ACER\Desktop\lifecycle amhistime.jpg"/>
          <p:cNvPicPr/>
          <p:nvPr/>
        </p:nvPicPr>
        <p:blipFill rotWithShape="1">
          <a:blip r:embed="rId9"/>
          <a:srcRect l="499" t="1330" r="28500" b="54256"/>
          <a:stretch/>
        </p:blipFill>
        <p:spPr bwMode="auto">
          <a:xfrm>
            <a:off x="3734798" y="3412683"/>
            <a:ext cx="2705100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Our Vancouver Veterinary Hospital Discusses Lice - Amherst Veterinary  Hospital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3359" r="62496" b="48202"/>
          <a:stretch/>
        </p:blipFill>
        <p:spPr bwMode="auto">
          <a:xfrm>
            <a:off x="3734798" y="1311662"/>
            <a:ext cx="1713865" cy="1922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75438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  <a:endParaRPr lang="en-US" sz="20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Skin penetration(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Percutaneous)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–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b="1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 of hook worms,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cercaria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Schistosoma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species, egg and larva of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myiasis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causing flies and </a:t>
            </a:r>
            <a:r>
              <a:rPr 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Trypanosoma </a:t>
            </a:r>
            <a:r>
              <a:rPr 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cruzi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infections. </a:t>
            </a:r>
          </a:p>
        </p:txBody>
      </p:sp>
      <p:pic>
        <p:nvPicPr>
          <p:cNvPr id="7" name="Picture 6" descr="NCSU Veterinary Parasitolog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6250"/>
          <a:stretch/>
        </p:blipFill>
        <p:spPr bwMode="auto">
          <a:xfrm>
            <a:off x="1600200" y="2565400"/>
            <a:ext cx="5372100" cy="429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" y="52578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3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75438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Skin penetration(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Percutaneous)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– 3</a:t>
            </a:r>
            <a:r>
              <a:rPr lang="en-US" sz="2400" b="1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 of hook worms, </a:t>
            </a:r>
            <a:r>
              <a:rPr lang="en-US" sz="24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cercaria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of </a:t>
            </a:r>
            <a:r>
              <a:rPr lang="en-US" sz="24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Schistosoma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species, egg and larva of </a:t>
            </a:r>
            <a:r>
              <a:rPr lang="en-US" sz="24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myiasis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causing flies and </a:t>
            </a:r>
            <a:r>
              <a:rPr lang="en-US" sz="24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Trypanosoma </a:t>
            </a:r>
            <a:r>
              <a:rPr lang="en-US" sz="24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cruzi</a:t>
            </a:r>
            <a:r>
              <a:rPr lang="en-US" sz="2400" b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infections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pic>
        <p:nvPicPr>
          <p:cNvPr id="9" name="Picture 2" descr="H:\New Folder\cercrai 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618" y="3810000"/>
            <a:ext cx="1228725" cy="1066800"/>
          </a:xfrm>
          <a:prstGeom prst="rect">
            <a:avLst/>
          </a:prstGeom>
          <a:noFill/>
        </p:spPr>
      </p:pic>
      <p:pic>
        <p:nvPicPr>
          <p:cNvPr id="11" name="Picture 2" descr="H:\New Folder\infection s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025" y="4872823"/>
            <a:ext cx="2314575" cy="1447800"/>
          </a:xfrm>
          <a:prstGeom prst="rect">
            <a:avLst/>
          </a:prstGeom>
          <a:noFill/>
        </p:spPr>
      </p:pic>
      <p:pic>
        <p:nvPicPr>
          <p:cNvPr id="12" name="Picture 2" descr="C:\Users\Dr. Ajit\Downloads\indopnanorbissn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17543" y="3310932"/>
            <a:ext cx="990600" cy="114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4974770"/>
            <a:ext cx="2286000" cy="142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Cercaria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of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Schistosoma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spp. enter the host body through skin penetration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3475884">
            <a:off x="6477000" y="4648200"/>
            <a:ext cx="381000" cy="224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Inoculation : through blood sucking arthropod vectors-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Trypanosoma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evansi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Leishmania</a:t>
            </a:r>
            <a:r>
              <a:rPr lang="en-US" sz="2400" b="1" dirty="0" smtClean="0">
                <a:solidFill>
                  <a:srgbClr val="7030A0"/>
                </a:solidFill>
              </a:rPr>
              <a:t> spp. etc.</a:t>
            </a:r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/>
          </a:p>
        </p:txBody>
      </p:sp>
      <p:pic>
        <p:nvPicPr>
          <p:cNvPr id="5" name="Picture 2" descr="C:\Users\ACER\Desktop\taba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97521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CER\Desktop\t. evan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83221"/>
            <a:ext cx="2590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82573"/>
              </p:ext>
            </p:extLst>
          </p:nvPr>
        </p:nvGraphicFramePr>
        <p:xfrm>
          <a:off x="1219200" y="2667001"/>
          <a:ext cx="64008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xmlns="" val="2669538451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xmlns="" val="1919687913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Parasite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Transmission through  blood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sucking arthropod vectors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998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Trypanosoma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evansi</a:t>
                      </a:r>
                      <a:endParaRPr lang="en-IN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Tabanus</a:t>
                      </a:r>
                      <a:r>
                        <a:rPr lang="en-US" dirty="0" smtClean="0"/>
                        <a:t> fly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648528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Leishmania</a:t>
                      </a:r>
                      <a:r>
                        <a:rPr lang="en-US" dirty="0" smtClean="0"/>
                        <a:t> spp.</a:t>
                      </a:r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i="1" dirty="0" err="1" smtClean="0"/>
                        <a:t>Phlebotomu</a:t>
                      </a:r>
                      <a:r>
                        <a:rPr lang="en-US" i="1" baseline="0" dirty="0" err="1" smtClean="0"/>
                        <a:t>s</a:t>
                      </a:r>
                      <a:r>
                        <a:rPr lang="en-US" baseline="0" dirty="0" smtClean="0"/>
                        <a:t> spp.( Sand Fly)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5344278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Babesia</a:t>
                      </a:r>
                      <a:r>
                        <a:rPr lang="en-US" dirty="0" smtClean="0"/>
                        <a:t> spp.</a:t>
                      </a:r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Ticks</a:t>
                      </a:r>
                      <a:endParaRPr lang="en-IN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1569243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Plasmodium</a:t>
                      </a:r>
                      <a:r>
                        <a:rPr lang="en-US" dirty="0" smtClean="0"/>
                        <a:t> spp.</a:t>
                      </a:r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Mosquitoes</a:t>
                      </a:r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76304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Inoculation (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through blood sucking arthropod vectors)</a:t>
            </a:r>
            <a:endParaRPr lang="en-US" b="1" dirty="0" smtClean="0">
              <a:solidFill>
                <a:srgbClr val="7030A0"/>
              </a:solidFill>
            </a:endParaRP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/>
          </a:p>
        </p:txBody>
      </p:sp>
      <p:pic>
        <p:nvPicPr>
          <p:cNvPr id="7" name="Picture 6" descr="Life cycle of Theileria parva in cattle and the ixodid tick vector... |  Download Scientific Dia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2672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7800" y="6248400"/>
            <a:ext cx="617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Babesia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spp. transmitted through blood sucking of infected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tick</a:t>
            </a:r>
            <a:endParaRPr lang="en-IN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57400" y="4114800"/>
            <a:ext cx="1676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802193" y="3973286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Tick</a:t>
            </a:r>
            <a:endParaRPr lang="en-IN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Inoculation (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through blood sucking arthropod vectors)</a:t>
            </a:r>
            <a:endParaRPr lang="en-US" b="1" dirty="0" smtClean="0">
              <a:solidFill>
                <a:srgbClr val="7030A0"/>
              </a:solidFill>
            </a:endParaRP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447800" y="6248400"/>
            <a:ext cx="617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Leishmania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spp. transmitted through blood sucking of infected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Sand fly</a:t>
            </a:r>
            <a:endParaRPr lang="en-IN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582" y="3581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Sand fly</a:t>
            </a:r>
            <a:endParaRPr lang="en-IN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 descr="The life cycle of L. infantum | Download Scientific Dia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32" y="2209800"/>
            <a:ext cx="4743450" cy="3784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>
            <a:off x="1600200" y="35814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0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Direct contact- </a:t>
            </a:r>
            <a:r>
              <a:rPr lang="en-US" sz="2400" b="1" dirty="0" smtClean="0">
                <a:solidFill>
                  <a:srgbClr val="7030A0"/>
                </a:solidFill>
              </a:rPr>
              <a:t>mites, lice, flea etc. infestation.</a:t>
            </a: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7" name="Picture 20" descr="P101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7239000" y="2626905"/>
            <a:ext cx="1676400" cy="1716493"/>
          </a:xfrm>
          <a:prstGeom prst="rect">
            <a:avLst/>
          </a:prstGeom>
          <a:noFill/>
        </p:spPr>
      </p:pic>
      <p:pic>
        <p:nvPicPr>
          <p:cNvPr id="6" name="Picture 5" descr="NCSU Veterinary Parasitolog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4019" r="-566" b="2116"/>
          <a:stretch/>
        </p:blipFill>
        <p:spPr bwMode="auto">
          <a:xfrm>
            <a:off x="962978" y="2514600"/>
            <a:ext cx="5504815" cy="422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0775" y="4343398"/>
            <a:ext cx="1210826" cy="533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Mites</a:t>
            </a:r>
            <a:endParaRPr lang="en-IN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7586088" y="4617092"/>
            <a:ext cx="1210826" cy="533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Mite</a:t>
            </a:r>
            <a:endParaRPr lang="en-IN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Direct contact- </a:t>
            </a:r>
            <a:r>
              <a:rPr lang="en-US" sz="2400" b="1" dirty="0" smtClean="0">
                <a:solidFill>
                  <a:srgbClr val="7030A0"/>
                </a:solidFill>
              </a:rPr>
              <a:t>mites, lice, flea etc. infestation.</a:t>
            </a: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8" name="Picture 7" descr="Our Vancouver Veterinary Hospital Discusses Lice - Amherst Veterinary  Hospit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23" y="2819400"/>
            <a:ext cx="5715000" cy="3924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9"/>
          <p:cNvSpPr/>
          <p:nvPr/>
        </p:nvSpPr>
        <p:spPr>
          <a:xfrm>
            <a:off x="381000" y="3485151"/>
            <a:ext cx="1600200" cy="32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Louse</a:t>
            </a:r>
            <a:endParaRPr lang="en-IN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Venereal transmission – </a:t>
            </a:r>
            <a:r>
              <a:rPr lang="en-US" sz="2400" b="1" dirty="0" smtClean="0">
                <a:solidFill>
                  <a:srgbClr val="7030A0"/>
                </a:solidFill>
              </a:rPr>
              <a:t>by coitus. </a:t>
            </a:r>
          </a:p>
          <a:p>
            <a:pPr lvl="0" algn="just"/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e.g.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Tritrichomonas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foetus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and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Trypanosoma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equiperdum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ACER\Desktop\TRICHOMONUS FOE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15598" y="2749032"/>
            <a:ext cx="178040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ichomonas | Springer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46" y="2590800"/>
            <a:ext cx="5084616" cy="422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92225">
            <a:off x="-46858" y="3300116"/>
            <a:ext cx="3397123" cy="593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Tritrichomonas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foetus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endParaRPr lang="en-IN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5257800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foetus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caused early abortion in cattle</a:t>
            </a:r>
            <a:endParaRPr lang="en-IN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Venereal transmission – </a:t>
            </a:r>
            <a:r>
              <a:rPr lang="en-US" sz="2400" b="1" dirty="0" smtClean="0">
                <a:solidFill>
                  <a:srgbClr val="7030A0"/>
                </a:solidFill>
              </a:rPr>
              <a:t>by coitus. </a:t>
            </a:r>
          </a:p>
          <a:p>
            <a:pPr lvl="0" algn="just"/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e.g.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Trypanosoma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equiperdum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327759">
            <a:off x="3080172" y="4821035"/>
            <a:ext cx="2063724" cy="1649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rypanosoma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equiperdum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caused  </a:t>
            </a:r>
            <a:r>
              <a:rPr lang="en-US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</a:t>
            </a:r>
            <a:r>
              <a:rPr lang="en-US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ourine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disease in horse</a:t>
            </a:r>
            <a:endParaRPr lang="en-IN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Wild Horses Mating Photograph by Michael Lustbade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45122" r="32678" b="6251"/>
          <a:stretch/>
        </p:blipFill>
        <p:spPr bwMode="auto">
          <a:xfrm>
            <a:off x="5329658" y="4419600"/>
            <a:ext cx="2066925" cy="1857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rypanosoma equiperdum | SpringerLi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33" y="2667000"/>
            <a:ext cx="22193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 rot="15335339">
            <a:off x="3559885" y="4311133"/>
            <a:ext cx="1105060" cy="1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9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69342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Congenital transmission (Intrauterine  or prenatal or </a:t>
            </a:r>
            <a:r>
              <a:rPr lang="en-US" sz="2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Transplacental</a:t>
            </a:r>
            <a:r>
              <a:rPr 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transmission) –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Parasite are transmitted from infected mother to their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foetus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through the placenta. </a:t>
            </a:r>
          </a:p>
          <a:p>
            <a:pPr lvl="0" algn="just"/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e.g.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Toxocara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canis</a:t>
            </a:r>
            <a:r>
              <a:rPr lang="en-US" sz="2000" b="1" i="1" dirty="0" smtClean="0">
                <a:solidFill>
                  <a:srgbClr val="002060"/>
                </a:solidFill>
              </a:rPr>
              <a:t> and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Ancylostoma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caninum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in dog.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NCSU Veterinary Parasitolog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4231" r="5087" b="10088"/>
          <a:stretch/>
        </p:blipFill>
        <p:spPr bwMode="auto">
          <a:xfrm>
            <a:off x="1447800" y="3200400"/>
            <a:ext cx="51054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 rot="7250069" flipV="1">
            <a:off x="4905482" y="4133735"/>
            <a:ext cx="914400" cy="23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0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2999"/>
            <a:ext cx="6400800" cy="5735097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Various modes of transmission of parasites or its infective stage:-</a:t>
            </a:r>
            <a:endParaRPr lang="en-US" sz="2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Ingestion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Transmammary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transmission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Skin penetration( percutaneous)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Inoculation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Direct contact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Venereal transmission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Congenital (Intrauterine) transmission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Auto-infection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Inhalation</a:t>
            </a:r>
          </a:p>
          <a:p>
            <a:pPr lvl="0" algn="just"/>
            <a:endParaRPr lang="en-US" sz="20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0" algn="just"/>
            <a:endParaRPr lang="en-US" sz="2000" b="1" dirty="0" smtClean="0">
              <a:solidFill>
                <a:srgbClr val="FF0000"/>
              </a:solidFill>
            </a:endParaRPr>
          </a:p>
          <a:p>
            <a:pPr lvl="0" algn="just"/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428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67056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Auto-infection: – Infected host is re-infected due to reverse peristalsis movement of intestine and other routes 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  e.g.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Taenia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solium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 man,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Hymenolepsis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nana   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(Dwarf tapeworm), </a:t>
            </a:r>
            <a:r>
              <a:rPr lang="en-US" sz="2000" b="1" i="1" dirty="0">
                <a:solidFill>
                  <a:srgbClr val="002060"/>
                </a:solidFill>
              </a:rPr>
              <a:t>Cryptosporidium</a:t>
            </a:r>
            <a:r>
              <a:rPr lang="en-US" sz="2000" b="1" dirty="0">
                <a:solidFill>
                  <a:srgbClr val="002060"/>
                </a:solidFill>
              </a:rPr>
              <a:t> spp</a:t>
            </a:r>
            <a:r>
              <a:rPr lang="en-US" sz="2000" b="1" dirty="0" smtClean="0">
                <a:solidFill>
                  <a:srgbClr val="002060"/>
                </a:solidFill>
              </a:rPr>
              <a:t>. 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b="1" dirty="0" smtClean="0">
                <a:solidFill>
                  <a:srgbClr val="002060"/>
                </a:solidFill>
              </a:rPr>
              <a:t>tc. </a:t>
            </a:r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algn="just"/>
            <a:endParaRPr lang="en-US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7250069" flipV="1">
            <a:off x="4905482" y="4133735"/>
            <a:ext cx="914400" cy="23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Untitled Docu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971800"/>
            <a:ext cx="4498181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 rot="10800000">
            <a:off x="5593662" y="4419600"/>
            <a:ext cx="116183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8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67056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transmitted by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Inhalation: –</a:t>
            </a:r>
          </a:p>
          <a:p>
            <a:pPr lvl="0" algn="just"/>
            <a:r>
              <a:rPr lang="en-US" sz="2400" b="1" dirty="0" smtClean="0">
                <a:solidFill>
                  <a:srgbClr val="002060"/>
                </a:solidFill>
              </a:rPr>
              <a:t>       e.g.  </a:t>
            </a:r>
            <a:r>
              <a:rPr lang="en-US" sz="2400" b="1" i="1" dirty="0" smtClean="0">
                <a:solidFill>
                  <a:srgbClr val="002060"/>
                </a:solidFill>
              </a:rPr>
              <a:t>Cryptosporidium</a:t>
            </a:r>
            <a:r>
              <a:rPr lang="en-US" sz="2400" b="1" dirty="0" smtClean="0">
                <a:solidFill>
                  <a:srgbClr val="002060"/>
                </a:solidFill>
              </a:rPr>
              <a:t> spp., </a:t>
            </a:r>
            <a:endParaRPr lang="en-US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7250069" flipV="1">
            <a:off x="4905482" y="4133735"/>
            <a:ext cx="914400" cy="230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A schematic diagram of Cryptosporidium life cycle. After ingestion of... |  Download Scientific Dia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8261"/>
            <a:ext cx="3914775" cy="47047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>
            <a:off x="1371600" y="4572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THANK U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82097"/>
            <a:ext cx="75438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Ingestion –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hosts get the infection by ingestion of infective stage of parasites ( egg or cyst or oocyst or larva) through the infected feed or fish or  meat or colostrum or milk or aquatic vegetation or intermediate host or </a:t>
            </a:r>
            <a:r>
              <a:rPr lang="en-US" sz="24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paratenic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host.</a:t>
            </a:r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7" name="Picture 2" descr="C:\Users\ACER\Desktop\lifecycle giar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43300"/>
            <a:ext cx="3505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CER\Desktop\lifecycle amhist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3543300"/>
            <a:ext cx="3192864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8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82097"/>
            <a:ext cx="7543800" cy="6096000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Ingestion:  </a:t>
            </a:r>
            <a:endParaRPr lang="en-US" sz="2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0" algn="just"/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       </a:t>
            </a:r>
            <a:r>
              <a:rPr lang="en-US" sz="24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Fasciola</a:t>
            </a:r>
            <a:r>
              <a:rPr lang="en-US" sz="24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hepatica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occurs in host    (cattle etc.)  by the ingestion of </a:t>
            </a:r>
            <a:r>
              <a:rPr lang="en-US" sz="2400" b="1" u="sng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400" b="1" u="sng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etacercaria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(infective stage)  infected aquatic vegetation</a:t>
            </a:r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8" name="Picture 2" descr="C:\Users\ACER\Desktop\lifecycle amhis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3124200"/>
            <a:ext cx="38100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2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82097"/>
            <a:ext cx="75438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Ingestion – </a:t>
            </a:r>
          </a:p>
          <a:p>
            <a:pPr lvl="0" algn="just"/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     Man gets </a:t>
            </a:r>
            <a:r>
              <a:rPr lang="en-US" sz="24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Giardia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protozoa infection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by the ingestion of  Cyst </a:t>
            </a:r>
            <a:r>
              <a:rPr lang="en-US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contaminated food.</a:t>
            </a:r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7" name="Picture 2" descr="C:\Users\ACER\Desktop\lifecycle giar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505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7543800" cy="6192297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Ingestion:</a:t>
            </a:r>
          </a:p>
          <a:p>
            <a:pPr lvl="0"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      </a:t>
            </a:r>
            <a:r>
              <a:rPr 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Taenia</a:t>
            </a:r>
            <a:r>
              <a:rPr 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solium</a:t>
            </a:r>
            <a:r>
              <a:rPr 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occurs in host ( man)  by the ingestion of </a:t>
            </a:r>
            <a:r>
              <a:rPr 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Cysticercus</a:t>
            </a:r>
            <a:r>
              <a:rPr 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cellulosae</a:t>
            </a:r>
            <a:r>
              <a:rPr 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etacestode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or larval stage) infected raw or measly pork.</a:t>
            </a:r>
          </a:p>
          <a:p>
            <a:pPr lvl="0" algn="just">
              <a:lnSpc>
                <a:spcPct val="150000"/>
              </a:lnSpc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6" name="Picture 5" descr="Tapeworm Infection - Infections - MSD Manual Consumer Vers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0386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7010400" cy="6172199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Ingestion:</a:t>
            </a:r>
          </a:p>
          <a:p>
            <a:pPr lvl="0" algn="just"/>
            <a:r>
              <a:rPr lang="en-US" sz="2400" b="1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     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man or dog gets the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Diphyllobothrium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latum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by the ingestion of </a:t>
            </a:r>
            <a:r>
              <a:rPr lang="en-US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Pleroceroid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infected fish ( 2</a:t>
            </a:r>
            <a:r>
              <a:rPr lang="en-US" b="1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Intermediate host).</a:t>
            </a:r>
            <a:endParaRPr lang="en-US" b="1" dirty="0" smtClean="0">
              <a:solidFill>
                <a:srgbClr val="7030A0"/>
              </a:solidFill>
            </a:endParaRPr>
          </a:p>
          <a:p>
            <a:pPr lvl="0" algn="just"/>
            <a:endParaRPr lang="en-US" sz="2400" b="1" dirty="0" smtClean="0"/>
          </a:p>
        </p:txBody>
      </p:sp>
      <p:pic>
        <p:nvPicPr>
          <p:cNvPr id="5" name="Picture 4" descr="File:Diphyllobothrid LifeCycle lg.jpg - Wikimedia Common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0462" r="-1662" b="298"/>
          <a:stretch/>
        </p:blipFill>
        <p:spPr bwMode="auto">
          <a:xfrm>
            <a:off x="1600200" y="2724149"/>
            <a:ext cx="5730875" cy="4133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7162800" cy="6172199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Transmammary</a:t>
            </a:r>
            <a:r>
              <a:rPr lang="en-U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Transmission: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Pup may gets the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Toxocara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canis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form mother (bitch) through the colostrum/milk.</a:t>
            </a:r>
            <a:endParaRPr lang="en-US" b="1" dirty="0" smtClean="0">
              <a:solidFill>
                <a:srgbClr val="7030A0"/>
              </a:solidFill>
            </a:endParaRPr>
          </a:p>
          <a:p>
            <a:pPr lvl="0" algn="just"/>
            <a:endParaRPr lang="en-US" sz="2400" b="1" dirty="0" smtClean="0"/>
          </a:p>
        </p:txBody>
      </p:sp>
      <p:pic>
        <p:nvPicPr>
          <p:cNvPr id="7" name="Picture 6" descr="NCSU Veterinary Parasitolog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4231" r="5087" b="10088"/>
          <a:stretch/>
        </p:blipFill>
        <p:spPr bwMode="auto">
          <a:xfrm>
            <a:off x="1447800" y="2514600"/>
            <a:ext cx="512445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 rot="12700015">
            <a:off x="4439627" y="46863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914400" y="4572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2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Mode of Transmission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7162800" cy="6172199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Infective stages of parasite are transmitted by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Transmammary</a:t>
            </a:r>
            <a:r>
              <a:rPr lang="en-U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Transmission: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Pup may gets the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Ancylostoma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caninum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form mother (bitch) through the colostrum / milk .</a:t>
            </a:r>
            <a:endParaRPr lang="en-US" b="1" dirty="0" smtClean="0">
              <a:solidFill>
                <a:srgbClr val="7030A0"/>
              </a:solidFill>
            </a:endParaRPr>
          </a:p>
          <a:p>
            <a:pPr lvl="0" algn="just"/>
            <a:endParaRPr lang="en-US" sz="2400" b="1" dirty="0" smtClean="0"/>
          </a:p>
        </p:txBody>
      </p:sp>
      <p:sp>
        <p:nvSpPr>
          <p:cNvPr id="8" name="Right Arrow 7"/>
          <p:cNvSpPr/>
          <p:nvPr/>
        </p:nvSpPr>
        <p:spPr>
          <a:xfrm rot="12700015">
            <a:off x="4439627" y="46863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3982427" y="38175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NCSU Veterinary Parasitolog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6250"/>
          <a:stretch/>
        </p:blipFill>
        <p:spPr bwMode="auto">
          <a:xfrm>
            <a:off x="1752600" y="2209800"/>
            <a:ext cx="5372100" cy="429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2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1339</TotalTime>
  <Words>772</Words>
  <Application>Microsoft Office PowerPoint</Application>
  <PresentationFormat>On-screen Show (4:3)</PresentationFormat>
  <Paragraphs>128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PowerPoint Presentation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Mode of Transmission of Parasites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152</cp:revision>
  <dcterms:created xsi:type="dcterms:W3CDTF">2006-08-16T00:00:00Z</dcterms:created>
  <dcterms:modified xsi:type="dcterms:W3CDTF">2020-10-07T06:19:58Z</dcterms:modified>
</cp:coreProperties>
</file>