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Necrosis" TargetMode="External"/><Relationship Id="rId2" Type="http://schemas.openxmlformats.org/officeDocument/2006/relationships/hyperlink" Target="http://en.wikipedia.org/wiki/Apoptosi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2143116"/>
            <a:ext cx="8572560" cy="1214446"/>
          </a:xfrm>
        </p:spPr>
        <p:txBody>
          <a:bodyPr>
            <a:normAutofit/>
          </a:bodyPr>
          <a:lstStyle/>
          <a:p>
            <a:pPr algn="ctr"/>
            <a:r>
              <a:rPr lang="en-IN" dirty="0" smtClean="0"/>
              <a:t>Necrosis &amp; It`s Classification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1538" y="4786322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>
                <a:solidFill>
                  <a:srgbClr val="FF0000"/>
                </a:solidFill>
              </a:rPr>
              <a:t>Dr. </a:t>
            </a:r>
            <a:r>
              <a:rPr lang="en-IN" dirty="0" err="1" smtClean="0">
                <a:solidFill>
                  <a:srgbClr val="FF0000"/>
                </a:solidFill>
              </a:rPr>
              <a:t>Kaushal</a:t>
            </a:r>
            <a:r>
              <a:rPr lang="en-IN" dirty="0" smtClean="0">
                <a:solidFill>
                  <a:srgbClr val="FF0000"/>
                </a:solidFill>
              </a:rPr>
              <a:t> Kumar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Assistant Professor &amp; Head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Department of Veterinary Pathology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Bihar Veterinary College</a:t>
            </a:r>
          </a:p>
          <a:p>
            <a:r>
              <a:rPr lang="en-IN" dirty="0" smtClean="0">
                <a:solidFill>
                  <a:srgbClr val="FF0000"/>
                </a:solidFill>
              </a:rPr>
              <a:t>BASU Patna-14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3108" y="3286124"/>
            <a:ext cx="5143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(Subject: Veterinary Pathology, Paper-I ; Unit:-I)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29374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Coagulative</a:t>
            </a:r>
            <a:r>
              <a:rPr lang="en-US" dirty="0" smtClean="0"/>
              <a:t> necrosis: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Most common type of necrosis.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Architectural outlines persist but cellular details are lost.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smtClean="0"/>
              <a:t>Type of tissue can be recognized. 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/>
              <a:t>Denaturation</a:t>
            </a:r>
            <a:r>
              <a:rPr lang="en-US" sz="2400" dirty="0" smtClean="0"/>
              <a:t> (coagulation) of structural and </a:t>
            </a:r>
            <a:r>
              <a:rPr lang="en-US" sz="2400" dirty="0" err="1" smtClean="0"/>
              <a:t>enzymic</a:t>
            </a:r>
            <a:r>
              <a:rPr lang="en-US" sz="2400" dirty="0" smtClean="0"/>
              <a:t> proteins blocks proteolysis.</a:t>
            </a:r>
            <a:endParaRPr lang="en-US" sz="2400" dirty="0"/>
          </a:p>
        </p:txBody>
      </p:sp>
      <p:pic>
        <p:nvPicPr>
          <p:cNvPr id="9218" name="Picture 2" descr="Coagulative necrosis"/>
          <p:cNvPicPr>
            <a:picLocks noChangeAspect="1" noChangeArrowheads="1"/>
          </p:cNvPicPr>
          <p:nvPr/>
        </p:nvPicPr>
        <p:blipFill>
          <a:blip r:embed="rId2"/>
          <a:srcRect l="18072" t="32368" r="19277" b="14514"/>
          <a:stretch>
            <a:fillRect/>
          </a:stretch>
        </p:blipFill>
        <p:spPr bwMode="auto">
          <a:xfrm>
            <a:off x="4857752" y="3786190"/>
            <a:ext cx="3714776" cy="236216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214942" y="621508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Kidney Infarct      </a:t>
            </a:r>
            <a:r>
              <a:rPr lang="en-US" sz="1050" dirty="0" smtClean="0"/>
              <a:t>(Source: Google)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</a:t>
            </a:r>
            <a:r>
              <a:rPr lang="en-US" dirty="0" err="1" smtClean="0"/>
              <a:t>Coagulative</a:t>
            </a:r>
            <a:r>
              <a:rPr lang="en-US" dirty="0" smtClean="0"/>
              <a:t> Necrosis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Ischemia due to thrombosis/ embolism as in infarcts.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Bacterial toxins e.g. </a:t>
            </a:r>
            <a:r>
              <a:rPr lang="en-US" dirty="0" err="1" smtClean="0"/>
              <a:t>Fusobacterium</a:t>
            </a:r>
            <a:r>
              <a:rPr lang="en-US" dirty="0" smtClean="0"/>
              <a:t> </a:t>
            </a:r>
            <a:r>
              <a:rPr lang="en-US" dirty="0" err="1" smtClean="0"/>
              <a:t>necrophorum</a:t>
            </a:r>
            <a:r>
              <a:rPr lang="en-US" dirty="0" smtClean="0"/>
              <a:t> in livers in cattle.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Muscular dystrophy due to deficiency of selenium and </a:t>
            </a:r>
            <a:r>
              <a:rPr lang="en-US" dirty="0" err="1" smtClean="0"/>
              <a:t>Vit</a:t>
            </a:r>
            <a:r>
              <a:rPr lang="en-US" dirty="0" smtClean="0"/>
              <a:t>.-E in cattle and sheep.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Necrosis of renal epithelium due to poisoning from mercuric salts.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Coagulative</a:t>
            </a:r>
            <a:r>
              <a:rPr lang="en-US" dirty="0" smtClean="0"/>
              <a:t> Necrosis          </a:t>
            </a:r>
            <a:r>
              <a:rPr lang="en-US" sz="2800" dirty="0" err="1" smtClean="0"/>
              <a:t>Contd</a:t>
            </a:r>
            <a:r>
              <a:rPr lang="en-US" sz="2800" dirty="0" smtClean="0"/>
              <a:t>….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Gross appearance: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/>
              <a:t>Necrotic area is firm, opaque with cooked meat appearance.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/>
              <a:t>It is sharply demarcated from the healthy areas. </a:t>
            </a:r>
          </a:p>
          <a:p>
            <a:pPr lvl="1">
              <a:buFont typeface="Wingdings" pitchFamily="2" charset="2"/>
              <a:buChar char="v"/>
            </a:pPr>
            <a:endParaRPr lang="en-US" sz="2200" dirty="0" smtClean="0"/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Microscopic appearance: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/>
              <a:t>Architectural outlines are present; cellular details are lacking.</a:t>
            </a:r>
          </a:p>
          <a:p>
            <a:pPr lvl="1">
              <a:buNone/>
            </a:pPr>
            <a:r>
              <a:rPr lang="en-US" sz="22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sz="2400" b="1" dirty="0" smtClean="0"/>
              <a:t>Result: </a:t>
            </a:r>
          </a:p>
          <a:p>
            <a:pPr lvl="1">
              <a:buFont typeface="Wingdings" pitchFamily="2" charset="2"/>
              <a:buChar char="v"/>
            </a:pPr>
            <a:r>
              <a:rPr lang="en-US" sz="2200" dirty="0" smtClean="0"/>
              <a:t>Dead tissues remain in the body for a long period, ultimately removed by macrophages.</a:t>
            </a:r>
            <a:endParaRPr lang="en-US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Liquefactive</a:t>
            </a:r>
            <a:r>
              <a:rPr lang="en-US" dirty="0" smtClean="0"/>
              <a:t> necrosis: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digestion and liquefaction of necrotic tissue.</a:t>
            </a:r>
          </a:p>
          <a:p>
            <a:r>
              <a:rPr lang="en-US" b="1" dirty="0" smtClean="0"/>
              <a:t>Causes: 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err="1" smtClean="0"/>
              <a:t>Pyogenic</a:t>
            </a:r>
            <a:r>
              <a:rPr lang="en-US" sz="1800" dirty="0" smtClean="0"/>
              <a:t> bacterial infections attract </a:t>
            </a:r>
            <a:r>
              <a:rPr lang="en-US" sz="1800" dirty="0" err="1" smtClean="0"/>
              <a:t>neutrophils</a:t>
            </a:r>
            <a:r>
              <a:rPr lang="en-US" sz="1800" dirty="0" smtClean="0"/>
              <a:t>. Bacterial and </a:t>
            </a:r>
            <a:r>
              <a:rPr lang="en-US" sz="1800" dirty="0" err="1" smtClean="0"/>
              <a:t>leukocytic</a:t>
            </a:r>
            <a:r>
              <a:rPr lang="en-US" sz="1800" dirty="0" smtClean="0"/>
              <a:t> enzymes liquefy dead cells and tissues.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Some chemicals like turpentine oil also attract </a:t>
            </a:r>
          </a:p>
          <a:p>
            <a:pPr marL="822960" lvl="1" indent="-457200">
              <a:lnSpc>
                <a:spcPct val="150000"/>
              </a:lnSpc>
              <a:buNone/>
            </a:pPr>
            <a:r>
              <a:rPr lang="en-US" sz="1800" dirty="0" smtClean="0"/>
              <a:t>	</a:t>
            </a:r>
            <a:r>
              <a:rPr lang="en-US" sz="1800" dirty="0" err="1" smtClean="0"/>
              <a:t>neutrophils</a:t>
            </a:r>
            <a:r>
              <a:rPr lang="en-US" sz="1800" dirty="0" smtClean="0"/>
              <a:t> and cause pus formation and results </a:t>
            </a:r>
          </a:p>
          <a:p>
            <a:pPr marL="822960" lvl="1" indent="-457200">
              <a:lnSpc>
                <a:spcPct val="150000"/>
              </a:lnSpc>
              <a:buNone/>
            </a:pPr>
            <a:r>
              <a:rPr lang="en-US" sz="1800" dirty="0" smtClean="0"/>
              <a:t>	into liquefaction of the tissue. </a:t>
            </a:r>
          </a:p>
          <a:p>
            <a:pPr marL="82296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The necrosis in the nervous tissue is mostly </a:t>
            </a:r>
            <a:r>
              <a:rPr lang="en-US" sz="1800" dirty="0" err="1" smtClean="0"/>
              <a:t>liquefactive</a:t>
            </a:r>
            <a:r>
              <a:rPr lang="en-US" sz="1800" dirty="0" smtClean="0"/>
              <a:t> due to high content of lipids and water.</a:t>
            </a:r>
            <a:endParaRPr lang="en-US" sz="1800" dirty="0"/>
          </a:p>
        </p:txBody>
      </p:sp>
      <p:sp>
        <p:nvSpPr>
          <p:cNvPr id="6146" name="AutoShape 2" descr="Abscess In The Neck Of A Sheep Veterinary Medicine Animals Diseases  Veterinarian Sheep , Goat , Cow Pathology Stock Photo - Image of care,  check: 19387318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48" name="Picture 4" descr="Abscess In The Neck Of A Sheep Veterinary Medicine Animals Diseases  Veterinarian Sheep , Goat , Cow Pathology Stock Photo - Image of care,  check: 193873182"/>
          <p:cNvPicPr>
            <a:picLocks noChangeAspect="1" noChangeArrowheads="1"/>
          </p:cNvPicPr>
          <p:nvPr/>
        </p:nvPicPr>
        <p:blipFill>
          <a:blip r:embed="rId2" cstate="print"/>
          <a:srcRect l="11131" b="8818"/>
          <a:stretch>
            <a:fillRect/>
          </a:stretch>
        </p:blipFill>
        <p:spPr bwMode="auto">
          <a:xfrm>
            <a:off x="6342156" y="3310808"/>
            <a:ext cx="2301810" cy="190414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858148" y="464344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Abcess</a:t>
            </a:r>
            <a:r>
              <a:rPr lang="en-US" sz="1400" dirty="0" smtClean="0"/>
              <a:t> </a:t>
            </a:r>
          </a:p>
          <a:p>
            <a:r>
              <a:rPr lang="en-US" sz="1400" dirty="0" smtClean="0"/>
              <a:t>in neck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43956" cy="867524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Gross Appearance of </a:t>
            </a:r>
            <a:r>
              <a:rPr lang="en-US" sz="4000" b="1" dirty="0" err="1" smtClean="0"/>
              <a:t>Liquefactive</a:t>
            </a:r>
            <a:r>
              <a:rPr lang="en-US" sz="4000" b="1" dirty="0" smtClean="0"/>
              <a:t> Necrosis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The necrotic tissue is liquefied and filled with semisolid creamy liquid called pus.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Pus: </a:t>
            </a:r>
            <a:r>
              <a:rPr lang="en-US" dirty="0" smtClean="0"/>
              <a:t>It is a thick, white or yellow, creamy liquid consisting of </a:t>
            </a:r>
            <a:r>
              <a:rPr lang="en-US" dirty="0" err="1" smtClean="0"/>
              <a:t>exudate</a:t>
            </a:r>
            <a:r>
              <a:rPr lang="en-US" dirty="0" smtClean="0"/>
              <a:t> of leukocytes, tissue debris and microorganisms. </a:t>
            </a:r>
            <a:r>
              <a:rPr lang="en-US" dirty="0" err="1" smtClean="0"/>
              <a:t>Proteolytic</a:t>
            </a:r>
            <a:r>
              <a:rPr lang="en-US" dirty="0" smtClean="0"/>
              <a:t> enzymes released from </a:t>
            </a:r>
            <a:r>
              <a:rPr lang="en-US" dirty="0" err="1" smtClean="0"/>
              <a:t>neutrophils</a:t>
            </a:r>
            <a:r>
              <a:rPr lang="en-US" dirty="0" smtClean="0"/>
              <a:t> cause liquefaction of dead cells.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smtClean="0"/>
              <a:t>Abscess</a:t>
            </a:r>
            <a:r>
              <a:rPr lang="en-US" dirty="0" smtClean="0"/>
              <a:t>: It is a localized collection of pus, surrounded by fibrous capsule.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Empyema</a:t>
            </a:r>
            <a:r>
              <a:rPr lang="en-US" dirty="0" smtClean="0"/>
              <a:t>: It is accumulation of pus in a body cavity.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43956" cy="867524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Microscopic appearance of </a:t>
            </a:r>
            <a:r>
              <a:rPr lang="en-US" sz="3200" b="1" dirty="0" err="1" smtClean="0"/>
              <a:t>Liquefactive</a:t>
            </a:r>
            <a:r>
              <a:rPr lang="en-US" sz="3200" b="1" dirty="0" smtClean="0"/>
              <a:t> Necrosis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No architectural or cellular details are visible in the area of necrosis.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The necrotic area usually appears as a cavity containing a mass of necrotic </a:t>
            </a:r>
            <a:r>
              <a:rPr lang="en-US" sz="2400" dirty="0" err="1" smtClean="0"/>
              <a:t>neutrophils</a:t>
            </a:r>
            <a:r>
              <a:rPr lang="en-US" sz="2400" dirty="0" smtClean="0"/>
              <a:t>, bacteria and tissue debris.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None/>
            </a:pPr>
            <a:r>
              <a:rPr lang="en-US" sz="2400" dirty="0" smtClean="0"/>
              <a:t>The entire necrotic mass is surrounded by a fibrous connective tissue capsule..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Caseous</a:t>
            </a:r>
            <a:r>
              <a:rPr lang="en-US" dirty="0" smtClean="0"/>
              <a:t> necrosis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 tissue is converted into a homogenous, granular mass resembling cottage cheese. </a:t>
            </a:r>
          </a:p>
          <a:p>
            <a:r>
              <a:rPr lang="en-US" b="1" dirty="0" smtClean="0"/>
              <a:t>Cause: </a:t>
            </a:r>
          </a:p>
          <a:p>
            <a:pPr lvl="1"/>
            <a:r>
              <a:rPr lang="en-US" dirty="0" smtClean="0"/>
              <a:t>Associated with lesions of Mycobacterium tuberculosis  and </a:t>
            </a:r>
            <a:r>
              <a:rPr lang="en-US" dirty="0" err="1" smtClean="0"/>
              <a:t>Arcanobacterium</a:t>
            </a:r>
            <a:r>
              <a:rPr lang="en-US" dirty="0" smtClean="0"/>
              <a:t> </a:t>
            </a:r>
            <a:r>
              <a:rPr lang="en-US" dirty="0" err="1" smtClean="0"/>
              <a:t>ovis</a:t>
            </a:r>
            <a:r>
              <a:rPr lang="en-US" dirty="0" smtClean="0"/>
              <a:t>, the cause of </a:t>
            </a:r>
            <a:r>
              <a:rPr lang="en-US" dirty="0" err="1" smtClean="0"/>
              <a:t>caseous</a:t>
            </a:r>
            <a:r>
              <a:rPr lang="en-US" dirty="0" smtClean="0"/>
              <a:t> </a:t>
            </a:r>
            <a:r>
              <a:rPr lang="en-US" dirty="0" err="1" smtClean="0"/>
              <a:t>lymphadinitis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074" name="AutoShape 2" descr="Bovine Tuberculosis « Disease Images « CFSPH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Bovine Tuberculosis « Disease Images « CFS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143380"/>
            <a:ext cx="2786082" cy="187189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5786446" y="6357958"/>
            <a:ext cx="3071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Bovine tuberculosis </a:t>
            </a:r>
            <a:r>
              <a:rPr lang="en-US" sz="700" dirty="0" smtClean="0"/>
              <a:t>( Source Google.com)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Caseous</a:t>
            </a:r>
            <a:r>
              <a:rPr lang="en-US" dirty="0" smtClean="0"/>
              <a:t> necrosis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Gross appearance</a:t>
            </a:r>
            <a:r>
              <a:rPr lang="en-US" dirty="0" smtClean="0"/>
              <a:t>: • </a:t>
            </a:r>
          </a:p>
          <a:p>
            <a:pPr lvl="1"/>
            <a:r>
              <a:rPr lang="en-US" dirty="0" smtClean="0"/>
              <a:t>The area of necrosis is amorphous, granular, friable, white-gray resembling cottage cheese. 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caseous</a:t>
            </a:r>
            <a:r>
              <a:rPr lang="en-US" dirty="0" smtClean="0"/>
              <a:t> mass is enclosed within a connective tissue capsule. </a:t>
            </a:r>
          </a:p>
          <a:p>
            <a:r>
              <a:rPr lang="en-US" b="1" dirty="0" smtClean="0"/>
              <a:t>Microscopic appearance</a:t>
            </a:r>
            <a:r>
              <a:rPr lang="en-US" dirty="0" smtClean="0"/>
              <a:t>: </a:t>
            </a:r>
          </a:p>
          <a:p>
            <a:pPr lvl="1"/>
            <a:r>
              <a:rPr lang="en-US" u="sng" dirty="0" smtClean="0"/>
              <a:t>No architectural or cellular details are seen</a:t>
            </a:r>
            <a:r>
              <a:rPr lang="en-US" dirty="0" smtClean="0"/>
              <a:t>. Calcification commonly occurs in the necrotic areas.</a:t>
            </a:r>
          </a:p>
          <a:p>
            <a:pPr lvl="1"/>
            <a:r>
              <a:rPr lang="en-US" dirty="0" smtClean="0"/>
              <a:t>The necrotic tissue is amorphous, granular mass enclosed inside a zone of </a:t>
            </a:r>
            <a:r>
              <a:rPr lang="en-US" dirty="0" err="1" smtClean="0"/>
              <a:t>granulomatous</a:t>
            </a:r>
            <a:r>
              <a:rPr lang="en-US" dirty="0" smtClean="0"/>
              <a:t> inflammation, containing macrophages.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6182" y="2928934"/>
            <a:ext cx="2257412" cy="1143000"/>
          </a:xfrm>
        </p:spPr>
        <p:txBody>
          <a:bodyPr/>
          <a:lstStyle/>
          <a:p>
            <a:r>
              <a:rPr lang="en-US" dirty="0" smtClean="0"/>
              <a:t>Thanks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3886200" cy="4389120"/>
          </a:xfrm>
        </p:spPr>
        <p:txBody>
          <a:bodyPr/>
          <a:lstStyle/>
          <a:p>
            <a:r>
              <a:rPr lang="en-US" dirty="0" smtClean="0"/>
              <a:t>There are two </a:t>
            </a:r>
            <a:r>
              <a:rPr lang="en-US" dirty="0"/>
              <a:t>different </a:t>
            </a:r>
            <a:r>
              <a:rPr lang="en-US" dirty="0" smtClean="0"/>
              <a:t>ways by which a </a:t>
            </a:r>
            <a:r>
              <a:rPr lang="en-US" dirty="0"/>
              <a:t>cells can die: </a:t>
            </a:r>
            <a:endParaRPr lang="en-US" dirty="0" smtClean="0"/>
          </a:p>
          <a:p>
            <a:r>
              <a:rPr lang="en-US" dirty="0" smtClean="0">
                <a:hlinkClick r:id="rId2"/>
              </a:rPr>
              <a:t>Apoptosis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	(</a:t>
            </a:r>
            <a:r>
              <a:rPr lang="en-US" sz="2000" dirty="0"/>
              <a:t>P</a:t>
            </a:r>
            <a:r>
              <a:rPr lang="en-US" sz="2000" dirty="0" smtClean="0"/>
              <a:t>rogrammed </a:t>
            </a:r>
            <a:r>
              <a:rPr lang="en-US" sz="2000" dirty="0"/>
              <a:t>cell </a:t>
            </a:r>
            <a:r>
              <a:rPr lang="en-US" sz="2000" dirty="0" smtClean="0"/>
              <a:t>death)</a:t>
            </a:r>
          </a:p>
          <a:p>
            <a:r>
              <a:rPr lang="en-US" dirty="0" smtClean="0">
                <a:hlinkClick r:id="rId3"/>
              </a:rPr>
              <a:t>Necrosis</a:t>
            </a:r>
            <a:r>
              <a:rPr lang="en-US" dirty="0"/>
              <a:t> 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	(</a:t>
            </a:r>
            <a:r>
              <a:rPr lang="en-US" sz="2000" dirty="0"/>
              <a:t>U</a:t>
            </a:r>
            <a:r>
              <a:rPr lang="en-US" sz="2000" dirty="0" smtClean="0"/>
              <a:t>nplanned </a:t>
            </a:r>
            <a:r>
              <a:rPr lang="en-US" sz="2000" dirty="0"/>
              <a:t>cell death</a:t>
            </a:r>
            <a:r>
              <a:rPr lang="en-US" sz="2000" dirty="0" smtClean="0"/>
              <a:t>)</a:t>
            </a:r>
            <a:r>
              <a:rPr lang="en-US" dirty="0"/>
              <a:t> </a:t>
            </a:r>
            <a:endParaRPr lang="en-IN" dirty="0"/>
          </a:p>
        </p:txBody>
      </p:sp>
      <p:pic>
        <p:nvPicPr>
          <p:cNvPr id="4" name="Picture 2" descr="C:\Users\Dr. PankaJ\Pictures\Screenshots\Screenshot (1)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817" t="36456" r="33143" b="17217"/>
          <a:stretch/>
        </p:blipFill>
        <p:spPr bwMode="auto">
          <a:xfrm>
            <a:off x="4267200" y="1676400"/>
            <a:ext cx="4800600" cy="5105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546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Necrosis</a:t>
            </a:r>
            <a:endParaRPr lang="en-IN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7391400" cy="4434840"/>
          </a:xfrm>
        </p:spPr>
        <p:txBody>
          <a:bodyPr>
            <a:normAutofit/>
          </a:bodyPr>
          <a:lstStyle/>
          <a:p>
            <a:r>
              <a:rPr lang="en-US" dirty="0" smtClean="0"/>
              <a:t>Necrosis </a:t>
            </a:r>
            <a:r>
              <a:rPr lang="en-US" dirty="0"/>
              <a:t>is death of cells and tissues in the living animal. </a:t>
            </a:r>
            <a:endParaRPr lang="en-US" dirty="0" smtClean="0"/>
          </a:p>
          <a:p>
            <a:r>
              <a:rPr lang="en-US" b="1" dirty="0" smtClean="0"/>
              <a:t>Focal</a:t>
            </a:r>
            <a:r>
              <a:rPr lang="en-US" b="1" dirty="0"/>
              <a:t>/ Multifocal necrosis</a:t>
            </a:r>
            <a:r>
              <a:rPr lang="en-US" dirty="0"/>
              <a:t>- terms used for one or more, small, clearly defined areas of necrosis. </a:t>
            </a:r>
            <a:endParaRPr lang="en-US" dirty="0" smtClean="0"/>
          </a:p>
          <a:p>
            <a:r>
              <a:rPr lang="en-US" b="1" dirty="0" smtClean="0"/>
              <a:t>Diffuse </a:t>
            </a:r>
            <a:r>
              <a:rPr lang="en-US" b="1" dirty="0"/>
              <a:t>necrosis- </a:t>
            </a:r>
            <a:r>
              <a:rPr lang="en-US" dirty="0"/>
              <a:t>term used when necrosis affects a large area or the entire tissue or organ.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1699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causes of necrosis: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01080" cy="4389120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Poisons and toxins: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Chemical: </a:t>
            </a:r>
            <a:r>
              <a:rPr lang="en-US" sz="2000" dirty="0" smtClean="0"/>
              <a:t>Strong acids, </a:t>
            </a:r>
            <a:r>
              <a:rPr lang="en-US" sz="2000" dirty="0" err="1" smtClean="0"/>
              <a:t>alkalies</a:t>
            </a:r>
            <a:r>
              <a:rPr lang="en-US" sz="2000" dirty="0" smtClean="0"/>
              <a:t>, insecticides, mercury etc.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Infectious agents: </a:t>
            </a:r>
            <a:r>
              <a:rPr lang="en-US" sz="2000" dirty="0" smtClean="0"/>
              <a:t>Bacteria (Salmonella, Staphylococcus), viruses, fungi, protozoa etc.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Plant poisons </a:t>
            </a:r>
            <a:r>
              <a:rPr lang="en-US" sz="2000" dirty="0" smtClean="0"/>
              <a:t>- </a:t>
            </a:r>
            <a:r>
              <a:rPr lang="en-US" sz="2000" dirty="0" err="1" smtClean="0"/>
              <a:t>hepatotoxic</a:t>
            </a:r>
            <a:r>
              <a:rPr lang="en-US" sz="2000" dirty="0" smtClean="0"/>
              <a:t> alkaloids e.g. Senesce. •Circulatory disturbance: Anemia, congestion and ischemia.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Mechanical injuries: </a:t>
            </a:r>
            <a:r>
              <a:rPr lang="en-US" sz="2000" dirty="0" smtClean="0"/>
              <a:t>Cutting, crushing and rubbing types.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b="1" dirty="0" smtClean="0"/>
              <a:t>Physical </a:t>
            </a:r>
            <a:r>
              <a:rPr lang="en-US" sz="2000" dirty="0" smtClean="0"/>
              <a:t>: Extreme temperature, electricity, free radical.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Gross appearance: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Affected areas white, gray or yellow in </a:t>
            </a:r>
            <a:r>
              <a:rPr lang="en-US" sz="2400" dirty="0" err="1" smtClean="0"/>
              <a:t>colour</a:t>
            </a:r>
            <a:r>
              <a:rPr lang="en-US" sz="2400" dirty="0" smtClean="0"/>
              <a:t>.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Have a cooked meat appearance.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 Sharply demarcated (by red zone) from healthy tissue. 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sz="2400" dirty="0" smtClean="0"/>
              <a:t>In case of gangrene the area is green, orange or black ( iron </a:t>
            </a:r>
            <a:r>
              <a:rPr lang="en-US" sz="2400" dirty="0" err="1" smtClean="0"/>
              <a:t>sulphide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Microscopic appearance: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microscopic changes of necrosis vary with the type of necrosis. Some general changes of necrosis in the cytoplasm are: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err="1" smtClean="0"/>
              <a:t>Eosinophilia</a:t>
            </a:r>
            <a:r>
              <a:rPr lang="en-US" sz="2000" b="1" dirty="0" smtClean="0"/>
              <a:t>: </a:t>
            </a:r>
            <a:r>
              <a:rPr lang="en-US" sz="2000" dirty="0" smtClean="0"/>
              <a:t>The cytoplasm stains darker red in </a:t>
            </a:r>
            <a:r>
              <a:rPr lang="en-US" sz="2000" dirty="0" err="1" smtClean="0"/>
              <a:t>colour</a:t>
            </a:r>
            <a:r>
              <a:rPr lang="en-US" sz="2000" dirty="0" smtClean="0"/>
              <a:t>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Swelling and </a:t>
            </a:r>
            <a:r>
              <a:rPr lang="en-US" sz="2000" b="1" dirty="0" err="1" smtClean="0"/>
              <a:t>vacuolation</a:t>
            </a:r>
            <a:r>
              <a:rPr lang="en-US" sz="2000" dirty="0" smtClean="0"/>
              <a:t>: The cells are swollen and contain different types of vacuoles.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Changes in the nucleus: </a:t>
            </a:r>
            <a:r>
              <a:rPr lang="en-US" sz="2000" dirty="0" smtClean="0"/>
              <a:t>The nucleus may show condensation (</a:t>
            </a:r>
            <a:r>
              <a:rPr lang="en-US" sz="2000" dirty="0" err="1" smtClean="0"/>
              <a:t>Pyknosis</a:t>
            </a:r>
            <a:r>
              <a:rPr lang="en-US" sz="2000" dirty="0" smtClean="0"/>
              <a:t>), fragmentation (</a:t>
            </a:r>
            <a:r>
              <a:rPr lang="en-US" sz="2000" dirty="0" err="1" smtClean="0"/>
              <a:t>karyorrhexis</a:t>
            </a:r>
            <a:r>
              <a:rPr lang="en-US" sz="2000" dirty="0" smtClean="0"/>
              <a:t>) and may disappear (</a:t>
            </a:r>
            <a:r>
              <a:rPr lang="en-US" sz="2000" dirty="0" err="1" smtClean="0"/>
              <a:t>karyolysis</a:t>
            </a:r>
            <a:r>
              <a:rPr lang="en-US" sz="2000" dirty="0" smtClean="0"/>
              <a:t>)</a:t>
            </a: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Necrosis &amp; Autolysis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Autolysis: </a:t>
            </a:r>
            <a:r>
              <a:rPr lang="en-US" dirty="0" smtClean="0"/>
              <a:t>Autolysis is death of cells and tissues after the death of the animal (somatic death) and it should be distinguished from necrosis.</a:t>
            </a:r>
          </a:p>
          <a:p>
            <a:pPr>
              <a:buNone/>
            </a:pPr>
            <a:endParaRPr lang="en-US" dirty="0" smtClean="0"/>
          </a:p>
          <a:p>
            <a:pPr marL="98298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The enzymatic digestion of cells by enzymes present within them.     The cells most susceptible to autolysis tend to be dying or dead cells. </a:t>
            </a:r>
          </a:p>
          <a:p>
            <a:pPr marL="98298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No sharp line of demarcation between affected and healthy tissue.</a:t>
            </a:r>
          </a:p>
          <a:p>
            <a:pPr marL="982980" lvl="2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1800" dirty="0" smtClean="0"/>
              <a:t>Circulatory changes like congestion and </a:t>
            </a:r>
            <a:r>
              <a:rPr lang="en-US" sz="1800" dirty="0" err="1" smtClean="0"/>
              <a:t>haemorrhage</a:t>
            </a:r>
            <a:r>
              <a:rPr lang="en-US" sz="1800" dirty="0" smtClean="0"/>
              <a:t> are not present. </a:t>
            </a:r>
            <a:endParaRPr lang="en-US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NECROSIS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 smtClean="0"/>
              <a:t>AUTOLYSIS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A line of demarcation is usually present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Circulatory changes are present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Inflammatory changes like infiltration of leukocytes are present.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Saprophytic growth not seen, but pathogenic bacteria maybe present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213255" cy="384572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No sharp line of demarcation between affected and healthy tissue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Circulatory changes like congestion and </a:t>
            </a:r>
            <a:r>
              <a:rPr lang="en-US" sz="1800" dirty="0" err="1" smtClean="0"/>
              <a:t>haemorrhage</a:t>
            </a:r>
            <a:r>
              <a:rPr lang="en-US" sz="1800" dirty="0" smtClean="0"/>
              <a:t> are not present. </a:t>
            </a:r>
          </a:p>
          <a:p>
            <a:pPr marL="457200" indent="-457200">
              <a:buFont typeface="+mj-lt"/>
              <a:buAutoNum type="arabicPeriod"/>
            </a:pPr>
            <a:endParaRPr lang="en-US" sz="1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Inflammatory changes are not present.</a:t>
            </a:r>
          </a:p>
          <a:p>
            <a:pPr marL="457200" indent="-457200">
              <a:buFont typeface="+mj-lt"/>
              <a:buAutoNum type="arabicPeriod"/>
            </a:pPr>
            <a:endParaRPr lang="en-US" sz="1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Growth of saprophytic bacteria, bacillary rods in long chains are often </a:t>
            </a:r>
            <a:r>
              <a:rPr lang="en-US" sz="2000" dirty="0" smtClean="0"/>
              <a:t>present. </a:t>
            </a:r>
            <a:endParaRPr lang="en-US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necrosis: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Different types of necrosis are recognized according to the causes, pathogenesis and the tissue involved. These include </a:t>
            </a:r>
            <a:r>
              <a:rPr lang="en-US" dirty="0" err="1" smtClean="0"/>
              <a:t>Coagulative</a:t>
            </a:r>
            <a:r>
              <a:rPr lang="en-US" dirty="0" smtClean="0"/>
              <a:t>, </a:t>
            </a:r>
            <a:r>
              <a:rPr lang="en-US" dirty="0" err="1" smtClean="0"/>
              <a:t>liquefactive</a:t>
            </a:r>
            <a:r>
              <a:rPr lang="en-US" dirty="0" smtClean="0"/>
              <a:t>, </a:t>
            </a:r>
            <a:r>
              <a:rPr lang="en-US" dirty="0" err="1" smtClean="0"/>
              <a:t>caseous</a:t>
            </a:r>
            <a:r>
              <a:rPr lang="en-US" dirty="0" smtClean="0"/>
              <a:t> and fat necrosis. </a:t>
            </a:r>
          </a:p>
          <a:p>
            <a:pPr>
              <a:buNone/>
            </a:pPr>
            <a:r>
              <a:rPr lang="en-US" dirty="0" smtClean="0"/>
              <a:t>•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</TotalTime>
  <Words>912</Words>
  <Application>Microsoft Office PowerPoint</Application>
  <PresentationFormat>On-screen Show (4:3)</PresentationFormat>
  <Paragraphs>110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Necrosis &amp; It`s Classification </vt:lpstr>
      <vt:lpstr>Introduction</vt:lpstr>
      <vt:lpstr>Necrosis</vt:lpstr>
      <vt:lpstr>General causes of necrosis: </vt:lpstr>
      <vt:lpstr>Gross appearance: </vt:lpstr>
      <vt:lpstr>Microscopic appearance: </vt:lpstr>
      <vt:lpstr>Necrosis &amp; Autolysis </vt:lpstr>
      <vt:lpstr>Slide 8</vt:lpstr>
      <vt:lpstr>Types of necrosis: </vt:lpstr>
      <vt:lpstr>Coagulative necrosis: </vt:lpstr>
      <vt:lpstr>Causes of Coagulative Necrosis </vt:lpstr>
      <vt:lpstr>Coagulative Necrosis          Contd…. </vt:lpstr>
      <vt:lpstr>Liquefactive necrosis: </vt:lpstr>
      <vt:lpstr>Gross Appearance of Liquefactive Necrosis</vt:lpstr>
      <vt:lpstr>Microscopic appearance of Liquefactive Necrosis</vt:lpstr>
      <vt:lpstr>Caseous necrosis</vt:lpstr>
      <vt:lpstr>Caseous necrosis</vt:lpstr>
      <vt:lpstr>Thanks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Necrosis</dc:title>
  <dc:creator>Dr. PankaJ</dc:creator>
  <cp:lastModifiedBy>HP</cp:lastModifiedBy>
  <cp:revision>33</cp:revision>
  <dcterms:created xsi:type="dcterms:W3CDTF">2006-08-16T00:00:00Z</dcterms:created>
  <dcterms:modified xsi:type="dcterms:W3CDTF">2020-10-06T06:42:03Z</dcterms:modified>
</cp:coreProperties>
</file>