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4" r:id="rId3"/>
    <p:sldId id="266" r:id="rId4"/>
    <p:sldId id="280" r:id="rId5"/>
    <p:sldId id="281" r:id="rId6"/>
    <p:sldId id="282" r:id="rId7"/>
    <p:sldId id="283" r:id="rId8"/>
    <p:sldId id="267" r:id="rId9"/>
    <p:sldId id="268" r:id="rId10"/>
    <p:sldId id="285" r:id="rId11"/>
    <p:sldId id="286" r:id="rId12"/>
    <p:sldId id="287" r:id="rId13"/>
    <p:sldId id="288" r:id="rId14"/>
    <p:sldId id="289" r:id="rId15"/>
    <p:sldId id="290" r:id="rId16"/>
    <p:sldId id="291" r:id="rId17"/>
    <p:sldId id="293" r:id="rId18"/>
    <p:sldId id="294" r:id="rId19"/>
    <p:sldId id="273" r:id="rId20"/>
    <p:sldId id="303" r:id="rId21"/>
    <p:sldId id="300" r:id="rId22"/>
    <p:sldId id="304" r:id="rId23"/>
    <p:sldId id="305" r:id="rId24"/>
    <p:sldId id="298" r:id="rId25"/>
    <p:sldId id="299" r:id="rId26"/>
    <p:sldId id="301" r:id="rId27"/>
    <p:sldId id="302" r:id="rId28"/>
    <p:sldId id="296"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95838-088E-4675-843D-4B2F7B0F56BF}"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A0E0A-BBFA-4DF9-9ECC-912C614DA7CD}" type="slidenum">
              <a:rPr lang="en-US" smtClean="0"/>
              <a:t>‹#›</a:t>
            </a:fld>
            <a:endParaRPr lang="en-US"/>
          </a:p>
        </p:txBody>
      </p:sp>
    </p:spTree>
    <p:extLst>
      <p:ext uri="{BB962C8B-B14F-4D97-AF65-F5344CB8AC3E}">
        <p14:creationId xmlns:p14="http://schemas.microsoft.com/office/powerpoint/2010/main" val="2136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D6732D-BF68-DE49-AE54-DD88C03D58EB}" type="slidenum">
              <a:rPr lang="en-US" sz="1200">
                <a:solidFill>
                  <a:prstClr val="black"/>
                </a:solidFill>
              </a:rPr>
              <a:pPr eaLnBrk="1" hangingPunct="1"/>
              <a:t>3</a:t>
            </a:fld>
            <a:endParaRPr lang="en-US" sz="1200">
              <a:solidFill>
                <a:prstClr val="black"/>
              </a:solidFill>
            </a:endParaRPr>
          </a:p>
        </p:txBody>
      </p:sp>
    </p:spTree>
    <p:extLst>
      <p:ext uri="{BB962C8B-B14F-4D97-AF65-F5344CB8AC3E}">
        <p14:creationId xmlns:p14="http://schemas.microsoft.com/office/powerpoint/2010/main" val="82872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02287E-9760-4E41-B08F-4114DAFD0030}" type="slidenum">
              <a:rPr lang="en-US" sz="1200">
                <a:solidFill>
                  <a:prstClr val="black"/>
                </a:solidFill>
              </a:rPr>
              <a:pPr eaLnBrk="1" hangingPunct="1"/>
              <a:t>5</a:t>
            </a:fld>
            <a:endParaRPr lang="en-US" sz="1200">
              <a:solidFill>
                <a:prstClr val="black"/>
              </a:solidFill>
            </a:endParaRPr>
          </a:p>
        </p:txBody>
      </p:sp>
    </p:spTree>
    <p:extLst>
      <p:ext uri="{BB962C8B-B14F-4D97-AF65-F5344CB8AC3E}">
        <p14:creationId xmlns:p14="http://schemas.microsoft.com/office/powerpoint/2010/main" val="82374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1BAA25-3ABA-7C40-92F6-E57986808B43}" type="slidenum">
              <a:rPr lang="en-US" sz="1200">
                <a:solidFill>
                  <a:prstClr val="black"/>
                </a:solidFill>
              </a:rPr>
              <a:pPr eaLnBrk="1" hangingPunct="1"/>
              <a:t>6</a:t>
            </a:fld>
            <a:endParaRPr lang="en-US" sz="1200">
              <a:solidFill>
                <a:prstClr val="black"/>
              </a:solidFill>
            </a:endParaRPr>
          </a:p>
        </p:txBody>
      </p:sp>
    </p:spTree>
    <p:extLst>
      <p:ext uri="{BB962C8B-B14F-4D97-AF65-F5344CB8AC3E}">
        <p14:creationId xmlns:p14="http://schemas.microsoft.com/office/powerpoint/2010/main" val="227448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5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256162-E3F8-DB4B-94D4-C29E52136A4A}" type="slidenum">
              <a:rPr lang="en-US" sz="1200">
                <a:solidFill>
                  <a:prstClr val="black"/>
                </a:solidFill>
              </a:rPr>
              <a:pPr eaLnBrk="1" hangingPunct="1"/>
              <a:t>7</a:t>
            </a:fld>
            <a:endParaRPr lang="en-US" sz="1200">
              <a:solidFill>
                <a:prstClr val="black"/>
              </a:solidFill>
            </a:endParaRPr>
          </a:p>
        </p:txBody>
      </p:sp>
    </p:spTree>
    <p:extLst>
      <p:ext uri="{BB962C8B-B14F-4D97-AF65-F5344CB8AC3E}">
        <p14:creationId xmlns:p14="http://schemas.microsoft.com/office/powerpoint/2010/main" val="81430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5B2303-0B5C-544A-B8E8-C06F05E85B09}" type="slidenum">
              <a:rPr lang="en-US" sz="1200">
                <a:solidFill>
                  <a:prstClr val="black"/>
                </a:solidFill>
              </a:rPr>
              <a:pPr eaLnBrk="1" hangingPunct="1"/>
              <a:t>8</a:t>
            </a:fld>
            <a:endParaRPr lang="en-US" sz="1200">
              <a:solidFill>
                <a:prstClr val="black"/>
              </a:solidFill>
            </a:endParaRPr>
          </a:p>
        </p:txBody>
      </p:sp>
    </p:spTree>
    <p:extLst>
      <p:ext uri="{BB962C8B-B14F-4D97-AF65-F5344CB8AC3E}">
        <p14:creationId xmlns:p14="http://schemas.microsoft.com/office/powerpoint/2010/main" val="282051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C74DC7-1A57-824F-812C-2E0804F2A995}" type="slidenum">
              <a:rPr lang="en-US" sz="1200">
                <a:solidFill>
                  <a:prstClr val="black"/>
                </a:solidFill>
              </a:rPr>
              <a:pPr eaLnBrk="1" hangingPunct="1"/>
              <a:t>9</a:t>
            </a:fld>
            <a:endParaRPr lang="en-US" sz="1200">
              <a:solidFill>
                <a:prstClr val="black"/>
              </a:solidFill>
            </a:endParaRPr>
          </a:p>
        </p:txBody>
      </p:sp>
    </p:spTree>
    <p:extLst>
      <p:ext uri="{BB962C8B-B14F-4D97-AF65-F5344CB8AC3E}">
        <p14:creationId xmlns:p14="http://schemas.microsoft.com/office/powerpoint/2010/main" val="3942559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52D5C-1D8F-4F08-B43D-E93D4CFA1C5B}" type="slidenum">
              <a:rPr lang="en-US" smtClean="0"/>
              <a:pPr/>
              <a:t>24</a:t>
            </a:fld>
            <a:endParaRPr lang="en-US"/>
          </a:p>
        </p:txBody>
      </p:sp>
    </p:spTree>
    <p:extLst>
      <p:ext uri="{BB962C8B-B14F-4D97-AF65-F5344CB8AC3E}">
        <p14:creationId xmlns:p14="http://schemas.microsoft.com/office/powerpoint/2010/main" val="232547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7E4DC8D7-D132-4557-9C8D-F980D14AECC3}" type="slidenum">
              <a:rPr lang="en-US" smtClean="0"/>
              <a:pPr/>
              <a:t>25</a:t>
            </a:fld>
            <a:endParaRPr lang="en-US"/>
          </a:p>
        </p:txBody>
      </p:sp>
    </p:spTree>
    <p:extLst>
      <p:ext uri="{BB962C8B-B14F-4D97-AF65-F5344CB8AC3E}">
        <p14:creationId xmlns:p14="http://schemas.microsoft.com/office/powerpoint/2010/main" val="212697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137155-256F-4722-AFFC-D80B4575F263}" type="datetime1">
              <a:rPr lang="en-US" smtClean="0"/>
              <a:t>10/9/2020</a:t>
            </a:fld>
            <a:endParaRPr lang="en-US"/>
          </a:p>
        </p:txBody>
      </p:sp>
      <p:sp>
        <p:nvSpPr>
          <p:cNvPr id="5" name="Footer Placeholder 4"/>
          <p:cNvSpPr>
            <a:spLocks noGrp="1"/>
          </p:cNvSpPr>
          <p:nvPr>
            <p:ph type="ftr" sz="quarter" idx="11"/>
          </p:nvPr>
        </p:nvSpPr>
        <p:spPr/>
        <p:txBody>
          <a:bodyPr/>
          <a:lstStyle/>
          <a:p>
            <a:r>
              <a:rPr lang="en-US"/>
              <a:t>Unit 1: Lecture 3</a:t>
            </a:r>
          </a:p>
        </p:txBody>
      </p:sp>
      <p:sp>
        <p:nvSpPr>
          <p:cNvPr id="6" name="Slide Number Placeholder 5"/>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18123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CC37C9-9916-42C2-A077-535EFDA3CE96}" type="datetime1">
              <a:rPr lang="en-US" smtClean="0"/>
              <a:t>10/9/2020</a:t>
            </a:fld>
            <a:endParaRPr lang="en-US"/>
          </a:p>
        </p:txBody>
      </p:sp>
      <p:sp>
        <p:nvSpPr>
          <p:cNvPr id="5" name="Footer Placeholder 4"/>
          <p:cNvSpPr>
            <a:spLocks noGrp="1"/>
          </p:cNvSpPr>
          <p:nvPr>
            <p:ph type="ftr" sz="quarter" idx="11"/>
          </p:nvPr>
        </p:nvSpPr>
        <p:spPr/>
        <p:txBody>
          <a:bodyPr/>
          <a:lstStyle/>
          <a:p>
            <a:r>
              <a:rPr lang="en-US"/>
              <a:t>Unit 1: Lecture 3</a:t>
            </a:r>
          </a:p>
        </p:txBody>
      </p:sp>
      <p:sp>
        <p:nvSpPr>
          <p:cNvPr id="6" name="Slide Number Placeholder 5"/>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319196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D6096-1073-435B-B1F7-9051A87F5283}" type="datetime1">
              <a:rPr lang="en-US" smtClean="0"/>
              <a:t>10/9/2020</a:t>
            </a:fld>
            <a:endParaRPr lang="en-US"/>
          </a:p>
        </p:txBody>
      </p:sp>
      <p:sp>
        <p:nvSpPr>
          <p:cNvPr id="5" name="Footer Placeholder 4"/>
          <p:cNvSpPr>
            <a:spLocks noGrp="1"/>
          </p:cNvSpPr>
          <p:nvPr>
            <p:ph type="ftr" sz="quarter" idx="11"/>
          </p:nvPr>
        </p:nvSpPr>
        <p:spPr/>
        <p:txBody>
          <a:bodyPr/>
          <a:lstStyle/>
          <a:p>
            <a:r>
              <a:rPr lang="en-US"/>
              <a:t>Unit 1: Lecture 3</a:t>
            </a:r>
          </a:p>
        </p:txBody>
      </p:sp>
      <p:sp>
        <p:nvSpPr>
          <p:cNvPr id="6" name="Slide Number Placeholder 5"/>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125228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771946-8AF5-44A4-AE7F-390F901E1609}" type="datetime1">
              <a:rPr lang="en-US" smtClean="0"/>
              <a:t>10/9/2020</a:t>
            </a:fld>
            <a:endParaRPr lang="en-US"/>
          </a:p>
        </p:txBody>
      </p:sp>
      <p:sp>
        <p:nvSpPr>
          <p:cNvPr id="5" name="Footer Placeholder 4"/>
          <p:cNvSpPr>
            <a:spLocks noGrp="1"/>
          </p:cNvSpPr>
          <p:nvPr>
            <p:ph type="ftr" sz="quarter" idx="11"/>
          </p:nvPr>
        </p:nvSpPr>
        <p:spPr/>
        <p:txBody>
          <a:bodyPr/>
          <a:lstStyle/>
          <a:p>
            <a:r>
              <a:rPr lang="en-US"/>
              <a:t>Unit 1: Lecture 3</a:t>
            </a:r>
          </a:p>
        </p:txBody>
      </p:sp>
      <p:sp>
        <p:nvSpPr>
          <p:cNvPr id="6" name="Slide Number Placeholder 5"/>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238356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3948D0-C058-4C23-8507-58848C1017EC}" type="datetime1">
              <a:rPr lang="en-US" smtClean="0"/>
              <a:t>10/9/2020</a:t>
            </a:fld>
            <a:endParaRPr lang="en-US"/>
          </a:p>
        </p:txBody>
      </p:sp>
      <p:sp>
        <p:nvSpPr>
          <p:cNvPr id="5" name="Footer Placeholder 4"/>
          <p:cNvSpPr>
            <a:spLocks noGrp="1"/>
          </p:cNvSpPr>
          <p:nvPr>
            <p:ph type="ftr" sz="quarter" idx="11"/>
          </p:nvPr>
        </p:nvSpPr>
        <p:spPr/>
        <p:txBody>
          <a:bodyPr/>
          <a:lstStyle/>
          <a:p>
            <a:r>
              <a:rPr lang="en-US"/>
              <a:t>Unit 1: Lecture 3</a:t>
            </a:r>
          </a:p>
        </p:txBody>
      </p:sp>
      <p:sp>
        <p:nvSpPr>
          <p:cNvPr id="6" name="Slide Number Placeholder 5"/>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51555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B098A5-FC37-40FB-AA38-F8E19B7E1C01}" type="datetime1">
              <a:rPr lang="en-US" smtClean="0"/>
              <a:t>10/9/2020</a:t>
            </a:fld>
            <a:endParaRPr lang="en-US"/>
          </a:p>
        </p:txBody>
      </p:sp>
      <p:sp>
        <p:nvSpPr>
          <p:cNvPr id="6" name="Footer Placeholder 5"/>
          <p:cNvSpPr>
            <a:spLocks noGrp="1"/>
          </p:cNvSpPr>
          <p:nvPr>
            <p:ph type="ftr" sz="quarter" idx="11"/>
          </p:nvPr>
        </p:nvSpPr>
        <p:spPr/>
        <p:txBody>
          <a:bodyPr/>
          <a:lstStyle/>
          <a:p>
            <a:r>
              <a:rPr lang="en-US"/>
              <a:t>Unit 1: Lecture 3</a:t>
            </a:r>
          </a:p>
        </p:txBody>
      </p:sp>
      <p:sp>
        <p:nvSpPr>
          <p:cNvPr id="7" name="Slide Number Placeholder 6"/>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264426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C3EB0-F4E4-4582-B730-6939CD95DAF2}" type="datetime1">
              <a:rPr lang="en-US" smtClean="0"/>
              <a:t>10/9/2020</a:t>
            </a:fld>
            <a:endParaRPr lang="en-US"/>
          </a:p>
        </p:txBody>
      </p:sp>
      <p:sp>
        <p:nvSpPr>
          <p:cNvPr id="8" name="Footer Placeholder 7"/>
          <p:cNvSpPr>
            <a:spLocks noGrp="1"/>
          </p:cNvSpPr>
          <p:nvPr>
            <p:ph type="ftr" sz="quarter" idx="11"/>
          </p:nvPr>
        </p:nvSpPr>
        <p:spPr/>
        <p:txBody>
          <a:bodyPr/>
          <a:lstStyle/>
          <a:p>
            <a:r>
              <a:rPr lang="en-US"/>
              <a:t>Unit 1: Lecture 3</a:t>
            </a:r>
          </a:p>
        </p:txBody>
      </p:sp>
      <p:sp>
        <p:nvSpPr>
          <p:cNvPr id="9" name="Slide Number Placeholder 8"/>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96940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A230D9-4826-4041-9106-C1BF53E04497}" type="datetime1">
              <a:rPr lang="en-US" smtClean="0"/>
              <a:t>10/9/2020</a:t>
            </a:fld>
            <a:endParaRPr lang="en-US"/>
          </a:p>
        </p:txBody>
      </p:sp>
      <p:sp>
        <p:nvSpPr>
          <p:cNvPr id="4" name="Footer Placeholder 3"/>
          <p:cNvSpPr>
            <a:spLocks noGrp="1"/>
          </p:cNvSpPr>
          <p:nvPr>
            <p:ph type="ftr" sz="quarter" idx="11"/>
          </p:nvPr>
        </p:nvSpPr>
        <p:spPr/>
        <p:txBody>
          <a:bodyPr/>
          <a:lstStyle/>
          <a:p>
            <a:r>
              <a:rPr lang="en-US"/>
              <a:t>Unit 1: Lecture 3</a:t>
            </a:r>
          </a:p>
        </p:txBody>
      </p:sp>
      <p:sp>
        <p:nvSpPr>
          <p:cNvPr id="5" name="Slide Number Placeholder 4"/>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167100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74339-D296-458C-9E35-1C305120219B}" type="datetime1">
              <a:rPr lang="en-US" smtClean="0"/>
              <a:t>10/9/2020</a:t>
            </a:fld>
            <a:endParaRPr lang="en-US"/>
          </a:p>
        </p:txBody>
      </p:sp>
      <p:sp>
        <p:nvSpPr>
          <p:cNvPr id="3" name="Footer Placeholder 2"/>
          <p:cNvSpPr>
            <a:spLocks noGrp="1"/>
          </p:cNvSpPr>
          <p:nvPr>
            <p:ph type="ftr" sz="quarter" idx="11"/>
          </p:nvPr>
        </p:nvSpPr>
        <p:spPr/>
        <p:txBody>
          <a:bodyPr/>
          <a:lstStyle/>
          <a:p>
            <a:r>
              <a:rPr lang="en-US"/>
              <a:t>Unit 1: Lecture 3</a:t>
            </a:r>
          </a:p>
        </p:txBody>
      </p:sp>
      <p:sp>
        <p:nvSpPr>
          <p:cNvPr id="4" name="Slide Number Placeholder 3"/>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160379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DFE8A1-200A-4F25-A8FC-F4E249B31EBD}" type="datetime1">
              <a:rPr lang="en-US" smtClean="0"/>
              <a:t>10/9/2020</a:t>
            </a:fld>
            <a:endParaRPr lang="en-US"/>
          </a:p>
        </p:txBody>
      </p:sp>
      <p:sp>
        <p:nvSpPr>
          <p:cNvPr id="6" name="Footer Placeholder 5"/>
          <p:cNvSpPr>
            <a:spLocks noGrp="1"/>
          </p:cNvSpPr>
          <p:nvPr>
            <p:ph type="ftr" sz="quarter" idx="11"/>
          </p:nvPr>
        </p:nvSpPr>
        <p:spPr/>
        <p:txBody>
          <a:bodyPr/>
          <a:lstStyle/>
          <a:p>
            <a:r>
              <a:rPr lang="en-US"/>
              <a:t>Unit 1: Lecture 3</a:t>
            </a:r>
          </a:p>
        </p:txBody>
      </p:sp>
      <p:sp>
        <p:nvSpPr>
          <p:cNvPr id="7" name="Slide Number Placeholder 6"/>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29098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D36219-5783-47C5-9867-47E2836D49D2}" type="datetime1">
              <a:rPr lang="en-US" smtClean="0"/>
              <a:t>10/9/2020</a:t>
            </a:fld>
            <a:endParaRPr lang="en-US"/>
          </a:p>
        </p:txBody>
      </p:sp>
      <p:sp>
        <p:nvSpPr>
          <p:cNvPr id="6" name="Footer Placeholder 5"/>
          <p:cNvSpPr>
            <a:spLocks noGrp="1"/>
          </p:cNvSpPr>
          <p:nvPr>
            <p:ph type="ftr" sz="quarter" idx="11"/>
          </p:nvPr>
        </p:nvSpPr>
        <p:spPr/>
        <p:txBody>
          <a:bodyPr/>
          <a:lstStyle/>
          <a:p>
            <a:r>
              <a:rPr lang="en-US"/>
              <a:t>Unit 1: Lecture 3</a:t>
            </a:r>
          </a:p>
        </p:txBody>
      </p:sp>
      <p:sp>
        <p:nvSpPr>
          <p:cNvPr id="7" name="Slide Number Placeholder 6"/>
          <p:cNvSpPr>
            <a:spLocks noGrp="1"/>
          </p:cNvSpPr>
          <p:nvPr>
            <p:ph type="sldNum" sz="quarter" idx="12"/>
          </p:nvPr>
        </p:nvSpPr>
        <p:spPr/>
        <p:txBody>
          <a:bodyPr/>
          <a:lstStyle/>
          <a:p>
            <a:fld id="{8CD1CAA8-725F-4B76-BEDC-EE429E65D5A2}" type="slidenum">
              <a:rPr lang="en-US" smtClean="0"/>
              <a:t>‹#›</a:t>
            </a:fld>
            <a:endParaRPr lang="en-US"/>
          </a:p>
        </p:txBody>
      </p:sp>
    </p:spTree>
    <p:extLst>
      <p:ext uri="{BB962C8B-B14F-4D97-AF65-F5344CB8AC3E}">
        <p14:creationId xmlns:p14="http://schemas.microsoft.com/office/powerpoint/2010/main" val="37181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AA3F1-4017-441A-BF46-BD627022DBA2}" type="datetime1">
              <a:rPr lang="en-US" smtClean="0"/>
              <a:t>10/9/2020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1: Lecture 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1CAA8-725F-4B76-BEDC-EE429E65D5A2}" type="slidenum">
              <a:rPr lang="en-US" smtClean="0"/>
              <a:t>‹#›</a:t>
            </a:fld>
            <a:endParaRPr lang="en-US"/>
          </a:p>
        </p:txBody>
      </p:sp>
    </p:spTree>
    <p:extLst>
      <p:ext uri="{BB962C8B-B14F-4D97-AF65-F5344CB8AC3E}">
        <p14:creationId xmlns:p14="http://schemas.microsoft.com/office/powerpoint/2010/main" val="320253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8713" y="377072"/>
            <a:ext cx="8136294" cy="1868187"/>
          </a:xfrm>
          <a:pattFill prst="pct30">
            <a:fgClr>
              <a:schemeClr val="accent2"/>
            </a:fgClr>
            <a:bgClr>
              <a:schemeClr val="bg1"/>
            </a:bgClr>
          </a:pattFill>
        </p:spPr>
        <p:txBody>
          <a:bodyPr>
            <a:normAutofit lnSpcReduction="10000"/>
          </a:bodyPr>
          <a:lstStyle/>
          <a:p>
            <a:r>
              <a:rPr lang="en-US" sz="4000" b="1" dirty="0">
                <a:ln w="12700">
                  <a:solidFill>
                    <a:schemeClr val="accent5"/>
                  </a:solidFill>
                  <a:prstDash val="solid"/>
                </a:ln>
                <a:pattFill prst="ltDnDiag">
                  <a:fgClr>
                    <a:schemeClr val="accent5">
                      <a:lumMod val="60000"/>
                      <a:lumOff val="40000"/>
                    </a:schemeClr>
                  </a:fgClr>
                  <a:bgClr>
                    <a:schemeClr val="bg1"/>
                  </a:bgClr>
                </a:pattFill>
              </a:rPr>
              <a:t>ONE HEALTH CONCEPT </a:t>
            </a:r>
          </a:p>
          <a:p>
            <a:r>
              <a:rPr lang="en-US" sz="4000" b="1" dirty="0">
                <a:ln w="12700">
                  <a:solidFill>
                    <a:schemeClr val="accent5"/>
                  </a:solidFill>
                  <a:prstDash val="solid"/>
                </a:ln>
                <a:pattFill prst="ltDnDiag">
                  <a:fgClr>
                    <a:schemeClr val="accent5">
                      <a:lumMod val="60000"/>
                      <a:lumOff val="40000"/>
                    </a:schemeClr>
                  </a:fgClr>
                  <a:bgClr>
                    <a:schemeClr val="bg1"/>
                  </a:bgClr>
                </a:pattFill>
              </a:rPr>
              <a:t>AND </a:t>
            </a:r>
          </a:p>
          <a:p>
            <a:r>
              <a:rPr lang="en-US" sz="4000" b="1" dirty="0">
                <a:ln w="12700">
                  <a:solidFill>
                    <a:schemeClr val="accent5"/>
                  </a:solidFill>
                  <a:prstDash val="solid"/>
                </a:ln>
                <a:pattFill prst="ltDnDiag">
                  <a:fgClr>
                    <a:schemeClr val="accent5">
                      <a:lumMod val="60000"/>
                      <a:lumOff val="40000"/>
                    </a:schemeClr>
                  </a:fgClr>
                  <a:bgClr>
                    <a:schemeClr val="bg1"/>
                  </a:bgClr>
                </a:pattFill>
              </a:rPr>
              <a:t>INITIATIVES</a:t>
            </a:r>
          </a:p>
        </p:txBody>
      </p:sp>
      <p:pic>
        <p:nvPicPr>
          <p:cNvPr id="6146" name="Picture 2" descr="http://www.onehealthinitiative.com/gfx/globeSymb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751" y="2691332"/>
            <a:ext cx="8313576" cy="314252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E4BB0695-BB19-479B-A3D9-4983E3444620}"/>
              </a:ext>
            </a:extLst>
          </p:cNvPr>
          <p:cNvSpPr>
            <a:spLocks noGrp="1"/>
          </p:cNvSpPr>
          <p:nvPr>
            <p:ph type="dt" sz="half" idx="10"/>
          </p:nvPr>
        </p:nvSpPr>
        <p:spPr/>
        <p:txBody>
          <a:bodyPr/>
          <a:lstStyle/>
          <a:p>
            <a:fld id="{A7921F53-FF5E-438B-9E2B-162075DAB962}" type="datetime1">
              <a:rPr lang="en-US" smtClean="0"/>
              <a:t>10/9/2020</a:t>
            </a:fld>
            <a:endParaRPr lang="en-US"/>
          </a:p>
        </p:txBody>
      </p:sp>
      <p:sp>
        <p:nvSpPr>
          <p:cNvPr id="2" name="Slide Number Placeholder 1">
            <a:extLst>
              <a:ext uri="{FF2B5EF4-FFF2-40B4-BE49-F238E27FC236}">
                <a16:creationId xmlns:a16="http://schemas.microsoft.com/office/drawing/2014/main" id="{5E929FBA-E466-4EF9-9208-4A199837FA41}"/>
              </a:ext>
            </a:extLst>
          </p:cNvPr>
          <p:cNvSpPr>
            <a:spLocks noGrp="1"/>
          </p:cNvSpPr>
          <p:nvPr>
            <p:ph type="sldNum" sz="quarter" idx="12"/>
          </p:nvPr>
        </p:nvSpPr>
        <p:spPr/>
        <p:txBody>
          <a:bodyPr/>
          <a:lstStyle/>
          <a:p>
            <a:fld id="{8CD1CAA8-725F-4B76-BEDC-EE429E65D5A2}" type="slidenum">
              <a:rPr lang="en-US" smtClean="0"/>
              <a:t>1</a:t>
            </a:fld>
            <a:endParaRPr lang="en-US"/>
          </a:p>
        </p:txBody>
      </p:sp>
      <p:pic>
        <p:nvPicPr>
          <p:cNvPr id="6" name="Picture 5">
            <a:extLst>
              <a:ext uri="{FF2B5EF4-FFF2-40B4-BE49-F238E27FC236}">
                <a16:creationId xmlns:a16="http://schemas.microsoft.com/office/drawing/2014/main" id="{178D0798-5232-402D-870F-D899AB0D9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609"/>
            <a:ext cx="2209800" cy="2066925"/>
          </a:xfrm>
          <a:prstGeom prst="rect">
            <a:avLst/>
          </a:prstGeom>
        </p:spPr>
      </p:pic>
      <p:pic>
        <p:nvPicPr>
          <p:cNvPr id="9" name="Picture 8">
            <a:extLst>
              <a:ext uri="{FF2B5EF4-FFF2-40B4-BE49-F238E27FC236}">
                <a16:creationId xmlns:a16="http://schemas.microsoft.com/office/drawing/2014/main" id="{EBCF99D5-A544-477F-A9AD-1F142F202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0327" y="293511"/>
            <a:ext cx="1803032" cy="1951748"/>
          </a:xfrm>
          <a:prstGeom prst="rect">
            <a:avLst/>
          </a:prstGeom>
        </p:spPr>
      </p:pic>
    </p:spTree>
    <p:extLst>
      <p:ext uri="{BB962C8B-B14F-4D97-AF65-F5344CB8AC3E}">
        <p14:creationId xmlns:p14="http://schemas.microsoft.com/office/powerpoint/2010/main" val="365962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719" y="1385591"/>
            <a:ext cx="7733796" cy="4864886"/>
          </a:xfrm>
          <a:ln>
            <a:solidFill>
              <a:schemeClr val="accent1"/>
            </a:solidFill>
          </a:ln>
        </p:spPr>
        <p:txBody>
          <a:bodyPr>
            <a:noAutofit/>
          </a:bodyPr>
          <a:lstStyle/>
          <a:p>
            <a:pPr algn="just"/>
            <a:r>
              <a:rPr lang="en-US" sz="1800" b="1" dirty="0">
                <a:solidFill>
                  <a:srgbClr val="FF0000"/>
                </a:solidFill>
                <a:latin typeface="Open Sans"/>
              </a:rPr>
              <a:t>James H. Steele</a:t>
            </a:r>
            <a:r>
              <a:rPr lang="en-US" sz="1800" b="1" dirty="0">
                <a:latin typeface="Open Sans"/>
              </a:rPr>
              <a:t>, DVM, MPH, American veterinarian recognized as “</a:t>
            </a:r>
            <a:r>
              <a:rPr lang="en-US" sz="1800" b="1" dirty="0">
                <a:solidFill>
                  <a:srgbClr val="FF0000"/>
                </a:solidFill>
                <a:latin typeface="Open Sans"/>
              </a:rPr>
              <a:t>the father of Veterinary Public Health</a:t>
            </a:r>
            <a:r>
              <a:rPr lang="en-US" sz="1800" b="1" dirty="0">
                <a:latin typeface="Open Sans"/>
              </a:rPr>
              <a:t>” </a:t>
            </a:r>
          </a:p>
          <a:p>
            <a:pPr algn="just"/>
            <a:endParaRPr lang="en-US" sz="1800" b="1" dirty="0">
              <a:latin typeface="Open Sans"/>
            </a:endParaRPr>
          </a:p>
          <a:p>
            <a:pPr algn="just"/>
            <a:r>
              <a:rPr lang="en-US" sz="1800" b="1" dirty="0">
                <a:latin typeface="Open Sans"/>
              </a:rPr>
              <a:t>Founded the Veterinary Public Health Division at CDC in 1947.</a:t>
            </a:r>
          </a:p>
          <a:p>
            <a:pPr algn="just"/>
            <a:endParaRPr lang="en-US" sz="1800" b="1" dirty="0">
              <a:latin typeface="Open Sans"/>
            </a:endParaRPr>
          </a:p>
          <a:p>
            <a:pPr algn="just"/>
            <a:r>
              <a:rPr lang="en-US" sz="1800" b="1" dirty="0">
                <a:latin typeface="Open Sans"/>
              </a:rPr>
              <a:t>He understood the important role of animals in the epidemiology of zoonotic diseases.</a:t>
            </a:r>
          </a:p>
          <a:p>
            <a:pPr algn="just"/>
            <a:endParaRPr lang="en-US" sz="1800" b="1" dirty="0">
              <a:latin typeface="Open Sans"/>
            </a:endParaRPr>
          </a:p>
          <a:p>
            <a:pPr algn="just"/>
            <a:r>
              <a:rPr lang="en-US" sz="1800" b="1" dirty="0">
                <a:latin typeface="Open Sans"/>
              </a:rPr>
              <a:t>Recognized that good animal health is important for good public health.</a:t>
            </a:r>
          </a:p>
          <a:p>
            <a:pPr algn="just"/>
            <a:endParaRPr lang="en-US" sz="1800" b="1" dirty="0">
              <a:latin typeface="Open Sans"/>
            </a:endParaRPr>
          </a:p>
          <a:p>
            <a:pPr algn="just"/>
            <a:r>
              <a:rPr lang="en-US" sz="1800" b="1" dirty="0">
                <a:latin typeface="Open Sans"/>
              </a:rPr>
              <a:t>The Division played an important role in the public health response to diseases such as rabies, brucellosis, salmonellosis, Q fever, bovine tuberculosis, and leptospirosis.</a:t>
            </a:r>
          </a:p>
        </p:txBody>
      </p:sp>
      <p:pic>
        <p:nvPicPr>
          <p:cNvPr id="5" name="Picture 4"/>
          <p:cNvPicPr>
            <a:picLocks noChangeAspect="1"/>
          </p:cNvPicPr>
          <p:nvPr/>
        </p:nvPicPr>
        <p:blipFill>
          <a:blip r:embed="rId2"/>
          <a:stretch>
            <a:fillRect/>
          </a:stretch>
        </p:blipFill>
        <p:spPr>
          <a:xfrm>
            <a:off x="8573632" y="1059255"/>
            <a:ext cx="3395049" cy="4490519"/>
          </a:xfrm>
          <a:prstGeom prst="ellipse">
            <a:avLst/>
          </a:prstGeom>
          <a:ln>
            <a:noFill/>
          </a:ln>
          <a:effectLst>
            <a:softEdge rad="112500"/>
          </a:effectLst>
        </p:spPr>
      </p:pic>
      <p:sp>
        <p:nvSpPr>
          <p:cNvPr id="6" name="Rectangle 5"/>
          <p:cNvSpPr/>
          <p:nvPr/>
        </p:nvSpPr>
        <p:spPr>
          <a:xfrm>
            <a:off x="9445905" y="5531667"/>
            <a:ext cx="1907895" cy="523220"/>
          </a:xfrm>
          <a:prstGeom prst="rect">
            <a:avLst/>
          </a:prstGeom>
        </p:spPr>
        <p:txBody>
          <a:bodyPr wrap="none">
            <a:spAutoFit/>
          </a:bodyPr>
          <a:lstStyle/>
          <a:p>
            <a:r>
              <a:rPr lang="en-US" sz="2800" dirty="0">
                <a:solidFill>
                  <a:srgbClr val="222222"/>
                </a:solidFill>
                <a:latin typeface="arial" panose="020B0604020202020204" pitchFamily="34" charset="0"/>
              </a:rPr>
              <a:t>1913-2013</a:t>
            </a:r>
            <a:endParaRPr lang="en-US" sz="2800" dirty="0"/>
          </a:p>
        </p:txBody>
      </p:sp>
      <p:sp>
        <p:nvSpPr>
          <p:cNvPr id="2" name="Date Placeholder 1">
            <a:extLst>
              <a:ext uri="{FF2B5EF4-FFF2-40B4-BE49-F238E27FC236}">
                <a16:creationId xmlns:a16="http://schemas.microsoft.com/office/drawing/2014/main" id="{BA6FFFBB-F3A5-4F85-B1B9-D1B17A61C141}"/>
              </a:ext>
            </a:extLst>
          </p:cNvPr>
          <p:cNvSpPr>
            <a:spLocks noGrp="1"/>
          </p:cNvSpPr>
          <p:nvPr>
            <p:ph type="dt" sz="half" idx="10"/>
          </p:nvPr>
        </p:nvSpPr>
        <p:spPr/>
        <p:txBody>
          <a:bodyPr/>
          <a:lstStyle/>
          <a:p>
            <a:fld id="{C7A121FD-73EB-4953-B1CE-94E46F5F6DC0}" type="datetime1">
              <a:rPr lang="en-US" smtClean="0"/>
              <a:t>10/9/2020</a:t>
            </a:fld>
            <a:endParaRPr lang="en-US"/>
          </a:p>
        </p:txBody>
      </p:sp>
      <p:sp>
        <p:nvSpPr>
          <p:cNvPr id="7" name="Slide Number Placeholder 6">
            <a:extLst>
              <a:ext uri="{FF2B5EF4-FFF2-40B4-BE49-F238E27FC236}">
                <a16:creationId xmlns:a16="http://schemas.microsoft.com/office/drawing/2014/main" id="{92E3CEC3-CD2C-4C13-B964-FB5919B4EC15}"/>
              </a:ext>
            </a:extLst>
          </p:cNvPr>
          <p:cNvSpPr>
            <a:spLocks noGrp="1"/>
          </p:cNvSpPr>
          <p:nvPr>
            <p:ph type="sldNum" sz="quarter" idx="12"/>
          </p:nvPr>
        </p:nvSpPr>
        <p:spPr/>
        <p:txBody>
          <a:bodyPr/>
          <a:lstStyle/>
          <a:p>
            <a:fld id="{8CD1CAA8-725F-4B76-BEDC-EE429E65D5A2}" type="slidenum">
              <a:rPr lang="en-US" smtClean="0"/>
              <a:t>10</a:t>
            </a:fld>
            <a:endParaRPr lang="en-US"/>
          </a:p>
        </p:txBody>
      </p:sp>
    </p:spTree>
    <p:extLst>
      <p:ext uri="{BB962C8B-B14F-4D97-AF65-F5344CB8AC3E}">
        <p14:creationId xmlns:p14="http://schemas.microsoft.com/office/powerpoint/2010/main" val="47747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407406"/>
            <a:ext cx="12038091" cy="6337426"/>
          </a:xfrm>
          <a:ln>
            <a:solidFill>
              <a:schemeClr val="accent1"/>
            </a:solidFill>
          </a:ln>
        </p:spPr>
        <p:txBody>
          <a:bodyPr>
            <a:normAutofit/>
          </a:bodyPr>
          <a:lstStyle/>
          <a:p>
            <a:pPr marL="0" indent="0" algn="ctr">
              <a:buNone/>
            </a:pPr>
            <a:endParaRPr lang="en-US" sz="1800" b="1" dirty="0">
              <a:solidFill>
                <a:srgbClr val="FF0000"/>
              </a:solidFill>
              <a:latin typeface="Open Sans"/>
            </a:endParaRPr>
          </a:p>
          <a:p>
            <a:pPr marL="0" indent="0" algn="ctr">
              <a:buNone/>
            </a:pPr>
            <a:r>
              <a:rPr lang="en-US" sz="2000" b="1" dirty="0">
                <a:solidFill>
                  <a:srgbClr val="FF0000"/>
                </a:solidFill>
                <a:latin typeface="Open Sans"/>
              </a:rPr>
              <a:t>Manhattan Principles on “One World, One Health”</a:t>
            </a:r>
          </a:p>
          <a:p>
            <a:pPr marL="0" indent="0" algn="ctr">
              <a:buNone/>
            </a:pPr>
            <a:r>
              <a:rPr lang="en-US" sz="2000" b="1" dirty="0">
                <a:latin typeface="Open Sans"/>
              </a:rPr>
              <a:t>							(The Wildlife Conservation Society, 2004)</a:t>
            </a:r>
            <a:endParaRPr lang="en-US" sz="2000" b="1" dirty="0">
              <a:solidFill>
                <a:srgbClr val="FF0000"/>
              </a:solidFill>
              <a:latin typeface="Open Sans"/>
            </a:endParaRPr>
          </a:p>
          <a:p>
            <a:pPr marL="0" indent="0" algn="ctr">
              <a:buNone/>
            </a:pPr>
            <a:endParaRPr lang="en-US" sz="2000" b="1" dirty="0">
              <a:solidFill>
                <a:srgbClr val="FF0000"/>
              </a:solidFill>
              <a:latin typeface="Open Sans"/>
            </a:endParaRPr>
          </a:p>
          <a:p>
            <a:pPr marL="0" indent="0" algn="just">
              <a:buNone/>
            </a:pPr>
            <a:r>
              <a:rPr lang="en-US" sz="1800" b="1" dirty="0">
                <a:latin typeface="Open Sans"/>
              </a:rPr>
              <a:t>1. </a:t>
            </a:r>
            <a:r>
              <a:rPr lang="en-US" sz="1800" b="1" dirty="0">
                <a:solidFill>
                  <a:srgbClr val="FF0000"/>
                </a:solidFill>
                <a:latin typeface="Open Sans"/>
              </a:rPr>
              <a:t>Recognize the essential link between human, domestic animal and wildlife health</a:t>
            </a:r>
            <a:r>
              <a:rPr lang="en-US" sz="1800" b="1" dirty="0">
                <a:latin typeface="Open Sans"/>
              </a:rPr>
              <a:t>.</a:t>
            </a:r>
          </a:p>
          <a:p>
            <a:pPr marL="0" indent="0" algn="just">
              <a:buNone/>
            </a:pPr>
            <a:br>
              <a:rPr lang="en-US" sz="1800" b="1" dirty="0">
                <a:latin typeface="Open Sans"/>
              </a:rPr>
            </a:br>
            <a:r>
              <a:rPr lang="en-US" sz="1800" b="1" dirty="0">
                <a:latin typeface="Open Sans"/>
              </a:rPr>
              <a:t>2. </a:t>
            </a:r>
            <a:r>
              <a:rPr lang="en-US" sz="1800" b="1" dirty="0">
                <a:solidFill>
                  <a:srgbClr val="FF0000"/>
                </a:solidFill>
                <a:latin typeface="Open Sans"/>
              </a:rPr>
              <a:t>Recognize that decisions regarding land and water use have real implications for health</a:t>
            </a:r>
            <a:r>
              <a:rPr lang="en-US" sz="1800" b="1" dirty="0">
                <a:latin typeface="Open Sans"/>
              </a:rPr>
              <a:t>.</a:t>
            </a:r>
          </a:p>
          <a:p>
            <a:pPr marL="0" indent="0" algn="just">
              <a:buNone/>
            </a:pPr>
            <a:br>
              <a:rPr lang="en-US" sz="1800" b="1" dirty="0">
                <a:latin typeface="Open Sans"/>
              </a:rPr>
            </a:br>
            <a:r>
              <a:rPr lang="en-US" sz="1800" b="1" dirty="0">
                <a:latin typeface="Open Sans"/>
              </a:rPr>
              <a:t>3. </a:t>
            </a:r>
            <a:r>
              <a:rPr lang="en-US" sz="1800" b="1" dirty="0">
                <a:solidFill>
                  <a:srgbClr val="FF0000"/>
                </a:solidFill>
                <a:latin typeface="Open Sans"/>
              </a:rPr>
              <a:t>Include wildlife health science as an essential component of global disease prevention, surveillance, monitoring, control and mitigation.</a:t>
            </a:r>
          </a:p>
          <a:p>
            <a:pPr marL="0" indent="0" algn="just">
              <a:buNone/>
            </a:pPr>
            <a:br>
              <a:rPr lang="en-US" sz="1800" b="1" dirty="0">
                <a:solidFill>
                  <a:srgbClr val="FF0000"/>
                </a:solidFill>
                <a:latin typeface="Open Sans"/>
              </a:rPr>
            </a:br>
            <a:r>
              <a:rPr lang="en-US" sz="1800" b="1" dirty="0">
                <a:latin typeface="Open Sans"/>
              </a:rPr>
              <a:t>4. Recognize that </a:t>
            </a:r>
            <a:r>
              <a:rPr lang="en-US" sz="1800" b="1" dirty="0">
                <a:solidFill>
                  <a:srgbClr val="FF0000"/>
                </a:solidFill>
                <a:latin typeface="Open Sans"/>
              </a:rPr>
              <a:t>human health programs </a:t>
            </a:r>
            <a:r>
              <a:rPr lang="en-US" sz="1800" b="1" dirty="0">
                <a:latin typeface="Open Sans"/>
              </a:rPr>
              <a:t>can greatly contribute </a:t>
            </a:r>
            <a:r>
              <a:rPr lang="en-US" sz="1800" b="1" dirty="0">
                <a:solidFill>
                  <a:srgbClr val="FF0000"/>
                </a:solidFill>
                <a:latin typeface="Open Sans"/>
              </a:rPr>
              <a:t>to conservation efforts</a:t>
            </a:r>
            <a:r>
              <a:rPr lang="en-US" sz="1800" b="1" dirty="0">
                <a:latin typeface="Open Sans"/>
              </a:rPr>
              <a:t>.</a:t>
            </a:r>
          </a:p>
          <a:p>
            <a:pPr marL="0" indent="0" algn="just">
              <a:buNone/>
            </a:pPr>
            <a:endParaRPr lang="en-US" sz="1800" b="1" dirty="0">
              <a:latin typeface="Open Sans"/>
            </a:endParaRPr>
          </a:p>
          <a:p>
            <a:pPr marL="0" indent="0" algn="just">
              <a:buNone/>
            </a:pPr>
            <a:r>
              <a:rPr lang="en-US" sz="1800" b="1" dirty="0">
                <a:latin typeface="Open Sans"/>
              </a:rPr>
              <a:t>5. Devise </a:t>
            </a:r>
            <a:r>
              <a:rPr lang="en-US" sz="1800" b="1" dirty="0">
                <a:solidFill>
                  <a:srgbClr val="FF0000"/>
                </a:solidFill>
                <a:latin typeface="Open Sans"/>
              </a:rPr>
              <a:t>adaptive, holistic and forward-looking approaches </a:t>
            </a:r>
            <a:r>
              <a:rPr lang="en-US" sz="1800" b="1" dirty="0">
                <a:latin typeface="Open Sans"/>
              </a:rPr>
              <a:t>to the prevention, surveillance, monitoring, control and mitigation of emerging and resurging diseases.</a:t>
            </a:r>
          </a:p>
          <a:p>
            <a:pPr marL="0" indent="0" algn="just">
              <a:buNone/>
            </a:pPr>
            <a:endParaRPr lang="en-US" sz="1800" b="1" dirty="0">
              <a:latin typeface="Open Sans"/>
            </a:endParaRPr>
          </a:p>
          <a:p>
            <a:pPr marL="0" indent="0" algn="just">
              <a:buNone/>
            </a:pPr>
            <a:r>
              <a:rPr lang="en-US" sz="1800" b="1" dirty="0">
                <a:latin typeface="Open Sans"/>
              </a:rPr>
              <a:t>6. </a:t>
            </a:r>
            <a:r>
              <a:rPr lang="en-US" sz="1800" b="1" dirty="0">
                <a:solidFill>
                  <a:srgbClr val="FF0000"/>
                </a:solidFill>
                <a:latin typeface="Open Sans"/>
              </a:rPr>
              <a:t>Seek opportunities to take part in biodiversity conservation </a:t>
            </a:r>
            <a:r>
              <a:rPr lang="en-US" sz="1800" b="1" dirty="0">
                <a:latin typeface="Open Sans"/>
              </a:rPr>
              <a:t>perspectives and human needs.</a:t>
            </a:r>
          </a:p>
          <a:p>
            <a:pPr marL="0" indent="0" algn="just">
              <a:buNone/>
            </a:pPr>
            <a:endParaRPr lang="en-US" sz="1800" b="1" dirty="0">
              <a:latin typeface="Open Sans"/>
            </a:endParaRPr>
          </a:p>
          <a:p>
            <a:pPr marL="0" indent="0" algn="just">
              <a:buNone/>
            </a:pPr>
            <a:endParaRPr lang="en-US" sz="1800" b="1" dirty="0">
              <a:latin typeface="Open Sans"/>
            </a:endParaRPr>
          </a:p>
          <a:p>
            <a:pPr marL="0" indent="0" algn="just">
              <a:buNone/>
            </a:pPr>
            <a:endParaRPr lang="en-US" sz="1800" b="1" dirty="0">
              <a:latin typeface="Open Sans"/>
            </a:endParaRPr>
          </a:p>
        </p:txBody>
      </p:sp>
      <p:sp>
        <p:nvSpPr>
          <p:cNvPr id="2" name="Date Placeholder 1">
            <a:extLst>
              <a:ext uri="{FF2B5EF4-FFF2-40B4-BE49-F238E27FC236}">
                <a16:creationId xmlns:a16="http://schemas.microsoft.com/office/drawing/2014/main" id="{EADD3897-ACEB-4D1F-B1B9-00B3FBC58992}"/>
              </a:ext>
            </a:extLst>
          </p:cNvPr>
          <p:cNvSpPr>
            <a:spLocks noGrp="1"/>
          </p:cNvSpPr>
          <p:nvPr>
            <p:ph type="dt" sz="half" idx="10"/>
          </p:nvPr>
        </p:nvSpPr>
        <p:spPr/>
        <p:txBody>
          <a:bodyPr/>
          <a:lstStyle/>
          <a:p>
            <a:fld id="{177CD433-699B-4A0E-9C01-A8C3C10D734E}" type="datetime1">
              <a:rPr lang="en-US" smtClean="0"/>
              <a:t>10/9/2020</a:t>
            </a:fld>
            <a:endParaRPr lang="en-US"/>
          </a:p>
        </p:txBody>
      </p:sp>
      <p:sp>
        <p:nvSpPr>
          <p:cNvPr id="5" name="Slide Number Placeholder 4">
            <a:extLst>
              <a:ext uri="{FF2B5EF4-FFF2-40B4-BE49-F238E27FC236}">
                <a16:creationId xmlns:a16="http://schemas.microsoft.com/office/drawing/2014/main" id="{79C58BD6-BD09-40D2-B6E7-C64EEB601E42}"/>
              </a:ext>
            </a:extLst>
          </p:cNvPr>
          <p:cNvSpPr>
            <a:spLocks noGrp="1"/>
          </p:cNvSpPr>
          <p:nvPr>
            <p:ph type="sldNum" sz="quarter" idx="12"/>
          </p:nvPr>
        </p:nvSpPr>
        <p:spPr/>
        <p:txBody>
          <a:bodyPr/>
          <a:lstStyle/>
          <a:p>
            <a:fld id="{8CD1CAA8-725F-4B76-BEDC-EE429E65D5A2}" type="slidenum">
              <a:rPr lang="en-US" smtClean="0"/>
              <a:t>11</a:t>
            </a:fld>
            <a:endParaRPr lang="en-US"/>
          </a:p>
        </p:txBody>
      </p:sp>
    </p:spTree>
    <p:extLst>
      <p:ext uri="{BB962C8B-B14F-4D97-AF65-F5344CB8AC3E}">
        <p14:creationId xmlns:p14="http://schemas.microsoft.com/office/powerpoint/2010/main" val="1014177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326" y="1303506"/>
            <a:ext cx="11688024" cy="5052844"/>
          </a:xfrm>
          <a:ln>
            <a:solidFill>
              <a:schemeClr val="accent1"/>
            </a:solidFill>
          </a:ln>
        </p:spPr>
        <p:txBody>
          <a:bodyPr>
            <a:noAutofit/>
          </a:bodyPr>
          <a:lstStyle/>
          <a:p>
            <a:pPr marL="0" indent="0" algn="just">
              <a:buNone/>
            </a:pPr>
            <a:br>
              <a:rPr lang="en-US" sz="1800" b="1" dirty="0">
                <a:latin typeface="Open Sans"/>
              </a:rPr>
            </a:br>
            <a:r>
              <a:rPr lang="en-US" sz="1800" b="1" dirty="0">
                <a:latin typeface="Open Sans"/>
              </a:rPr>
              <a:t>7. </a:t>
            </a:r>
            <a:r>
              <a:rPr lang="en-US" sz="1800" b="1" dirty="0">
                <a:solidFill>
                  <a:srgbClr val="FF0000"/>
                </a:solidFill>
                <a:latin typeface="Open Sans"/>
              </a:rPr>
              <a:t>Reduce the demand and to regulate the international live wildlife and bush meat trade.</a:t>
            </a:r>
            <a:endParaRPr lang="en-US" sz="1800" b="1" dirty="0">
              <a:latin typeface="Open Sans"/>
            </a:endParaRPr>
          </a:p>
          <a:p>
            <a:pPr marL="0" indent="0" algn="just">
              <a:buNone/>
            </a:pPr>
            <a:endParaRPr lang="en-US" sz="1800" b="1" dirty="0">
              <a:latin typeface="Open Sans"/>
            </a:endParaRPr>
          </a:p>
          <a:p>
            <a:pPr marL="0" indent="0" algn="just">
              <a:lnSpc>
                <a:spcPct val="100000"/>
              </a:lnSpc>
              <a:buNone/>
            </a:pPr>
            <a:r>
              <a:rPr lang="en-US" sz="1800" b="1" dirty="0">
                <a:latin typeface="Open Sans"/>
              </a:rPr>
              <a:t>8. </a:t>
            </a:r>
            <a:r>
              <a:rPr lang="en-US" sz="1800" b="1" dirty="0">
                <a:solidFill>
                  <a:srgbClr val="FF0000"/>
                </a:solidFill>
                <a:latin typeface="Open Sans"/>
              </a:rPr>
              <a:t>Restrict the mass culling of free-ranging wildlife species </a:t>
            </a:r>
            <a:r>
              <a:rPr lang="en-US" sz="1800" b="1" dirty="0">
                <a:latin typeface="Open Sans"/>
              </a:rPr>
              <a:t>for disease control.</a:t>
            </a:r>
          </a:p>
          <a:p>
            <a:pPr marL="0" indent="0" algn="just">
              <a:lnSpc>
                <a:spcPct val="100000"/>
              </a:lnSpc>
              <a:buNone/>
            </a:pPr>
            <a:endParaRPr lang="en-US" sz="1800" b="1" dirty="0">
              <a:latin typeface="Open Sans"/>
            </a:endParaRPr>
          </a:p>
          <a:p>
            <a:pPr marL="0" indent="0" algn="just">
              <a:lnSpc>
                <a:spcPct val="100000"/>
              </a:lnSpc>
              <a:buNone/>
            </a:pPr>
            <a:r>
              <a:rPr lang="en-US" sz="1800" b="1" dirty="0">
                <a:latin typeface="Open Sans"/>
              </a:rPr>
              <a:t>9. </a:t>
            </a:r>
            <a:r>
              <a:rPr lang="en-US" sz="1800" b="1" dirty="0">
                <a:solidFill>
                  <a:srgbClr val="FF0000"/>
                </a:solidFill>
                <a:latin typeface="Open Sans"/>
              </a:rPr>
              <a:t>Increase investment in the global human and animal health infrastructure</a:t>
            </a:r>
            <a:r>
              <a:rPr lang="en-US" sz="1800" b="1" dirty="0">
                <a:latin typeface="Open Sans"/>
              </a:rPr>
              <a:t>.</a:t>
            </a:r>
          </a:p>
          <a:p>
            <a:pPr marL="0" indent="0" algn="just">
              <a:lnSpc>
                <a:spcPct val="100000"/>
              </a:lnSpc>
              <a:buNone/>
            </a:pPr>
            <a:endParaRPr lang="en-US" sz="1800" b="1" dirty="0">
              <a:latin typeface="Open Sans"/>
            </a:endParaRPr>
          </a:p>
          <a:p>
            <a:pPr marL="0" indent="0" algn="just">
              <a:lnSpc>
                <a:spcPct val="100000"/>
              </a:lnSpc>
              <a:buNone/>
            </a:pPr>
            <a:r>
              <a:rPr lang="en-US" sz="1800" b="1" dirty="0">
                <a:latin typeface="Open Sans"/>
              </a:rPr>
              <a:t>10. </a:t>
            </a:r>
            <a:r>
              <a:rPr lang="en-US" sz="1800" b="1" dirty="0">
                <a:solidFill>
                  <a:srgbClr val="FF0000"/>
                </a:solidFill>
                <a:latin typeface="Open Sans"/>
              </a:rPr>
              <a:t>Form collaborative relationships among governments, local people, and the private and public</a:t>
            </a:r>
            <a:r>
              <a:rPr lang="en-US" sz="1800" b="1" dirty="0">
                <a:latin typeface="Open Sans"/>
              </a:rPr>
              <a:t> </a:t>
            </a:r>
            <a:r>
              <a:rPr lang="en-US" sz="1800" b="1" dirty="0">
                <a:solidFill>
                  <a:srgbClr val="FF0000"/>
                </a:solidFill>
                <a:latin typeface="Open Sans"/>
              </a:rPr>
              <a:t>sectors </a:t>
            </a:r>
            <a:r>
              <a:rPr lang="en-US" sz="1800" b="1" dirty="0">
                <a:latin typeface="Open Sans"/>
              </a:rPr>
              <a:t>to meet the challenges of global health and biodiversity conservation.</a:t>
            </a:r>
          </a:p>
          <a:p>
            <a:pPr marL="0" indent="0" algn="just">
              <a:lnSpc>
                <a:spcPct val="100000"/>
              </a:lnSpc>
              <a:buNone/>
            </a:pPr>
            <a:endParaRPr lang="en-US" sz="1800" b="1" dirty="0">
              <a:latin typeface="Open Sans"/>
            </a:endParaRPr>
          </a:p>
          <a:p>
            <a:pPr marL="0" indent="0" algn="just">
              <a:lnSpc>
                <a:spcPct val="100000"/>
              </a:lnSpc>
              <a:buNone/>
            </a:pPr>
            <a:r>
              <a:rPr lang="en-US" sz="1800" b="1" dirty="0">
                <a:latin typeface="Open Sans"/>
              </a:rPr>
              <a:t>11. </a:t>
            </a:r>
            <a:r>
              <a:rPr lang="en-US" sz="1800" b="1" dirty="0">
                <a:solidFill>
                  <a:srgbClr val="FF0000"/>
                </a:solidFill>
                <a:latin typeface="Open Sans"/>
              </a:rPr>
              <a:t>Provide adequate resources and support for global wildlife health surveillance networks</a:t>
            </a:r>
            <a:r>
              <a:rPr lang="en-US" sz="1800" b="1" dirty="0">
                <a:latin typeface="Open Sans"/>
              </a:rPr>
              <a:t>.</a:t>
            </a:r>
          </a:p>
          <a:p>
            <a:pPr marL="0" indent="0" algn="just">
              <a:lnSpc>
                <a:spcPct val="100000"/>
              </a:lnSpc>
              <a:buNone/>
            </a:pPr>
            <a:endParaRPr lang="en-US" sz="1800" b="1" dirty="0">
              <a:latin typeface="Open Sans"/>
            </a:endParaRPr>
          </a:p>
          <a:p>
            <a:pPr marL="0" indent="0" algn="just">
              <a:lnSpc>
                <a:spcPct val="100000"/>
              </a:lnSpc>
              <a:buNone/>
            </a:pPr>
            <a:r>
              <a:rPr lang="en-US" sz="1800" b="1" dirty="0">
                <a:latin typeface="Open Sans"/>
              </a:rPr>
              <a:t>12. </a:t>
            </a:r>
            <a:r>
              <a:rPr lang="en-US" sz="1800" b="1" dirty="0">
                <a:solidFill>
                  <a:srgbClr val="FF0000"/>
                </a:solidFill>
                <a:latin typeface="Open Sans"/>
              </a:rPr>
              <a:t>Invest in educating and raising awareness among the world’s people </a:t>
            </a:r>
            <a:r>
              <a:rPr lang="en-US" sz="1800" b="1" dirty="0">
                <a:latin typeface="Open Sans"/>
              </a:rPr>
              <a:t>and in influencing the policy process.</a:t>
            </a:r>
          </a:p>
          <a:p>
            <a:pPr marL="0" indent="0" algn="just">
              <a:lnSpc>
                <a:spcPct val="100000"/>
              </a:lnSpc>
              <a:buNone/>
            </a:pPr>
            <a:endParaRPr lang="en-US" sz="1800" b="1" dirty="0">
              <a:latin typeface="Open Sans"/>
            </a:endParaRPr>
          </a:p>
          <a:p>
            <a:pPr marL="0" indent="0" algn="just">
              <a:lnSpc>
                <a:spcPct val="100000"/>
              </a:lnSpc>
              <a:buNone/>
            </a:pPr>
            <a:endParaRPr lang="en-US" sz="1800" b="1" dirty="0">
              <a:latin typeface="Open Sans"/>
            </a:endParaRPr>
          </a:p>
        </p:txBody>
      </p:sp>
      <p:sp>
        <p:nvSpPr>
          <p:cNvPr id="2" name="Date Placeholder 1">
            <a:extLst>
              <a:ext uri="{FF2B5EF4-FFF2-40B4-BE49-F238E27FC236}">
                <a16:creationId xmlns:a16="http://schemas.microsoft.com/office/drawing/2014/main" id="{EEF44B02-FFE8-4899-B024-172FE96673CD}"/>
              </a:ext>
            </a:extLst>
          </p:cNvPr>
          <p:cNvSpPr>
            <a:spLocks noGrp="1"/>
          </p:cNvSpPr>
          <p:nvPr>
            <p:ph type="dt" sz="half" idx="10"/>
          </p:nvPr>
        </p:nvSpPr>
        <p:spPr/>
        <p:txBody>
          <a:bodyPr/>
          <a:lstStyle/>
          <a:p>
            <a:fld id="{44A102F4-D4B2-483E-B4A7-5D7A9E23603D}" type="datetime1">
              <a:rPr lang="en-US" smtClean="0"/>
              <a:t>10/9/2020</a:t>
            </a:fld>
            <a:endParaRPr lang="en-US"/>
          </a:p>
        </p:txBody>
      </p:sp>
      <p:sp>
        <p:nvSpPr>
          <p:cNvPr id="5" name="Slide Number Placeholder 4">
            <a:extLst>
              <a:ext uri="{FF2B5EF4-FFF2-40B4-BE49-F238E27FC236}">
                <a16:creationId xmlns:a16="http://schemas.microsoft.com/office/drawing/2014/main" id="{BBD0D514-EBBA-43C8-8A6F-3D185100A1A4}"/>
              </a:ext>
            </a:extLst>
          </p:cNvPr>
          <p:cNvSpPr>
            <a:spLocks noGrp="1"/>
          </p:cNvSpPr>
          <p:nvPr>
            <p:ph type="sldNum" sz="quarter" idx="12"/>
          </p:nvPr>
        </p:nvSpPr>
        <p:spPr/>
        <p:txBody>
          <a:bodyPr/>
          <a:lstStyle/>
          <a:p>
            <a:fld id="{8CD1CAA8-725F-4B76-BEDC-EE429E65D5A2}" type="slidenum">
              <a:rPr lang="en-US" smtClean="0"/>
              <a:t>12</a:t>
            </a:fld>
            <a:endParaRPr lang="en-US"/>
          </a:p>
        </p:txBody>
      </p:sp>
    </p:spTree>
    <p:extLst>
      <p:ext uri="{BB962C8B-B14F-4D97-AF65-F5344CB8AC3E}">
        <p14:creationId xmlns:p14="http://schemas.microsoft.com/office/powerpoint/2010/main" val="349881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138" y="992221"/>
            <a:ext cx="11543169" cy="5184742"/>
          </a:xfrm>
          <a:ln>
            <a:solidFill>
              <a:schemeClr val="accent1"/>
            </a:solidFill>
          </a:ln>
        </p:spPr>
        <p:txBody>
          <a:bodyPr>
            <a:normAutofit/>
          </a:bodyPr>
          <a:lstStyle/>
          <a:p>
            <a:pPr marL="0" indent="0" algn="just">
              <a:buNone/>
            </a:pPr>
            <a:r>
              <a:rPr lang="en-US" sz="1800" b="1" dirty="0">
                <a:solidFill>
                  <a:srgbClr val="FF0000"/>
                </a:solidFill>
                <a:latin typeface="Open Sans"/>
              </a:rPr>
              <a:t>2007 </a:t>
            </a:r>
            <a:r>
              <a:rPr lang="en-US" sz="1800" b="1" dirty="0">
                <a:latin typeface="Open Sans"/>
              </a:rPr>
              <a:t>: </a:t>
            </a:r>
          </a:p>
          <a:p>
            <a:pPr marL="0" indent="0" algn="just">
              <a:buNone/>
            </a:pPr>
            <a:endParaRPr lang="en-US" sz="1800" b="1" dirty="0">
              <a:latin typeface="Open Sans"/>
            </a:endParaRPr>
          </a:p>
          <a:p>
            <a:pPr algn="just">
              <a:buFont typeface="Wingdings" panose="05000000000000000000" pitchFamily="2" charset="2"/>
              <a:buChar char="v"/>
            </a:pPr>
            <a:r>
              <a:rPr lang="en-US" sz="1800" b="1" dirty="0">
                <a:latin typeface="Open Sans"/>
              </a:rPr>
              <a:t>International Ministerial Conference on Avian and Pandemic Influenza, </a:t>
            </a:r>
            <a:r>
              <a:rPr lang="en-US" sz="1800" b="1" dirty="0">
                <a:solidFill>
                  <a:srgbClr val="FF0000"/>
                </a:solidFill>
                <a:latin typeface="Open Sans"/>
              </a:rPr>
              <a:t>New Delhi, India</a:t>
            </a:r>
            <a:endParaRPr lang="en-US" sz="1800" b="1" dirty="0">
              <a:latin typeface="Open Sans"/>
            </a:endParaRP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latin typeface="Open Sans"/>
              </a:rPr>
              <a:t>The One Health Approach is Recommended for Pandemic Preparedness</a:t>
            </a: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latin typeface="Open Sans"/>
              </a:rPr>
              <a:t>During this meeting, governments were </a:t>
            </a:r>
            <a:r>
              <a:rPr lang="en-US" sz="1800" b="1" dirty="0">
                <a:solidFill>
                  <a:srgbClr val="FF0000"/>
                </a:solidFill>
                <a:latin typeface="Open Sans"/>
              </a:rPr>
              <a:t>encouraged to further develop the One Health concept by building linkages between human and animal health systems for pandemic preparedness and human security</a:t>
            </a:r>
            <a:r>
              <a:rPr lang="en-US" sz="1800" b="1" dirty="0">
                <a:latin typeface="Open Sans"/>
              </a:rPr>
              <a:t>.</a:t>
            </a:r>
          </a:p>
          <a:p>
            <a:pPr marL="0" indent="0" algn="just">
              <a:buNone/>
            </a:pPr>
            <a:br>
              <a:rPr lang="en-US" sz="1800" b="1" dirty="0">
                <a:latin typeface="Open Sans"/>
              </a:rPr>
            </a:br>
            <a:endParaRPr lang="en-US" sz="1800" b="1" dirty="0">
              <a:latin typeface="Open Sans"/>
            </a:endParaRPr>
          </a:p>
        </p:txBody>
      </p:sp>
      <p:sp>
        <p:nvSpPr>
          <p:cNvPr id="2" name="Date Placeholder 1">
            <a:extLst>
              <a:ext uri="{FF2B5EF4-FFF2-40B4-BE49-F238E27FC236}">
                <a16:creationId xmlns:a16="http://schemas.microsoft.com/office/drawing/2014/main" id="{06D3023E-0F61-4FE3-89BB-E951492C8100}"/>
              </a:ext>
            </a:extLst>
          </p:cNvPr>
          <p:cNvSpPr>
            <a:spLocks noGrp="1"/>
          </p:cNvSpPr>
          <p:nvPr>
            <p:ph type="dt" sz="half" idx="10"/>
          </p:nvPr>
        </p:nvSpPr>
        <p:spPr/>
        <p:txBody>
          <a:bodyPr/>
          <a:lstStyle/>
          <a:p>
            <a:fld id="{E636AAEB-9213-49D8-9A3B-D8DE764F0E51}" type="datetime1">
              <a:rPr lang="en-US" smtClean="0"/>
              <a:t>10/9/2020</a:t>
            </a:fld>
            <a:endParaRPr lang="en-US"/>
          </a:p>
        </p:txBody>
      </p:sp>
      <p:sp>
        <p:nvSpPr>
          <p:cNvPr id="5" name="Slide Number Placeholder 4">
            <a:extLst>
              <a:ext uri="{FF2B5EF4-FFF2-40B4-BE49-F238E27FC236}">
                <a16:creationId xmlns:a16="http://schemas.microsoft.com/office/drawing/2014/main" id="{8A00C1A4-DCBC-4319-B258-796557707080}"/>
              </a:ext>
            </a:extLst>
          </p:cNvPr>
          <p:cNvSpPr>
            <a:spLocks noGrp="1"/>
          </p:cNvSpPr>
          <p:nvPr>
            <p:ph type="sldNum" sz="quarter" idx="12"/>
          </p:nvPr>
        </p:nvSpPr>
        <p:spPr/>
        <p:txBody>
          <a:bodyPr/>
          <a:lstStyle/>
          <a:p>
            <a:fld id="{8CD1CAA8-725F-4B76-BEDC-EE429E65D5A2}" type="slidenum">
              <a:rPr lang="en-US" smtClean="0"/>
              <a:t>13</a:t>
            </a:fld>
            <a:endParaRPr lang="en-US"/>
          </a:p>
        </p:txBody>
      </p:sp>
    </p:spTree>
    <p:extLst>
      <p:ext uri="{BB962C8B-B14F-4D97-AF65-F5344CB8AC3E}">
        <p14:creationId xmlns:p14="http://schemas.microsoft.com/office/powerpoint/2010/main" val="161718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1077280" cy="3534315"/>
          </a:xfrm>
          <a:ln>
            <a:solidFill>
              <a:schemeClr val="accent1"/>
            </a:solidFill>
          </a:ln>
        </p:spPr>
        <p:txBody>
          <a:bodyPr>
            <a:normAutofit/>
          </a:bodyPr>
          <a:lstStyle/>
          <a:p>
            <a:pPr marL="0" indent="0" algn="just">
              <a:buNone/>
            </a:pPr>
            <a:r>
              <a:rPr lang="en-US" sz="1800" b="1" dirty="0">
                <a:solidFill>
                  <a:srgbClr val="FF0000"/>
                </a:solidFill>
                <a:latin typeface="Open Sans"/>
              </a:rPr>
              <a:t>2008: </a:t>
            </a:r>
          </a:p>
          <a:p>
            <a:pPr marL="0" indent="0" algn="just">
              <a:buNone/>
            </a:pPr>
            <a:endParaRPr lang="en-US" sz="1800" b="1" dirty="0">
              <a:solidFill>
                <a:srgbClr val="FF0000"/>
              </a:solidFill>
              <a:latin typeface="Open Sans"/>
            </a:endParaRPr>
          </a:p>
          <a:p>
            <a:pPr algn="just">
              <a:buFont typeface="Wingdings" panose="05000000000000000000" pitchFamily="2" charset="2"/>
              <a:buChar char="v"/>
            </a:pPr>
            <a:r>
              <a:rPr lang="en-US" sz="1800" b="1" dirty="0">
                <a:latin typeface="Open Sans"/>
              </a:rPr>
              <a:t>International Ministerial Conference on Avian and Pandemic Influenza in Sharm el-Sheikh, </a:t>
            </a:r>
            <a:r>
              <a:rPr lang="en-US" sz="1800" b="1" dirty="0">
                <a:solidFill>
                  <a:srgbClr val="FF0000"/>
                </a:solidFill>
                <a:latin typeface="Open Sans"/>
              </a:rPr>
              <a:t>Egypt.</a:t>
            </a:r>
          </a:p>
          <a:p>
            <a:pPr algn="just">
              <a:buFont typeface="Wingdings" panose="05000000000000000000" pitchFamily="2" charset="2"/>
              <a:buChar char="v"/>
            </a:pPr>
            <a:endParaRPr lang="en-US" sz="1800" b="1" dirty="0">
              <a:solidFill>
                <a:srgbClr val="FF0000"/>
              </a:solidFill>
              <a:latin typeface="Open Sans"/>
            </a:endParaRPr>
          </a:p>
          <a:p>
            <a:pPr algn="just">
              <a:buFont typeface="Wingdings" panose="05000000000000000000" pitchFamily="2" charset="2"/>
              <a:buChar char="v"/>
            </a:pPr>
            <a:r>
              <a:rPr lang="en-US" sz="1800" b="1" dirty="0">
                <a:latin typeface="Open Sans"/>
              </a:rPr>
              <a:t>One Health becomes a recommended approach.</a:t>
            </a: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solidFill>
                  <a:srgbClr val="FF0000"/>
                </a:solidFill>
                <a:latin typeface="Open Sans"/>
              </a:rPr>
              <a:t>Endorsed a new strategy for fighting avian influenza and other infectious diseases, one that focuses infectious disease control in areas where animals, humans, and ecosystems meet</a:t>
            </a:r>
            <a:r>
              <a:rPr lang="en-US" sz="1800" b="1" dirty="0">
                <a:latin typeface="Open Sans"/>
              </a:rPr>
              <a:t>.</a:t>
            </a:r>
          </a:p>
        </p:txBody>
      </p:sp>
      <p:sp>
        <p:nvSpPr>
          <p:cNvPr id="4" name="Date Placeholder 3">
            <a:extLst>
              <a:ext uri="{FF2B5EF4-FFF2-40B4-BE49-F238E27FC236}">
                <a16:creationId xmlns:a16="http://schemas.microsoft.com/office/drawing/2014/main" id="{2431F8C9-D18A-44B5-9BC3-5CDE576A7975}"/>
              </a:ext>
            </a:extLst>
          </p:cNvPr>
          <p:cNvSpPr>
            <a:spLocks noGrp="1"/>
          </p:cNvSpPr>
          <p:nvPr>
            <p:ph type="dt" sz="half" idx="10"/>
          </p:nvPr>
        </p:nvSpPr>
        <p:spPr/>
        <p:txBody>
          <a:bodyPr/>
          <a:lstStyle/>
          <a:p>
            <a:fld id="{1DA141E9-D749-496E-9B1A-4A8BCFD13D20}" type="datetime1">
              <a:rPr lang="en-US" smtClean="0"/>
              <a:t>10/9/2020</a:t>
            </a:fld>
            <a:endParaRPr lang="en-US"/>
          </a:p>
        </p:txBody>
      </p:sp>
      <p:sp>
        <p:nvSpPr>
          <p:cNvPr id="6" name="Slide Number Placeholder 5">
            <a:extLst>
              <a:ext uri="{FF2B5EF4-FFF2-40B4-BE49-F238E27FC236}">
                <a16:creationId xmlns:a16="http://schemas.microsoft.com/office/drawing/2014/main" id="{12DB0F3A-6B77-41FA-AAB2-FF5A53B1F541}"/>
              </a:ext>
            </a:extLst>
          </p:cNvPr>
          <p:cNvSpPr>
            <a:spLocks noGrp="1"/>
          </p:cNvSpPr>
          <p:nvPr>
            <p:ph type="sldNum" sz="quarter" idx="12"/>
          </p:nvPr>
        </p:nvSpPr>
        <p:spPr/>
        <p:txBody>
          <a:bodyPr/>
          <a:lstStyle/>
          <a:p>
            <a:fld id="{8CD1CAA8-725F-4B76-BEDC-EE429E65D5A2}" type="slidenum">
              <a:rPr lang="en-US" smtClean="0"/>
              <a:t>14</a:t>
            </a:fld>
            <a:endParaRPr lang="en-US"/>
          </a:p>
        </p:txBody>
      </p:sp>
    </p:spTree>
    <p:extLst>
      <p:ext uri="{BB962C8B-B14F-4D97-AF65-F5344CB8AC3E}">
        <p14:creationId xmlns:p14="http://schemas.microsoft.com/office/powerpoint/2010/main" val="3107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65" y="1643974"/>
            <a:ext cx="11100303" cy="2908571"/>
          </a:xfrm>
          <a:ln>
            <a:solidFill>
              <a:schemeClr val="accent1"/>
            </a:solidFill>
          </a:ln>
        </p:spPr>
        <p:txBody>
          <a:bodyPr>
            <a:noAutofit/>
          </a:bodyPr>
          <a:lstStyle/>
          <a:p>
            <a:pPr marL="0" indent="0" algn="just">
              <a:buNone/>
            </a:pPr>
            <a:r>
              <a:rPr lang="en-US" sz="1800" b="1" dirty="0">
                <a:solidFill>
                  <a:srgbClr val="FF0000"/>
                </a:solidFill>
                <a:latin typeface="Open Sans"/>
              </a:rPr>
              <a:t>2009: </a:t>
            </a:r>
          </a:p>
          <a:p>
            <a:pPr algn="just"/>
            <a:endParaRPr lang="en-US" sz="1800" b="1" dirty="0">
              <a:latin typeface="Open Sans"/>
            </a:endParaRPr>
          </a:p>
          <a:p>
            <a:pPr algn="just">
              <a:buFont typeface="Wingdings" panose="05000000000000000000" pitchFamily="2" charset="2"/>
              <a:buChar char="v"/>
            </a:pPr>
            <a:r>
              <a:rPr lang="en-US" sz="1800" b="1" dirty="0">
                <a:latin typeface="Open Sans"/>
              </a:rPr>
              <a:t>The Environmental and Zoonotic Infectious Diseases hosted the One World, in Winnipeg, Manitoba</a:t>
            </a:r>
            <a:endParaRPr lang="en-US" sz="1800" b="1" dirty="0">
              <a:solidFill>
                <a:srgbClr val="FF0000"/>
              </a:solidFill>
              <a:latin typeface="Open Sans"/>
            </a:endParaRP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solidFill>
                  <a:srgbClr val="FF0000"/>
                </a:solidFill>
                <a:latin typeface="Open Sans"/>
              </a:rPr>
              <a:t>The key recommendations emerged for actions that countries could take to advance the concepts of One Health.</a:t>
            </a:r>
          </a:p>
          <a:p>
            <a:pPr algn="just"/>
            <a:endParaRPr lang="en-US" sz="1800" b="1" dirty="0">
              <a:latin typeface="Open Sans"/>
            </a:endParaRPr>
          </a:p>
        </p:txBody>
      </p:sp>
      <p:sp>
        <p:nvSpPr>
          <p:cNvPr id="2" name="Date Placeholder 1">
            <a:extLst>
              <a:ext uri="{FF2B5EF4-FFF2-40B4-BE49-F238E27FC236}">
                <a16:creationId xmlns:a16="http://schemas.microsoft.com/office/drawing/2014/main" id="{D66BB0DD-D29D-41EB-B9DB-A9F4FFD77B47}"/>
              </a:ext>
            </a:extLst>
          </p:cNvPr>
          <p:cNvSpPr>
            <a:spLocks noGrp="1"/>
          </p:cNvSpPr>
          <p:nvPr>
            <p:ph type="dt" sz="half" idx="10"/>
          </p:nvPr>
        </p:nvSpPr>
        <p:spPr/>
        <p:txBody>
          <a:bodyPr/>
          <a:lstStyle/>
          <a:p>
            <a:fld id="{523ECC74-CC4A-45BD-BABE-45C139F84BE9}" type="datetime1">
              <a:rPr lang="en-US" smtClean="0"/>
              <a:t>10/9/2020</a:t>
            </a:fld>
            <a:endParaRPr lang="en-US"/>
          </a:p>
        </p:txBody>
      </p:sp>
      <p:sp>
        <p:nvSpPr>
          <p:cNvPr id="5" name="Slide Number Placeholder 4">
            <a:extLst>
              <a:ext uri="{FF2B5EF4-FFF2-40B4-BE49-F238E27FC236}">
                <a16:creationId xmlns:a16="http://schemas.microsoft.com/office/drawing/2014/main" id="{9607ADC4-D33F-49A3-A50C-976D989CC0DE}"/>
              </a:ext>
            </a:extLst>
          </p:cNvPr>
          <p:cNvSpPr>
            <a:spLocks noGrp="1"/>
          </p:cNvSpPr>
          <p:nvPr>
            <p:ph type="sldNum" sz="quarter" idx="12"/>
          </p:nvPr>
        </p:nvSpPr>
        <p:spPr/>
        <p:txBody>
          <a:bodyPr/>
          <a:lstStyle/>
          <a:p>
            <a:fld id="{8CD1CAA8-725F-4B76-BEDC-EE429E65D5A2}" type="slidenum">
              <a:rPr lang="en-US" smtClean="0"/>
              <a:t>15</a:t>
            </a:fld>
            <a:endParaRPr lang="en-US"/>
          </a:p>
        </p:txBody>
      </p:sp>
    </p:spTree>
    <p:extLst>
      <p:ext uri="{BB962C8B-B14F-4D97-AF65-F5344CB8AC3E}">
        <p14:creationId xmlns:p14="http://schemas.microsoft.com/office/powerpoint/2010/main" val="185436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148" y="1175176"/>
            <a:ext cx="11633703" cy="4351338"/>
          </a:xfrm>
          <a:ln>
            <a:solidFill>
              <a:schemeClr val="accent1"/>
            </a:solidFill>
          </a:ln>
        </p:spPr>
        <p:txBody>
          <a:bodyPr>
            <a:normAutofit/>
          </a:bodyPr>
          <a:lstStyle/>
          <a:p>
            <a:pPr marL="0" indent="0" algn="just">
              <a:buNone/>
            </a:pPr>
            <a:r>
              <a:rPr lang="en-US" sz="1800" b="1" dirty="0">
                <a:solidFill>
                  <a:srgbClr val="FF0000"/>
                </a:solidFill>
                <a:latin typeface="Open Sans"/>
              </a:rPr>
              <a:t>2010</a:t>
            </a:r>
            <a:r>
              <a:rPr lang="en-US" sz="1800" b="1" dirty="0">
                <a:latin typeface="Open Sans"/>
              </a:rPr>
              <a:t>:</a:t>
            </a:r>
          </a:p>
          <a:p>
            <a:pPr marL="0" indent="0" algn="just">
              <a:buNone/>
            </a:pPr>
            <a:endParaRPr lang="en-US" sz="1800" b="1" dirty="0">
              <a:latin typeface="Open Sans"/>
            </a:endParaRPr>
          </a:p>
          <a:p>
            <a:pPr algn="just">
              <a:buFont typeface="Wingdings" panose="05000000000000000000" pitchFamily="2" charset="2"/>
              <a:buChar char="v"/>
            </a:pPr>
            <a:r>
              <a:rPr lang="en-US" sz="1800" b="1" dirty="0">
                <a:latin typeface="Open Sans"/>
              </a:rPr>
              <a:t>The European Union published the “</a:t>
            </a:r>
            <a:r>
              <a:rPr lang="en-US" sz="1800" b="1" dirty="0">
                <a:solidFill>
                  <a:srgbClr val="FF0000"/>
                </a:solidFill>
                <a:latin typeface="Open Sans"/>
              </a:rPr>
              <a:t>Outcome and Impact Assessment of the Global Response to the Avian Influenza Crisis</a:t>
            </a:r>
            <a:r>
              <a:rPr lang="en-US" sz="1800" b="1" dirty="0">
                <a:latin typeface="Open Sans"/>
              </a:rPr>
              <a:t>” report. </a:t>
            </a: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latin typeface="Open Sans"/>
              </a:rPr>
              <a:t>This report states, “</a:t>
            </a:r>
            <a:r>
              <a:rPr lang="en-US" sz="1800" b="1" dirty="0">
                <a:solidFill>
                  <a:srgbClr val="FF0000"/>
                </a:solidFill>
                <a:latin typeface="Open Sans"/>
              </a:rPr>
              <a:t>The European Union has already taken new initiatives under the One Health umbrella and will continue to do so in the coming years</a:t>
            </a:r>
            <a:r>
              <a:rPr lang="en-US" sz="1800" b="1" dirty="0">
                <a:latin typeface="Open Sans"/>
              </a:rPr>
              <a:t>.” </a:t>
            </a: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latin typeface="Open Sans"/>
              </a:rPr>
              <a:t>The report emphasizes the need to translate the One Health concept into practical policies and strategies that promote the cross-sectoral collaboration.</a:t>
            </a:r>
          </a:p>
          <a:p>
            <a:pPr algn="just"/>
            <a:endParaRPr lang="en-US" sz="1800" b="1" dirty="0">
              <a:latin typeface="Open Sans"/>
            </a:endParaRPr>
          </a:p>
        </p:txBody>
      </p:sp>
      <p:sp>
        <p:nvSpPr>
          <p:cNvPr id="2" name="Date Placeholder 1">
            <a:extLst>
              <a:ext uri="{FF2B5EF4-FFF2-40B4-BE49-F238E27FC236}">
                <a16:creationId xmlns:a16="http://schemas.microsoft.com/office/drawing/2014/main" id="{236DFBCD-0DC6-4DEB-AD72-701A3B607160}"/>
              </a:ext>
            </a:extLst>
          </p:cNvPr>
          <p:cNvSpPr>
            <a:spLocks noGrp="1"/>
          </p:cNvSpPr>
          <p:nvPr>
            <p:ph type="dt" sz="half" idx="10"/>
          </p:nvPr>
        </p:nvSpPr>
        <p:spPr/>
        <p:txBody>
          <a:bodyPr/>
          <a:lstStyle/>
          <a:p>
            <a:fld id="{8F0F5938-9B3E-4A53-A137-C8E05A6D91F4}" type="datetime1">
              <a:rPr lang="en-US" smtClean="0"/>
              <a:t>10/9/2020</a:t>
            </a:fld>
            <a:endParaRPr lang="en-US"/>
          </a:p>
        </p:txBody>
      </p:sp>
      <p:sp>
        <p:nvSpPr>
          <p:cNvPr id="5" name="Slide Number Placeholder 4">
            <a:extLst>
              <a:ext uri="{FF2B5EF4-FFF2-40B4-BE49-F238E27FC236}">
                <a16:creationId xmlns:a16="http://schemas.microsoft.com/office/drawing/2014/main" id="{6190AD81-9F29-473B-8EB2-600259B571E7}"/>
              </a:ext>
            </a:extLst>
          </p:cNvPr>
          <p:cNvSpPr>
            <a:spLocks noGrp="1"/>
          </p:cNvSpPr>
          <p:nvPr>
            <p:ph type="sldNum" sz="quarter" idx="12"/>
          </p:nvPr>
        </p:nvSpPr>
        <p:spPr/>
        <p:txBody>
          <a:bodyPr/>
          <a:lstStyle/>
          <a:p>
            <a:fld id="{8CD1CAA8-725F-4B76-BEDC-EE429E65D5A2}" type="slidenum">
              <a:rPr lang="en-US" smtClean="0"/>
              <a:t>16</a:t>
            </a:fld>
            <a:endParaRPr lang="en-US"/>
          </a:p>
        </p:txBody>
      </p:sp>
    </p:spTree>
    <p:extLst>
      <p:ext uri="{BB962C8B-B14F-4D97-AF65-F5344CB8AC3E}">
        <p14:creationId xmlns:p14="http://schemas.microsoft.com/office/powerpoint/2010/main" val="512418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58052"/>
          </a:xfrm>
          <a:ln>
            <a:solidFill>
              <a:schemeClr val="accent1"/>
            </a:solidFill>
          </a:ln>
        </p:spPr>
        <p:txBody>
          <a:bodyPr>
            <a:normAutofit/>
          </a:bodyPr>
          <a:lstStyle/>
          <a:p>
            <a:pPr algn="just"/>
            <a:r>
              <a:rPr lang="en-US" sz="1800" b="1" dirty="0">
                <a:solidFill>
                  <a:srgbClr val="FF0000"/>
                </a:solidFill>
                <a:latin typeface="Open Sans"/>
              </a:rPr>
              <a:t>2012: </a:t>
            </a:r>
          </a:p>
          <a:p>
            <a:pPr algn="just"/>
            <a:endParaRPr lang="en-US" sz="1800" b="1" dirty="0">
              <a:solidFill>
                <a:srgbClr val="FF0000"/>
              </a:solidFill>
              <a:latin typeface="Open Sans"/>
            </a:endParaRPr>
          </a:p>
          <a:p>
            <a:pPr algn="just">
              <a:buFont typeface="Wingdings" panose="05000000000000000000" pitchFamily="2" charset="2"/>
              <a:buChar char="v"/>
            </a:pPr>
            <a:r>
              <a:rPr lang="en-US" sz="1800" b="1" dirty="0">
                <a:latin typeface="Open Sans"/>
              </a:rPr>
              <a:t>The Global Risk Forum sponsors the first One Health Summit held in </a:t>
            </a:r>
            <a:r>
              <a:rPr lang="en-US" sz="1800" b="1" dirty="0">
                <a:solidFill>
                  <a:srgbClr val="FF0000"/>
                </a:solidFill>
                <a:latin typeface="Open Sans"/>
              </a:rPr>
              <a:t>Davos, Switzerland</a:t>
            </a:r>
            <a:r>
              <a:rPr lang="en-US" sz="1800" b="1" dirty="0">
                <a:latin typeface="Open Sans"/>
              </a:rPr>
              <a:t>. </a:t>
            </a: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latin typeface="Open Sans"/>
              </a:rPr>
              <a:t>The Summit presented the One Health concept </a:t>
            </a:r>
            <a:r>
              <a:rPr lang="en-US" sz="1800" b="1" dirty="0">
                <a:solidFill>
                  <a:srgbClr val="FF0000"/>
                </a:solidFill>
                <a:latin typeface="Open Sans"/>
              </a:rPr>
              <a:t>as a way to manage health threats, focusing on food safety and security</a:t>
            </a:r>
            <a:r>
              <a:rPr lang="en-US" sz="1800" b="1" dirty="0">
                <a:latin typeface="Open Sans"/>
              </a:rPr>
              <a:t>. </a:t>
            </a: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latin typeface="Open Sans"/>
              </a:rPr>
              <a:t>The conference ended by approving the “Davos One Health Action Plan,” which pinpointed ways to improve public health through multi-sectoral and multi-stakeholder cooperation.</a:t>
            </a:r>
          </a:p>
          <a:p>
            <a:pPr algn="just"/>
            <a:endParaRPr lang="en-US" sz="1800" b="1" dirty="0">
              <a:latin typeface="Open Sans"/>
            </a:endParaRPr>
          </a:p>
        </p:txBody>
      </p:sp>
      <p:sp>
        <p:nvSpPr>
          <p:cNvPr id="4" name="Date Placeholder 3">
            <a:extLst>
              <a:ext uri="{FF2B5EF4-FFF2-40B4-BE49-F238E27FC236}">
                <a16:creationId xmlns:a16="http://schemas.microsoft.com/office/drawing/2014/main" id="{16123165-EF81-41C7-BA43-EBA1E57BF7D5}"/>
              </a:ext>
            </a:extLst>
          </p:cNvPr>
          <p:cNvSpPr>
            <a:spLocks noGrp="1"/>
          </p:cNvSpPr>
          <p:nvPr>
            <p:ph type="dt" sz="half" idx="10"/>
          </p:nvPr>
        </p:nvSpPr>
        <p:spPr/>
        <p:txBody>
          <a:bodyPr/>
          <a:lstStyle/>
          <a:p>
            <a:fld id="{087EEC65-B551-4D6F-A100-760AEE7DCAB7}" type="datetime1">
              <a:rPr lang="en-US" smtClean="0"/>
              <a:t>10/9/2020</a:t>
            </a:fld>
            <a:endParaRPr lang="en-US"/>
          </a:p>
        </p:txBody>
      </p:sp>
      <p:sp>
        <p:nvSpPr>
          <p:cNvPr id="6" name="Slide Number Placeholder 5">
            <a:extLst>
              <a:ext uri="{FF2B5EF4-FFF2-40B4-BE49-F238E27FC236}">
                <a16:creationId xmlns:a16="http://schemas.microsoft.com/office/drawing/2014/main" id="{8B876965-B605-4A45-9E60-7CD97530A614}"/>
              </a:ext>
            </a:extLst>
          </p:cNvPr>
          <p:cNvSpPr>
            <a:spLocks noGrp="1"/>
          </p:cNvSpPr>
          <p:nvPr>
            <p:ph type="sldNum" sz="quarter" idx="12"/>
          </p:nvPr>
        </p:nvSpPr>
        <p:spPr/>
        <p:txBody>
          <a:bodyPr/>
          <a:lstStyle/>
          <a:p>
            <a:fld id="{8CD1CAA8-725F-4B76-BEDC-EE429E65D5A2}" type="slidenum">
              <a:rPr lang="en-US" smtClean="0"/>
              <a:t>17</a:t>
            </a:fld>
            <a:endParaRPr lang="en-US"/>
          </a:p>
        </p:txBody>
      </p:sp>
    </p:spTree>
    <p:extLst>
      <p:ext uri="{BB962C8B-B14F-4D97-AF65-F5344CB8AC3E}">
        <p14:creationId xmlns:p14="http://schemas.microsoft.com/office/powerpoint/2010/main" val="297500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5431"/>
            <a:ext cx="10515600" cy="3246298"/>
          </a:xfrm>
          <a:ln>
            <a:solidFill>
              <a:schemeClr val="accent1"/>
            </a:solidFill>
          </a:ln>
        </p:spPr>
        <p:txBody>
          <a:bodyPr>
            <a:noAutofit/>
          </a:bodyPr>
          <a:lstStyle/>
          <a:p>
            <a:pPr marL="0" indent="0" algn="just">
              <a:buNone/>
            </a:pPr>
            <a:r>
              <a:rPr lang="en-US" sz="1800" b="1" dirty="0">
                <a:solidFill>
                  <a:srgbClr val="FF0000"/>
                </a:solidFill>
                <a:latin typeface="Open Sans"/>
              </a:rPr>
              <a:t>2013</a:t>
            </a:r>
            <a:r>
              <a:rPr lang="en-US" sz="1800" b="1" dirty="0">
                <a:latin typeface="Open Sans"/>
              </a:rPr>
              <a:t>: </a:t>
            </a: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latin typeface="Open Sans"/>
              </a:rPr>
              <a:t>2</a:t>
            </a:r>
            <a:r>
              <a:rPr lang="en-US" sz="1800" b="1" baseline="30000" dirty="0">
                <a:latin typeface="Open Sans"/>
              </a:rPr>
              <a:t>nd</a:t>
            </a:r>
            <a:r>
              <a:rPr lang="en-US" sz="1800" b="1" dirty="0">
                <a:latin typeface="Open Sans"/>
              </a:rPr>
              <a:t> International One Health Congress is held in conjunction with the Prince Mahidol Award Conference.</a:t>
            </a: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endParaRPr lang="en-US" sz="1800" b="1" dirty="0">
              <a:latin typeface="Open Sans"/>
            </a:endParaRPr>
          </a:p>
          <a:p>
            <a:pPr algn="just">
              <a:buFont typeface="Wingdings" panose="05000000000000000000" pitchFamily="2" charset="2"/>
              <a:buChar char="v"/>
            </a:pPr>
            <a:r>
              <a:rPr lang="en-US" sz="1800" b="1" dirty="0">
                <a:latin typeface="Open Sans"/>
              </a:rPr>
              <a:t>The conference encouraged collaboration across disciplines to promote effective policy development related to human, animal, and environmental health.</a:t>
            </a:r>
          </a:p>
          <a:p>
            <a:pPr marL="0" indent="0" algn="just">
              <a:buNone/>
            </a:pPr>
            <a:endParaRPr lang="en-US" sz="1800" b="1" dirty="0">
              <a:latin typeface="Open Sans"/>
            </a:endParaRPr>
          </a:p>
          <a:p>
            <a:pPr algn="just"/>
            <a:endParaRPr lang="en-US" sz="1800" b="1" dirty="0">
              <a:latin typeface="Open Sans"/>
            </a:endParaRPr>
          </a:p>
        </p:txBody>
      </p:sp>
      <p:sp>
        <p:nvSpPr>
          <p:cNvPr id="4" name="Date Placeholder 3">
            <a:extLst>
              <a:ext uri="{FF2B5EF4-FFF2-40B4-BE49-F238E27FC236}">
                <a16:creationId xmlns:a16="http://schemas.microsoft.com/office/drawing/2014/main" id="{19C7D7EA-BD21-4D8E-B766-FBF06692735F}"/>
              </a:ext>
            </a:extLst>
          </p:cNvPr>
          <p:cNvSpPr>
            <a:spLocks noGrp="1"/>
          </p:cNvSpPr>
          <p:nvPr>
            <p:ph type="dt" sz="half" idx="10"/>
          </p:nvPr>
        </p:nvSpPr>
        <p:spPr/>
        <p:txBody>
          <a:bodyPr/>
          <a:lstStyle/>
          <a:p>
            <a:fld id="{D9B6114B-5344-47DA-92EF-001839CB07F9}" type="datetime1">
              <a:rPr lang="en-US" smtClean="0"/>
              <a:t>10/9/2020</a:t>
            </a:fld>
            <a:endParaRPr lang="en-US"/>
          </a:p>
        </p:txBody>
      </p:sp>
      <p:sp>
        <p:nvSpPr>
          <p:cNvPr id="6" name="Slide Number Placeholder 5">
            <a:extLst>
              <a:ext uri="{FF2B5EF4-FFF2-40B4-BE49-F238E27FC236}">
                <a16:creationId xmlns:a16="http://schemas.microsoft.com/office/drawing/2014/main" id="{9A4A6D4F-8828-4F7D-B03C-1C9E005530B4}"/>
              </a:ext>
            </a:extLst>
          </p:cNvPr>
          <p:cNvSpPr>
            <a:spLocks noGrp="1"/>
          </p:cNvSpPr>
          <p:nvPr>
            <p:ph type="sldNum" sz="quarter" idx="12"/>
          </p:nvPr>
        </p:nvSpPr>
        <p:spPr/>
        <p:txBody>
          <a:bodyPr/>
          <a:lstStyle/>
          <a:p>
            <a:fld id="{8CD1CAA8-725F-4B76-BEDC-EE429E65D5A2}" type="slidenum">
              <a:rPr lang="en-US" smtClean="0"/>
              <a:t>18</a:t>
            </a:fld>
            <a:endParaRPr lang="en-US"/>
          </a:p>
        </p:txBody>
      </p:sp>
    </p:spTree>
    <p:extLst>
      <p:ext uri="{BB962C8B-B14F-4D97-AF65-F5344CB8AC3E}">
        <p14:creationId xmlns:p14="http://schemas.microsoft.com/office/powerpoint/2010/main" val="1429141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33" y="1324946"/>
            <a:ext cx="6873089" cy="5551263"/>
          </a:xfrm>
          <a:prstGeom prst="rect">
            <a:avLst/>
          </a:prstGeom>
          <a:noFill/>
          <a:ln>
            <a:solidFill>
              <a:schemeClr val="accent1"/>
            </a:solidFill>
          </a:ln>
        </p:spPr>
        <p:txBody>
          <a:bodyPr wrap="square" rtlCol="0">
            <a:spAutoFit/>
          </a:bodyPr>
          <a:lstStyle/>
          <a:p>
            <a:pPr marL="342900" indent="-342900" algn="just">
              <a:lnSpc>
                <a:spcPct val="112000"/>
              </a:lnSpc>
              <a:buFont typeface="Wingdings" panose="05000000000000000000" pitchFamily="2" charset="2"/>
              <a:buChar char="v"/>
            </a:pPr>
            <a:r>
              <a:rPr lang="en-US" b="1" dirty="0">
                <a:solidFill>
                  <a:srgbClr val="FF0000"/>
                </a:solidFill>
                <a:latin typeface="Open Sans"/>
              </a:rPr>
              <a:t>ONE HEALTH </a:t>
            </a:r>
            <a:r>
              <a:rPr lang="en-US" b="1" dirty="0">
                <a:latin typeface="Open Sans"/>
              </a:rPr>
              <a:t>means “a collaborative, multisectoral, and transdisciplinary approach—working at the local, regional, national, and global levels—with the goal of achieving optimal health outcomes recognizing the interconnection between people, animals, plants, and their shared environment”.</a:t>
            </a:r>
          </a:p>
          <a:p>
            <a:pPr marL="342900" indent="-342900" algn="just">
              <a:lnSpc>
                <a:spcPct val="112000"/>
              </a:lnSpc>
              <a:buFont typeface="Wingdings" panose="05000000000000000000" pitchFamily="2" charset="2"/>
              <a:buChar char="v"/>
            </a:pPr>
            <a:endParaRPr lang="en-US" b="1" dirty="0">
              <a:latin typeface="Open Sans"/>
            </a:endParaRPr>
          </a:p>
          <a:p>
            <a:pPr marL="342900" indent="-342900" algn="just">
              <a:lnSpc>
                <a:spcPct val="112000"/>
              </a:lnSpc>
              <a:buFont typeface="Wingdings" panose="05000000000000000000" pitchFamily="2" charset="2"/>
              <a:buChar char="v"/>
            </a:pPr>
            <a:r>
              <a:rPr lang="en-US" b="1" dirty="0">
                <a:latin typeface="Open Sans"/>
              </a:rPr>
              <a:t>“One Health (formerly called One Medicine) is </a:t>
            </a:r>
            <a:r>
              <a:rPr lang="en-US" b="1" dirty="0">
                <a:solidFill>
                  <a:srgbClr val="FF0000"/>
                </a:solidFill>
                <a:latin typeface="Open Sans"/>
              </a:rPr>
              <a:t>dedicated to improving the lives of all species</a:t>
            </a:r>
            <a:r>
              <a:rPr lang="en-US" b="1" dirty="0">
                <a:latin typeface="Open Sans"/>
              </a:rPr>
              <a:t>—human and animal—through the integration of human medicine, veterinary medicine and environmental science.”</a:t>
            </a:r>
          </a:p>
          <a:p>
            <a:pPr marL="342900" indent="-342900" algn="just">
              <a:lnSpc>
                <a:spcPct val="112000"/>
              </a:lnSpc>
              <a:buFont typeface="Wingdings" panose="05000000000000000000" pitchFamily="2" charset="2"/>
              <a:buChar char="v"/>
            </a:pPr>
            <a:endParaRPr lang="en-US" b="1" dirty="0">
              <a:latin typeface="Open Sans"/>
            </a:endParaRPr>
          </a:p>
          <a:p>
            <a:pPr marL="285750" indent="-285750" algn="just">
              <a:lnSpc>
                <a:spcPct val="112000"/>
              </a:lnSpc>
              <a:buFont typeface="Wingdings" panose="05000000000000000000" pitchFamily="2" charset="2"/>
              <a:buChar char="v"/>
            </a:pPr>
            <a:r>
              <a:rPr lang="en-US" b="1" dirty="0">
                <a:latin typeface="Open Sans"/>
              </a:rPr>
              <a:t>The areas of work in which a One Health approach is particularly relevant:</a:t>
            </a:r>
          </a:p>
          <a:p>
            <a:pPr lvl="1" algn="just" fontAlgn="base"/>
            <a:r>
              <a:rPr lang="en-US" b="1" dirty="0">
                <a:latin typeface="Open Sans"/>
              </a:rPr>
              <a:t>Food safety</a:t>
            </a:r>
          </a:p>
          <a:p>
            <a:pPr lvl="1" algn="just" fontAlgn="base"/>
            <a:r>
              <a:rPr lang="en-US" b="1" dirty="0">
                <a:latin typeface="Open Sans"/>
              </a:rPr>
              <a:t>The control of zoonoses </a:t>
            </a:r>
          </a:p>
          <a:p>
            <a:pPr lvl="1" algn="just" fontAlgn="base"/>
            <a:r>
              <a:rPr lang="en-US" b="1" dirty="0">
                <a:latin typeface="Open Sans"/>
              </a:rPr>
              <a:t>Combatting antibiotic resistance</a:t>
            </a:r>
          </a:p>
          <a:p>
            <a:pPr algn="just">
              <a:lnSpc>
                <a:spcPct val="112000"/>
              </a:lnSpc>
            </a:pPr>
            <a:endParaRPr lang="en-US" b="1" dirty="0">
              <a:latin typeface="Open Sans"/>
            </a:endParaRPr>
          </a:p>
        </p:txBody>
      </p:sp>
      <p:pic>
        <p:nvPicPr>
          <p:cNvPr id="3074" name="Picture 2" descr="https://www.cdc.gov/onehealth/images/multimedia/one-health-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488" y="1324946"/>
            <a:ext cx="5166512" cy="55330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99378" y="229530"/>
            <a:ext cx="4849213" cy="646331"/>
          </a:xfrm>
          <a:prstGeom prst="rect">
            <a:avLst/>
          </a:prstGeom>
        </p:spPr>
        <p:txBody>
          <a:bodyPr wrap="none">
            <a:spAutoFit/>
          </a:bodyPr>
          <a:lstStyle/>
          <a:p>
            <a:pPr algn="just"/>
            <a:r>
              <a:rPr lang="en-US" sz="3600" b="1" dirty="0">
                <a:ln w="22225">
                  <a:solidFill>
                    <a:schemeClr val="accent2"/>
                  </a:solidFill>
                  <a:prstDash val="solid"/>
                </a:ln>
                <a:solidFill>
                  <a:schemeClr val="accent2">
                    <a:lumMod val="40000"/>
                    <a:lumOff val="60000"/>
                  </a:schemeClr>
                </a:solidFill>
              </a:rPr>
              <a:t>The One Health Concept</a:t>
            </a:r>
          </a:p>
        </p:txBody>
      </p:sp>
      <p:sp>
        <p:nvSpPr>
          <p:cNvPr id="3" name="Date Placeholder 2">
            <a:extLst>
              <a:ext uri="{FF2B5EF4-FFF2-40B4-BE49-F238E27FC236}">
                <a16:creationId xmlns:a16="http://schemas.microsoft.com/office/drawing/2014/main" id="{E663508C-1985-4EC6-84B1-28841EC3D1C8}"/>
              </a:ext>
            </a:extLst>
          </p:cNvPr>
          <p:cNvSpPr>
            <a:spLocks noGrp="1"/>
          </p:cNvSpPr>
          <p:nvPr>
            <p:ph type="dt" sz="half" idx="10"/>
          </p:nvPr>
        </p:nvSpPr>
        <p:spPr/>
        <p:txBody>
          <a:bodyPr/>
          <a:lstStyle/>
          <a:p>
            <a:fld id="{2231DBB7-E280-4B0A-9F94-4071DA1487AD}" type="datetime1">
              <a:rPr lang="en-US" smtClean="0"/>
              <a:t>10/9/2020</a:t>
            </a:fld>
            <a:endParaRPr lang="en-US"/>
          </a:p>
        </p:txBody>
      </p:sp>
      <p:sp>
        <p:nvSpPr>
          <p:cNvPr id="6" name="Slide Number Placeholder 5">
            <a:extLst>
              <a:ext uri="{FF2B5EF4-FFF2-40B4-BE49-F238E27FC236}">
                <a16:creationId xmlns:a16="http://schemas.microsoft.com/office/drawing/2014/main" id="{3DF6BC56-DB8D-49F8-926F-EEA8605648E7}"/>
              </a:ext>
            </a:extLst>
          </p:cNvPr>
          <p:cNvSpPr>
            <a:spLocks noGrp="1"/>
          </p:cNvSpPr>
          <p:nvPr>
            <p:ph type="sldNum" sz="quarter" idx="12"/>
          </p:nvPr>
        </p:nvSpPr>
        <p:spPr/>
        <p:txBody>
          <a:bodyPr/>
          <a:lstStyle/>
          <a:p>
            <a:fld id="{8CD1CAA8-725F-4B76-BEDC-EE429E65D5A2}" type="slidenum">
              <a:rPr lang="en-US" smtClean="0"/>
              <a:t>19</a:t>
            </a:fld>
            <a:endParaRPr lang="en-US"/>
          </a:p>
        </p:txBody>
      </p:sp>
    </p:spTree>
    <p:extLst>
      <p:ext uri="{BB962C8B-B14F-4D97-AF65-F5344CB8AC3E}">
        <p14:creationId xmlns:p14="http://schemas.microsoft.com/office/powerpoint/2010/main" val="373002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732" y="2199977"/>
            <a:ext cx="11196536" cy="3139321"/>
          </a:xfrm>
          <a:prstGeom prst="rect">
            <a:avLst/>
          </a:prstGeom>
          <a:ln>
            <a:solidFill>
              <a:schemeClr val="accent1"/>
            </a:solidFill>
          </a:ln>
        </p:spPr>
        <p:txBody>
          <a:bodyPr wrap="square">
            <a:spAutoFit/>
          </a:bodyPr>
          <a:lstStyle/>
          <a:p>
            <a:pPr marL="285750" indent="-285750" algn="just">
              <a:buFont typeface="Wingdings" panose="05000000000000000000" pitchFamily="2" charset="2"/>
              <a:buChar char="v"/>
            </a:pPr>
            <a:r>
              <a:rPr lang="en-US" b="1" i="0" dirty="0">
                <a:solidFill>
                  <a:srgbClr val="000000"/>
                </a:solidFill>
                <a:effectLst/>
                <a:latin typeface="Open Sans"/>
              </a:rPr>
              <a:t>Although the term “One Health” is fairly new, the concept has long been recognized both nationally and globally.</a:t>
            </a:r>
          </a:p>
          <a:p>
            <a:pPr algn="just"/>
            <a:r>
              <a:rPr lang="en-US" b="1" i="0" dirty="0">
                <a:solidFill>
                  <a:srgbClr val="000000"/>
                </a:solidFill>
                <a:effectLst/>
                <a:latin typeface="Open Sans"/>
              </a:rPr>
              <a:t> </a:t>
            </a:r>
          </a:p>
          <a:p>
            <a:pPr marL="285750" indent="-285750" algn="just">
              <a:buFont typeface="Wingdings" panose="05000000000000000000" pitchFamily="2" charset="2"/>
              <a:buChar char="v"/>
            </a:pPr>
            <a:endParaRPr lang="en-US" b="1" dirty="0">
              <a:solidFill>
                <a:srgbClr val="000000"/>
              </a:solidFill>
              <a:latin typeface="Open Sans"/>
            </a:endParaRPr>
          </a:p>
          <a:p>
            <a:pPr marL="285750" indent="-285750" algn="just">
              <a:buFont typeface="Wingdings" panose="05000000000000000000" pitchFamily="2" charset="2"/>
              <a:buChar char="v"/>
            </a:pPr>
            <a:r>
              <a:rPr lang="en-US" b="1" i="0" dirty="0">
                <a:solidFill>
                  <a:srgbClr val="000000"/>
                </a:solidFill>
                <a:effectLst/>
                <a:latin typeface="Open Sans"/>
              </a:rPr>
              <a:t>Since the 1800s, scientists have noted the </a:t>
            </a:r>
            <a:r>
              <a:rPr lang="en-US" b="1" i="0" dirty="0">
                <a:solidFill>
                  <a:srgbClr val="FF0000"/>
                </a:solidFill>
                <a:effectLst/>
                <a:latin typeface="Open Sans"/>
              </a:rPr>
              <a:t>similarity in disease processes among animals and humans</a:t>
            </a:r>
            <a:r>
              <a:rPr lang="en-US" b="1" i="0" dirty="0">
                <a:solidFill>
                  <a:srgbClr val="000000"/>
                </a:solidFill>
                <a:effectLst/>
                <a:latin typeface="Open Sans"/>
              </a:rPr>
              <a:t>, but human and animal medicine were practiced separately until the 20</a:t>
            </a:r>
            <a:r>
              <a:rPr lang="en-US" b="1" i="0" baseline="30000" dirty="0">
                <a:solidFill>
                  <a:srgbClr val="000000"/>
                </a:solidFill>
                <a:effectLst/>
                <a:latin typeface="Open Sans"/>
              </a:rPr>
              <a:t>th</a:t>
            </a:r>
            <a:r>
              <a:rPr lang="en-US" b="1" i="0" dirty="0">
                <a:solidFill>
                  <a:srgbClr val="000000"/>
                </a:solidFill>
                <a:effectLst/>
                <a:latin typeface="Open Sans"/>
              </a:rPr>
              <a:t> century. </a:t>
            </a:r>
          </a:p>
          <a:p>
            <a:pPr marL="285750" indent="-285750" algn="just">
              <a:buFont typeface="Wingdings" panose="05000000000000000000" pitchFamily="2" charset="2"/>
              <a:buChar char="v"/>
            </a:pPr>
            <a:endParaRPr lang="en-US" b="1" i="0" dirty="0">
              <a:solidFill>
                <a:srgbClr val="000000"/>
              </a:solidFill>
              <a:effectLst/>
              <a:latin typeface="Open Sans"/>
            </a:endParaRPr>
          </a:p>
          <a:p>
            <a:pPr marL="285750" indent="-285750" algn="just">
              <a:buFont typeface="Wingdings" panose="05000000000000000000" pitchFamily="2" charset="2"/>
              <a:buChar char="v"/>
            </a:pPr>
            <a:endParaRPr lang="en-US" b="1" dirty="0">
              <a:solidFill>
                <a:srgbClr val="000000"/>
              </a:solidFill>
              <a:latin typeface="Open Sans"/>
            </a:endParaRPr>
          </a:p>
          <a:p>
            <a:pPr marL="285750" indent="-285750" algn="just">
              <a:buFont typeface="Wingdings" panose="05000000000000000000" pitchFamily="2" charset="2"/>
              <a:buChar char="v"/>
            </a:pPr>
            <a:r>
              <a:rPr lang="en-US" b="1" i="0" dirty="0">
                <a:solidFill>
                  <a:srgbClr val="000000"/>
                </a:solidFill>
                <a:effectLst/>
                <a:latin typeface="Open Sans"/>
              </a:rPr>
              <a:t>In recent years, through the support of key individuals and vital events, the </a:t>
            </a:r>
            <a:r>
              <a:rPr lang="en-US" b="1" i="0" dirty="0">
                <a:solidFill>
                  <a:srgbClr val="FF0000"/>
                </a:solidFill>
                <a:effectLst/>
                <a:latin typeface="Open Sans"/>
              </a:rPr>
              <a:t>One Health concept </a:t>
            </a:r>
            <a:r>
              <a:rPr lang="en-US" b="1" i="0" dirty="0">
                <a:solidFill>
                  <a:srgbClr val="000000"/>
                </a:solidFill>
                <a:effectLst/>
                <a:latin typeface="Open Sans"/>
              </a:rPr>
              <a:t>has </a:t>
            </a:r>
            <a:r>
              <a:rPr lang="en-US" b="1" i="0" dirty="0">
                <a:solidFill>
                  <a:srgbClr val="FF0000"/>
                </a:solidFill>
                <a:effectLst/>
                <a:latin typeface="Open Sans"/>
              </a:rPr>
              <a:t>gained more recognition in the public health and animal health communities</a:t>
            </a:r>
            <a:r>
              <a:rPr lang="en-US" b="1" i="0" dirty="0">
                <a:solidFill>
                  <a:srgbClr val="000000"/>
                </a:solidFill>
                <a:effectLst/>
                <a:latin typeface="Open Sans"/>
              </a:rPr>
              <a:t>.</a:t>
            </a:r>
          </a:p>
          <a:p>
            <a:endParaRPr lang="en-US" b="0" i="0" dirty="0">
              <a:solidFill>
                <a:srgbClr val="000000"/>
              </a:solidFill>
              <a:effectLst/>
              <a:latin typeface="Open Sans"/>
            </a:endParaRPr>
          </a:p>
        </p:txBody>
      </p:sp>
      <p:sp>
        <p:nvSpPr>
          <p:cNvPr id="3" name="Rectangle 2"/>
          <p:cNvSpPr/>
          <p:nvPr/>
        </p:nvSpPr>
        <p:spPr>
          <a:xfrm>
            <a:off x="3067662" y="1033399"/>
            <a:ext cx="6056675" cy="801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Merriweather"/>
              </a:rPr>
              <a:t>INTRODUCTION</a:t>
            </a:r>
          </a:p>
        </p:txBody>
      </p:sp>
      <p:sp>
        <p:nvSpPr>
          <p:cNvPr id="4" name="Date Placeholder 3">
            <a:extLst>
              <a:ext uri="{FF2B5EF4-FFF2-40B4-BE49-F238E27FC236}">
                <a16:creationId xmlns:a16="http://schemas.microsoft.com/office/drawing/2014/main" id="{D4FF1FD2-13F4-426E-825A-5663D2D9A2C0}"/>
              </a:ext>
            </a:extLst>
          </p:cNvPr>
          <p:cNvSpPr>
            <a:spLocks noGrp="1"/>
          </p:cNvSpPr>
          <p:nvPr>
            <p:ph type="dt" sz="half" idx="10"/>
          </p:nvPr>
        </p:nvSpPr>
        <p:spPr/>
        <p:txBody>
          <a:bodyPr/>
          <a:lstStyle/>
          <a:p>
            <a:fld id="{053341AE-7E41-414C-B85C-689F82814701}" type="datetime1">
              <a:rPr lang="en-US" smtClean="0"/>
              <a:t>10/9/2020</a:t>
            </a:fld>
            <a:endParaRPr lang="en-US"/>
          </a:p>
        </p:txBody>
      </p:sp>
      <p:sp>
        <p:nvSpPr>
          <p:cNvPr id="6" name="Slide Number Placeholder 5">
            <a:extLst>
              <a:ext uri="{FF2B5EF4-FFF2-40B4-BE49-F238E27FC236}">
                <a16:creationId xmlns:a16="http://schemas.microsoft.com/office/drawing/2014/main" id="{A572A3CF-6D9D-4A52-93D5-DE7904F7A8B0}"/>
              </a:ext>
            </a:extLst>
          </p:cNvPr>
          <p:cNvSpPr>
            <a:spLocks noGrp="1"/>
          </p:cNvSpPr>
          <p:nvPr>
            <p:ph type="sldNum" sz="quarter" idx="12"/>
          </p:nvPr>
        </p:nvSpPr>
        <p:spPr/>
        <p:txBody>
          <a:bodyPr/>
          <a:lstStyle/>
          <a:p>
            <a:fld id="{8CD1CAA8-725F-4B76-BEDC-EE429E65D5A2}" type="slidenum">
              <a:rPr lang="en-US" smtClean="0"/>
              <a:t>2</a:t>
            </a:fld>
            <a:endParaRPr lang="en-US"/>
          </a:p>
        </p:txBody>
      </p:sp>
    </p:spTree>
    <p:extLst>
      <p:ext uri="{BB962C8B-B14F-4D97-AF65-F5344CB8AC3E}">
        <p14:creationId xmlns:p14="http://schemas.microsoft.com/office/powerpoint/2010/main" val="4278665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onehealthinitiative.com/gfx/umbr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59" y="860079"/>
            <a:ext cx="11262511" cy="577611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7D22458A-3655-4B0F-A38A-3A92DB8A0D04}"/>
              </a:ext>
            </a:extLst>
          </p:cNvPr>
          <p:cNvSpPr>
            <a:spLocks noGrp="1"/>
          </p:cNvSpPr>
          <p:nvPr>
            <p:ph type="dt" sz="half" idx="10"/>
          </p:nvPr>
        </p:nvSpPr>
        <p:spPr/>
        <p:txBody>
          <a:bodyPr/>
          <a:lstStyle/>
          <a:p>
            <a:fld id="{DB559E5D-ED18-4392-98E7-308311833A76}" type="datetime1">
              <a:rPr lang="en-US" smtClean="0"/>
              <a:t>10/9/2020</a:t>
            </a:fld>
            <a:endParaRPr lang="en-US"/>
          </a:p>
        </p:txBody>
      </p:sp>
      <p:sp>
        <p:nvSpPr>
          <p:cNvPr id="4" name="Slide Number Placeholder 3">
            <a:extLst>
              <a:ext uri="{FF2B5EF4-FFF2-40B4-BE49-F238E27FC236}">
                <a16:creationId xmlns:a16="http://schemas.microsoft.com/office/drawing/2014/main" id="{9C2EB1C1-6F75-4A14-8C2B-9F126C806245}"/>
              </a:ext>
            </a:extLst>
          </p:cNvPr>
          <p:cNvSpPr>
            <a:spLocks noGrp="1"/>
          </p:cNvSpPr>
          <p:nvPr>
            <p:ph type="sldNum" sz="quarter" idx="12"/>
          </p:nvPr>
        </p:nvSpPr>
        <p:spPr/>
        <p:txBody>
          <a:bodyPr/>
          <a:lstStyle/>
          <a:p>
            <a:fld id="{8CD1CAA8-725F-4B76-BEDC-EE429E65D5A2}" type="slidenum">
              <a:rPr lang="en-US" smtClean="0"/>
              <a:t>20</a:t>
            </a:fld>
            <a:endParaRPr lang="en-US"/>
          </a:p>
        </p:txBody>
      </p:sp>
    </p:spTree>
    <p:extLst>
      <p:ext uri="{BB962C8B-B14F-4D97-AF65-F5344CB8AC3E}">
        <p14:creationId xmlns:p14="http://schemas.microsoft.com/office/powerpoint/2010/main" val="350963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4254" y="474785"/>
            <a:ext cx="10955215" cy="6189784"/>
          </a:xfrm>
          <a:prstGeom prst="rect">
            <a:avLst/>
          </a:prstGeom>
        </p:spPr>
      </p:pic>
      <p:sp>
        <p:nvSpPr>
          <p:cNvPr id="2" name="Date Placeholder 1">
            <a:extLst>
              <a:ext uri="{FF2B5EF4-FFF2-40B4-BE49-F238E27FC236}">
                <a16:creationId xmlns:a16="http://schemas.microsoft.com/office/drawing/2014/main" id="{4330B1A3-E747-49B3-B1F9-BEAA29BE4B1E}"/>
              </a:ext>
            </a:extLst>
          </p:cNvPr>
          <p:cNvSpPr>
            <a:spLocks noGrp="1"/>
          </p:cNvSpPr>
          <p:nvPr>
            <p:ph type="dt" sz="half" idx="10"/>
          </p:nvPr>
        </p:nvSpPr>
        <p:spPr/>
        <p:txBody>
          <a:bodyPr/>
          <a:lstStyle/>
          <a:p>
            <a:fld id="{58DD97BB-D198-401F-805E-11AB8BE4EEF5}" type="datetime1">
              <a:rPr lang="en-US" smtClean="0"/>
              <a:t>10/9/2020</a:t>
            </a:fld>
            <a:endParaRPr lang="en-US"/>
          </a:p>
        </p:txBody>
      </p:sp>
      <p:sp>
        <p:nvSpPr>
          <p:cNvPr id="5" name="Slide Number Placeholder 4">
            <a:extLst>
              <a:ext uri="{FF2B5EF4-FFF2-40B4-BE49-F238E27FC236}">
                <a16:creationId xmlns:a16="http://schemas.microsoft.com/office/drawing/2014/main" id="{18A91C4E-1E5D-4F2C-87B0-48FF6AA4035C}"/>
              </a:ext>
            </a:extLst>
          </p:cNvPr>
          <p:cNvSpPr>
            <a:spLocks noGrp="1"/>
          </p:cNvSpPr>
          <p:nvPr>
            <p:ph type="sldNum" sz="quarter" idx="12"/>
          </p:nvPr>
        </p:nvSpPr>
        <p:spPr/>
        <p:txBody>
          <a:bodyPr/>
          <a:lstStyle/>
          <a:p>
            <a:fld id="{8CD1CAA8-725F-4B76-BEDC-EE429E65D5A2}" type="slidenum">
              <a:rPr lang="en-US" smtClean="0"/>
              <a:t>21</a:t>
            </a:fld>
            <a:endParaRPr lang="en-US"/>
          </a:p>
        </p:txBody>
      </p:sp>
    </p:spTree>
    <p:extLst>
      <p:ext uri="{BB962C8B-B14F-4D97-AF65-F5344CB8AC3E}">
        <p14:creationId xmlns:p14="http://schemas.microsoft.com/office/powerpoint/2010/main" val="10076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006" y="2033081"/>
            <a:ext cx="11681988" cy="3949430"/>
          </a:xfrm>
          <a:ln>
            <a:solidFill>
              <a:schemeClr val="accent1"/>
            </a:solidFill>
          </a:ln>
        </p:spPr>
        <p:txBody>
          <a:bodyPr>
            <a:noAutofit/>
          </a:bodyPr>
          <a:lstStyle/>
          <a:p>
            <a:pPr algn="just">
              <a:lnSpc>
                <a:spcPct val="100000"/>
              </a:lnSpc>
              <a:buFont typeface="Wingdings" panose="05000000000000000000" pitchFamily="2" charset="2"/>
              <a:buChar char="v"/>
            </a:pPr>
            <a:r>
              <a:rPr lang="en-US" sz="2000" b="1" dirty="0">
                <a:solidFill>
                  <a:srgbClr val="FF0000"/>
                </a:solidFill>
              </a:rPr>
              <a:t>Joint educational efforts </a:t>
            </a:r>
            <a:r>
              <a:rPr lang="en-US" sz="2000" b="1" dirty="0"/>
              <a:t>between human medical, veterinary medical schools, and schools of public health and the environment.</a:t>
            </a:r>
          </a:p>
          <a:p>
            <a:pPr algn="just">
              <a:lnSpc>
                <a:spcPct val="100000"/>
              </a:lnSpc>
              <a:buFont typeface="Wingdings" panose="05000000000000000000" pitchFamily="2" charset="2"/>
              <a:buChar char="v"/>
            </a:pPr>
            <a:endParaRPr lang="en-US" sz="2000" b="1" dirty="0"/>
          </a:p>
          <a:p>
            <a:pPr algn="just">
              <a:lnSpc>
                <a:spcPct val="100000"/>
              </a:lnSpc>
              <a:buFont typeface="Wingdings" panose="05000000000000000000" pitchFamily="2" charset="2"/>
              <a:buChar char="v"/>
            </a:pPr>
            <a:r>
              <a:rPr lang="en-US" sz="2000" b="1" dirty="0">
                <a:solidFill>
                  <a:srgbClr val="FF0000"/>
                </a:solidFill>
              </a:rPr>
              <a:t>Joint communication efforts </a:t>
            </a:r>
            <a:r>
              <a:rPr lang="en-US" sz="2000" b="1" dirty="0"/>
              <a:t>in journals, at conferences, and via allied health networks.</a:t>
            </a:r>
          </a:p>
          <a:p>
            <a:pPr algn="just">
              <a:lnSpc>
                <a:spcPct val="100000"/>
              </a:lnSpc>
              <a:buFont typeface="Wingdings" panose="05000000000000000000" pitchFamily="2" charset="2"/>
              <a:buChar char="v"/>
            </a:pPr>
            <a:endParaRPr lang="en-US" sz="2000" b="1" dirty="0"/>
          </a:p>
          <a:p>
            <a:pPr algn="just">
              <a:lnSpc>
                <a:spcPct val="100000"/>
              </a:lnSpc>
              <a:buFont typeface="Wingdings" panose="05000000000000000000" pitchFamily="2" charset="2"/>
              <a:buChar char="v"/>
            </a:pPr>
            <a:r>
              <a:rPr lang="en-US" sz="2000" b="1" dirty="0">
                <a:solidFill>
                  <a:srgbClr val="FF0000"/>
                </a:solidFill>
              </a:rPr>
              <a:t>Joint efforts in clinical care </a:t>
            </a:r>
            <a:r>
              <a:rPr lang="en-US" sz="2000" b="1" dirty="0"/>
              <a:t>through the assessment, treatment and prevention of cross-species disease transmission.</a:t>
            </a:r>
          </a:p>
          <a:p>
            <a:pPr algn="just">
              <a:lnSpc>
                <a:spcPct val="100000"/>
              </a:lnSpc>
              <a:buFont typeface="Wingdings" panose="05000000000000000000" pitchFamily="2" charset="2"/>
              <a:buChar char="v"/>
            </a:pPr>
            <a:endParaRPr lang="en-US" sz="2000" b="1" dirty="0"/>
          </a:p>
          <a:p>
            <a:pPr algn="just">
              <a:lnSpc>
                <a:spcPct val="100000"/>
              </a:lnSpc>
              <a:buFont typeface="Wingdings" panose="05000000000000000000" pitchFamily="2" charset="2"/>
              <a:buChar char="v"/>
            </a:pPr>
            <a:r>
              <a:rPr lang="en-US" sz="2000" b="1" dirty="0">
                <a:solidFill>
                  <a:srgbClr val="FF0000"/>
                </a:solidFill>
              </a:rPr>
              <a:t>Joint cross-species disease surveillance </a:t>
            </a:r>
            <a:r>
              <a:rPr lang="en-US" sz="2000" b="1" dirty="0"/>
              <a:t>and control efforts in public health</a:t>
            </a:r>
          </a:p>
          <a:p>
            <a:pPr marL="0" indent="0" algn="just">
              <a:buNone/>
            </a:pPr>
            <a:endParaRPr lang="en-US" sz="2000" b="1" dirty="0"/>
          </a:p>
        </p:txBody>
      </p:sp>
      <p:sp>
        <p:nvSpPr>
          <p:cNvPr id="4" name="Date Placeholder 3">
            <a:extLst>
              <a:ext uri="{FF2B5EF4-FFF2-40B4-BE49-F238E27FC236}">
                <a16:creationId xmlns:a16="http://schemas.microsoft.com/office/drawing/2014/main" id="{1A5E4650-97A2-4079-853E-8E3DA3F2C004}"/>
              </a:ext>
            </a:extLst>
          </p:cNvPr>
          <p:cNvSpPr>
            <a:spLocks noGrp="1"/>
          </p:cNvSpPr>
          <p:nvPr>
            <p:ph type="dt" sz="half" idx="10"/>
          </p:nvPr>
        </p:nvSpPr>
        <p:spPr/>
        <p:txBody>
          <a:bodyPr/>
          <a:lstStyle/>
          <a:p>
            <a:fld id="{5E1AAB35-DA9D-4224-86EB-E27507838529}" type="datetime1">
              <a:rPr lang="en-US" smtClean="0"/>
              <a:t>10/9/2020</a:t>
            </a:fld>
            <a:endParaRPr lang="en-US"/>
          </a:p>
        </p:txBody>
      </p:sp>
      <p:sp>
        <p:nvSpPr>
          <p:cNvPr id="6" name="Slide Number Placeholder 5">
            <a:extLst>
              <a:ext uri="{FF2B5EF4-FFF2-40B4-BE49-F238E27FC236}">
                <a16:creationId xmlns:a16="http://schemas.microsoft.com/office/drawing/2014/main" id="{F068BCDC-6EE7-41DC-8146-B016DFBC7072}"/>
              </a:ext>
            </a:extLst>
          </p:cNvPr>
          <p:cNvSpPr>
            <a:spLocks noGrp="1"/>
          </p:cNvSpPr>
          <p:nvPr>
            <p:ph type="sldNum" sz="quarter" idx="12"/>
          </p:nvPr>
        </p:nvSpPr>
        <p:spPr/>
        <p:txBody>
          <a:bodyPr/>
          <a:lstStyle/>
          <a:p>
            <a:fld id="{8CD1CAA8-725F-4B76-BEDC-EE429E65D5A2}" type="slidenum">
              <a:rPr lang="en-US" smtClean="0"/>
              <a:t>22</a:t>
            </a:fld>
            <a:endParaRPr lang="en-US"/>
          </a:p>
        </p:txBody>
      </p:sp>
      <p:sp>
        <p:nvSpPr>
          <p:cNvPr id="8" name="Title 7">
            <a:extLst>
              <a:ext uri="{FF2B5EF4-FFF2-40B4-BE49-F238E27FC236}">
                <a16:creationId xmlns:a16="http://schemas.microsoft.com/office/drawing/2014/main" id="{A51484F2-5B7D-4A67-A7EF-5D8697D35DBD}"/>
              </a:ext>
            </a:extLst>
          </p:cNvPr>
          <p:cNvSpPr>
            <a:spLocks noGrp="1"/>
          </p:cNvSpPr>
          <p:nvPr>
            <p:ph type="title"/>
          </p:nvPr>
        </p:nvSpPr>
        <p:spPr>
          <a:xfrm>
            <a:off x="838200" y="365126"/>
            <a:ext cx="10515600" cy="802194"/>
          </a:xfrm>
          <a:pattFill prst="pct30">
            <a:fgClr>
              <a:schemeClr val="accent6"/>
            </a:fgClr>
            <a:bgClr>
              <a:schemeClr val="bg1"/>
            </a:bgClr>
          </a:pattFill>
        </p:spPr>
        <p:txBody>
          <a:bodyPr>
            <a:normAutofit/>
          </a:bodyPr>
          <a:lstStyle/>
          <a:p>
            <a:pPr algn="ctr"/>
            <a:r>
              <a:rPr lang="en-US" sz="2800" b="1" dirty="0">
                <a:latin typeface="Open Sans"/>
              </a:rPr>
              <a:t>Efforts to achieve One Health</a:t>
            </a:r>
            <a:endParaRPr lang="en-IN" sz="2800" b="1" dirty="0">
              <a:latin typeface="Open Sans"/>
            </a:endParaRPr>
          </a:p>
        </p:txBody>
      </p:sp>
    </p:spTree>
    <p:extLst>
      <p:ext uri="{BB962C8B-B14F-4D97-AF65-F5344CB8AC3E}">
        <p14:creationId xmlns:p14="http://schemas.microsoft.com/office/powerpoint/2010/main" val="391894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4E55B-ABD0-4FBD-A7D2-FCA9CF58C7BD}"/>
              </a:ext>
            </a:extLst>
          </p:cNvPr>
          <p:cNvSpPr>
            <a:spLocks noGrp="1"/>
          </p:cNvSpPr>
          <p:nvPr>
            <p:ph idx="1"/>
          </p:nvPr>
        </p:nvSpPr>
        <p:spPr>
          <a:xfrm>
            <a:off x="389106" y="1825625"/>
            <a:ext cx="11371634" cy="3145209"/>
          </a:xfrm>
          <a:ln>
            <a:solidFill>
              <a:srgbClr val="00B050"/>
            </a:solidFill>
          </a:ln>
        </p:spPr>
        <p:txBody>
          <a:bodyPr>
            <a:normAutofit/>
          </a:bodyPr>
          <a:lstStyle/>
          <a:p>
            <a:pPr algn="just">
              <a:lnSpc>
                <a:spcPct val="100000"/>
              </a:lnSpc>
              <a:buFont typeface="Wingdings" panose="05000000000000000000" pitchFamily="2" charset="2"/>
              <a:buChar char="v"/>
            </a:pPr>
            <a:r>
              <a:rPr lang="en-US" sz="1800" b="1" dirty="0">
                <a:solidFill>
                  <a:srgbClr val="FF0000"/>
                </a:solidFill>
                <a:latin typeface="Open Sans"/>
              </a:rPr>
              <a:t>Joint efforts in better understanding </a:t>
            </a:r>
            <a:r>
              <a:rPr lang="en-US" sz="1800" b="1" dirty="0">
                <a:latin typeface="Open Sans"/>
              </a:rPr>
              <a:t>of </a:t>
            </a:r>
            <a:r>
              <a:rPr lang="en-US" sz="1800" b="1" dirty="0">
                <a:solidFill>
                  <a:srgbClr val="FF0000"/>
                </a:solidFill>
                <a:latin typeface="Open Sans"/>
              </a:rPr>
              <a:t>cross-species disease transmission </a:t>
            </a:r>
            <a:r>
              <a:rPr lang="en-US" sz="1800" b="1" dirty="0">
                <a:latin typeface="Open Sans"/>
              </a:rPr>
              <a:t>through comparative medicine and environmental research.</a:t>
            </a:r>
          </a:p>
          <a:p>
            <a:pPr algn="just">
              <a:lnSpc>
                <a:spcPct val="100000"/>
              </a:lnSpc>
              <a:buFont typeface="Wingdings" panose="05000000000000000000" pitchFamily="2" charset="2"/>
              <a:buChar char="v"/>
            </a:pPr>
            <a:endParaRPr lang="en-US" sz="1800" b="1" dirty="0">
              <a:latin typeface="Open Sans"/>
            </a:endParaRPr>
          </a:p>
          <a:p>
            <a:pPr algn="just">
              <a:lnSpc>
                <a:spcPct val="100000"/>
              </a:lnSpc>
              <a:buFont typeface="Wingdings" panose="05000000000000000000" pitchFamily="2" charset="2"/>
              <a:buChar char="v"/>
            </a:pPr>
            <a:r>
              <a:rPr lang="en-US" sz="1800" b="1" dirty="0">
                <a:solidFill>
                  <a:srgbClr val="FF0000"/>
                </a:solidFill>
                <a:latin typeface="Open Sans"/>
              </a:rPr>
              <a:t>Joint efforts in the development and evaluation </a:t>
            </a:r>
            <a:r>
              <a:rPr lang="en-US" sz="1800" b="1" dirty="0">
                <a:latin typeface="Open Sans"/>
              </a:rPr>
              <a:t>of new diagnostic methods, medicines and vaccines for the prevention and control of diseases across species.</a:t>
            </a:r>
          </a:p>
          <a:p>
            <a:pPr algn="just">
              <a:lnSpc>
                <a:spcPct val="100000"/>
              </a:lnSpc>
              <a:buFont typeface="Wingdings" panose="05000000000000000000" pitchFamily="2" charset="2"/>
              <a:buChar char="v"/>
            </a:pPr>
            <a:endParaRPr lang="en-US" sz="1800" b="1" dirty="0">
              <a:latin typeface="Open Sans"/>
            </a:endParaRPr>
          </a:p>
          <a:p>
            <a:pPr algn="just">
              <a:lnSpc>
                <a:spcPct val="100000"/>
              </a:lnSpc>
              <a:buFont typeface="Wingdings" panose="05000000000000000000" pitchFamily="2" charset="2"/>
              <a:buChar char="v"/>
            </a:pPr>
            <a:r>
              <a:rPr lang="en-US" sz="1800" b="1" dirty="0">
                <a:solidFill>
                  <a:srgbClr val="FF0000"/>
                </a:solidFill>
                <a:latin typeface="Open Sans"/>
              </a:rPr>
              <a:t>Joint efforts to inform and educate political leaders </a:t>
            </a:r>
            <a:r>
              <a:rPr lang="en-US" sz="1800" b="1" dirty="0">
                <a:latin typeface="Open Sans"/>
              </a:rPr>
              <a:t>and the public sector through accurate media publications.</a:t>
            </a:r>
          </a:p>
          <a:p>
            <a:endParaRPr lang="en-IN" sz="1800" dirty="0">
              <a:latin typeface="Open Sans"/>
            </a:endParaRPr>
          </a:p>
        </p:txBody>
      </p:sp>
      <p:sp>
        <p:nvSpPr>
          <p:cNvPr id="4" name="Date Placeholder 3">
            <a:extLst>
              <a:ext uri="{FF2B5EF4-FFF2-40B4-BE49-F238E27FC236}">
                <a16:creationId xmlns:a16="http://schemas.microsoft.com/office/drawing/2014/main" id="{5BDEEF56-1252-4906-BB43-104AABFDF131}"/>
              </a:ext>
            </a:extLst>
          </p:cNvPr>
          <p:cNvSpPr>
            <a:spLocks noGrp="1"/>
          </p:cNvSpPr>
          <p:nvPr>
            <p:ph type="dt" sz="half" idx="10"/>
          </p:nvPr>
        </p:nvSpPr>
        <p:spPr/>
        <p:txBody>
          <a:bodyPr/>
          <a:lstStyle/>
          <a:p>
            <a:fld id="{98771946-8AF5-44A4-AE7F-390F901E1609}" type="datetime1">
              <a:rPr lang="en-US" smtClean="0"/>
              <a:t>10/9/2020</a:t>
            </a:fld>
            <a:endParaRPr lang="en-US"/>
          </a:p>
        </p:txBody>
      </p:sp>
      <p:sp>
        <p:nvSpPr>
          <p:cNvPr id="5" name="Slide Number Placeholder 4">
            <a:extLst>
              <a:ext uri="{FF2B5EF4-FFF2-40B4-BE49-F238E27FC236}">
                <a16:creationId xmlns:a16="http://schemas.microsoft.com/office/drawing/2014/main" id="{27C23B12-5289-4D12-ADFB-144520305B5C}"/>
              </a:ext>
            </a:extLst>
          </p:cNvPr>
          <p:cNvSpPr>
            <a:spLocks noGrp="1"/>
          </p:cNvSpPr>
          <p:nvPr>
            <p:ph type="sldNum" sz="quarter" idx="12"/>
          </p:nvPr>
        </p:nvSpPr>
        <p:spPr/>
        <p:txBody>
          <a:bodyPr/>
          <a:lstStyle/>
          <a:p>
            <a:fld id="{8CD1CAA8-725F-4B76-BEDC-EE429E65D5A2}" type="slidenum">
              <a:rPr lang="en-US" smtClean="0"/>
              <a:t>23</a:t>
            </a:fld>
            <a:endParaRPr lang="en-US"/>
          </a:p>
        </p:txBody>
      </p:sp>
    </p:spTree>
    <p:extLst>
      <p:ext uri="{BB962C8B-B14F-4D97-AF65-F5344CB8AC3E}">
        <p14:creationId xmlns:p14="http://schemas.microsoft.com/office/powerpoint/2010/main" val="1904892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Autofit/>
          </a:bodyPr>
          <a:lstStyle/>
          <a:p>
            <a:pPr algn="ctr"/>
            <a:r>
              <a:rPr lang="en-US" b="1" dirty="0"/>
              <a:t>Organizations working on one health</a:t>
            </a:r>
          </a:p>
        </p:txBody>
      </p:sp>
      <p:sp>
        <p:nvSpPr>
          <p:cNvPr id="3" name="Content Placeholder 2"/>
          <p:cNvSpPr>
            <a:spLocks noGrp="1"/>
          </p:cNvSpPr>
          <p:nvPr>
            <p:ph sz="half" idx="1"/>
          </p:nvPr>
        </p:nvSpPr>
        <p:spPr/>
        <p:txBody>
          <a:bodyPr>
            <a:normAutofit/>
          </a:bodyPr>
          <a:lstStyle/>
          <a:p>
            <a:pPr>
              <a:spcAft>
                <a:spcPts val="1200"/>
              </a:spcAft>
            </a:pPr>
            <a:r>
              <a:rPr lang="en-US" sz="1800" b="1" dirty="0">
                <a:latin typeface="Open Sans"/>
              </a:rPr>
              <a:t>World Health Organization (WHO)</a:t>
            </a:r>
          </a:p>
          <a:p>
            <a:pPr>
              <a:spcAft>
                <a:spcPts val="1200"/>
              </a:spcAft>
            </a:pPr>
            <a:r>
              <a:rPr lang="en-US" sz="1800" b="1" dirty="0">
                <a:latin typeface="Open Sans"/>
              </a:rPr>
              <a:t>Food and Agriculture Organization (FAO)</a:t>
            </a:r>
          </a:p>
          <a:p>
            <a:pPr>
              <a:spcAft>
                <a:spcPts val="1200"/>
              </a:spcAft>
            </a:pPr>
            <a:r>
              <a:rPr lang="en-US" sz="1800" b="1" dirty="0">
                <a:latin typeface="Open Sans"/>
              </a:rPr>
              <a:t>World Organization for Animal Health (OIE)</a:t>
            </a:r>
          </a:p>
          <a:p>
            <a:pPr>
              <a:spcAft>
                <a:spcPts val="1200"/>
              </a:spcAft>
            </a:pPr>
            <a:r>
              <a:rPr lang="en-US" sz="1800" b="1" dirty="0">
                <a:latin typeface="Open Sans"/>
              </a:rPr>
              <a:t>One Health Initiative (founded in 2006</a:t>
            </a:r>
          </a:p>
          <a:p>
            <a:pPr>
              <a:spcAft>
                <a:spcPts val="1200"/>
              </a:spcAft>
            </a:pPr>
            <a:r>
              <a:rPr lang="en-US" sz="1800" b="1" dirty="0">
                <a:latin typeface="Open Sans"/>
              </a:rPr>
              <a:t>US Centers for Disease Control</a:t>
            </a:r>
          </a:p>
          <a:p>
            <a:pPr>
              <a:spcAft>
                <a:spcPts val="1200"/>
              </a:spcAft>
            </a:pPr>
            <a:r>
              <a:rPr lang="en-US" sz="1800" b="1" dirty="0">
                <a:latin typeface="Open Sans"/>
              </a:rPr>
              <a:t>Eco-Health Alliance</a:t>
            </a:r>
          </a:p>
          <a:p>
            <a:pPr>
              <a:spcAft>
                <a:spcPts val="1200"/>
              </a:spcAft>
            </a:pPr>
            <a:endParaRPr lang="en-US" sz="1800" b="1" dirty="0">
              <a:latin typeface="Open Sans"/>
            </a:endParaRPr>
          </a:p>
        </p:txBody>
      </p:sp>
      <p:sp>
        <p:nvSpPr>
          <p:cNvPr id="4" name="Content Placeholder 3"/>
          <p:cNvSpPr>
            <a:spLocks noGrp="1"/>
          </p:cNvSpPr>
          <p:nvPr>
            <p:ph sz="half" idx="2"/>
          </p:nvPr>
        </p:nvSpPr>
        <p:spPr>
          <a:xfrm>
            <a:off x="6172200" y="1825625"/>
            <a:ext cx="5181600" cy="4351338"/>
          </a:xfrm>
        </p:spPr>
        <p:txBody>
          <a:bodyPr>
            <a:noAutofit/>
          </a:bodyPr>
          <a:lstStyle/>
          <a:p>
            <a:pPr marL="400050" indent="-285750">
              <a:spcAft>
                <a:spcPts val="1200"/>
              </a:spcAft>
              <a:buFont typeface="Wingdings" panose="05000000000000000000" pitchFamily="2" charset="2"/>
              <a:buChar char="v"/>
            </a:pPr>
            <a:r>
              <a:rPr lang="en-US" sz="1800" b="1" dirty="0">
                <a:latin typeface="Open Sans"/>
              </a:rPr>
              <a:t>South East Asia One Health University Network (SEAOHUN)</a:t>
            </a:r>
          </a:p>
          <a:p>
            <a:pPr>
              <a:spcAft>
                <a:spcPts val="1200"/>
              </a:spcAft>
              <a:buClr>
                <a:schemeClr val="tx2">
                  <a:lumMod val="75000"/>
                </a:schemeClr>
              </a:buClr>
              <a:buFont typeface="Wingdings" panose="05000000000000000000" pitchFamily="2" charset="2"/>
              <a:buChar char="v"/>
            </a:pPr>
            <a:r>
              <a:rPr lang="en-US" sz="1800" b="1" dirty="0">
                <a:latin typeface="Open Sans"/>
              </a:rPr>
              <a:t>Indonesia One Health University Network (INDOHUN)</a:t>
            </a:r>
          </a:p>
          <a:p>
            <a:pPr>
              <a:spcAft>
                <a:spcPts val="1200"/>
              </a:spcAft>
              <a:buClr>
                <a:schemeClr val="tx2">
                  <a:lumMod val="75000"/>
                </a:schemeClr>
              </a:buClr>
              <a:buFont typeface="Wingdings" panose="05000000000000000000" pitchFamily="2" charset="2"/>
              <a:buChar char="v"/>
            </a:pPr>
            <a:r>
              <a:rPr lang="en-US" sz="1800" b="1" dirty="0">
                <a:latin typeface="Open Sans"/>
              </a:rPr>
              <a:t>Malaysia One Health University Network (</a:t>
            </a:r>
            <a:r>
              <a:rPr lang="en-US" sz="1800" b="1" dirty="0" err="1">
                <a:latin typeface="Open Sans"/>
              </a:rPr>
              <a:t>MyOHUN</a:t>
            </a:r>
            <a:r>
              <a:rPr lang="en-US" sz="1800" b="1" dirty="0">
                <a:latin typeface="Open Sans"/>
              </a:rPr>
              <a:t>)</a:t>
            </a:r>
          </a:p>
          <a:p>
            <a:pPr>
              <a:spcAft>
                <a:spcPts val="1200"/>
              </a:spcAft>
              <a:buClr>
                <a:schemeClr val="tx2">
                  <a:lumMod val="75000"/>
                </a:schemeClr>
              </a:buClr>
              <a:buFont typeface="Wingdings" panose="05000000000000000000" pitchFamily="2" charset="2"/>
              <a:buChar char="v"/>
            </a:pPr>
            <a:r>
              <a:rPr lang="en-US" sz="1800" b="1" dirty="0">
                <a:latin typeface="Open Sans"/>
              </a:rPr>
              <a:t>Thailand One Health University Network (THOHUN)</a:t>
            </a:r>
          </a:p>
          <a:p>
            <a:pPr>
              <a:spcAft>
                <a:spcPts val="1200"/>
              </a:spcAft>
              <a:buClr>
                <a:schemeClr val="tx2">
                  <a:lumMod val="75000"/>
                </a:schemeClr>
              </a:buClr>
              <a:buFont typeface="Wingdings" panose="05000000000000000000" pitchFamily="2" charset="2"/>
              <a:buChar char="v"/>
            </a:pPr>
            <a:r>
              <a:rPr lang="en-US" sz="1800" b="1" dirty="0">
                <a:latin typeface="Open Sans"/>
              </a:rPr>
              <a:t>Vietnam One Health University Network (VOHUN)</a:t>
            </a:r>
          </a:p>
          <a:p>
            <a:endParaRPr lang="en-US" sz="1800" b="1" dirty="0">
              <a:latin typeface="Open Sans"/>
            </a:endParaRPr>
          </a:p>
        </p:txBody>
      </p:sp>
      <p:sp>
        <p:nvSpPr>
          <p:cNvPr id="5" name="Date Placeholder 4">
            <a:extLst>
              <a:ext uri="{FF2B5EF4-FFF2-40B4-BE49-F238E27FC236}">
                <a16:creationId xmlns:a16="http://schemas.microsoft.com/office/drawing/2014/main" id="{DBFC7490-6676-4384-8148-AC441AD6BDF5}"/>
              </a:ext>
            </a:extLst>
          </p:cNvPr>
          <p:cNvSpPr>
            <a:spLocks noGrp="1"/>
          </p:cNvSpPr>
          <p:nvPr>
            <p:ph type="dt" sz="half" idx="10"/>
          </p:nvPr>
        </p:nvSpPr>
        <p:spPr/>
        <p:txBody>
          <a:bodyPr/>
          <a:lstStyle/>
          <a:p>
            <a:fld id="{735DA169-38BA-4B2B-BBF0-57C5C7F47955}" type="datetime1">
              <a:rPr lang="en-US" smtClean="0"/>
              <a:t>10/9/2020</a:t>
            </a:fld>
            <a:endParaRPr lang="en-US"/>
          </a:p>
        </p:txBody>
      </p:sp>
      <p:sp>
        <p:nvSpPr>
          <p:cNvPr id="7" name="Slide Number Placeholder 6">
            <a:extLst>
              <a:ext uri="{FF2B5EF4-FFF2-40B4-BE49-F238E27FC236}">
                <a16:creationId xmlns:a16="http://schemas.microsoft.com/office/drawing/2014/main" id="{3D63BB88-4DB1-4DB1-8531-FBF7C219A2F2}"/>
              </a:ext>
            </a:extLst>
          </p:cNvPr>
          <p:cNvSpPr>
            <a:spLocks noGrp="1"/>
          </p:cNvSpPr>
          <p:nvPr>
            <p:ph type="sldNum" sz="quarter" idx="12"/>
          </p:nvPr>
        </p:nvSpPr>
        <p:spPr/>
        <p:txBody>
          <a:bodyPr/>
          <a:lstStyle/>
          <a:p>
            <a:fld id="{8CD1CAA8-725F-4B76-BEDC-EE429E65D5A2}" type="slidenum">
              <a:rPr lang="en-US" smtClean="0"/>
              <a:t>24</a:t>
            </a:fld>
            <a:endParaRPr lang="en-US"/>
          </a:p>
        </p:txBody>
      </p:sp>
    </p:spTree>
    <p:extLst>
      <p:ext uri="{BB962C8B-B14F-4D97-AF65-F5344CB8AC3E}">
        <p14:creationId xmlns:p14="http://schemas.microsoft.com/office/powerpoint/2010/main" val="26860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398"/>
          </a:xfrm>
          <a:solidFill>
            <a:schemeClr val="accent2"/>
          </a:solidFill>
        </p:spPr>
        <p:txBody>
          <a:bodyPr>
            <a:normAutofit/>
          </a:bodyPr>
          <a:lstStyle/>
          <a:p>
            <a:pPr algn="ctr"/>
            <a:r>
              <a:rPr lang="en-US" b="1" dirty="0"/>
              <a:t>Possible members of a one health team</a:t>
            </a:r>
          </a:p>
        </p:txBody>
      </p:sp>
      <p:sp>
        <p:nvSpPr>
          <p:cNvPr id="3" name="Content Placeholder 2"/>
          <p:cNvSpPr>
            <a:spLocks noGrp="1"/>
          </p:cNvSpPr>
          <p:nvPr>
            <p:ph sz="half" idx="1"/>
          </p:nvPr>
        </p:nvSpPr>
        <p:spPr>
          <a:xfrm>
            <a:off x="1037377" y="1616164"/>
            <a:ext cx="4038600" cy="4407408"/>
          </a:xfrm>
          <a:ln>
            <a:solidFill>
              <a:schemeClr val="accent1"/>
            </a:solidFill>
          </a:ln>
        </p:spPr>
        <p:txBody>
          <a:bodyPr>
            <a:normAutofit/>
          </a:bodyPr>
          <a:lstStyle/>
          <a:p>
            <a:pPr>
              <a:lnSpc>
                <a:spcPct val="110000"/>
              </a:lnSpc>
              <a:buFont typeface="Wingdings" panose="05000000000000000000" pitchFamily="2" charset="2"/>
              <a:buChar char="v"/>
            </a:pPr>
            <a:r>
              <a:rPr lang="en-US" sz="1800" b="1" dirty="0">
                <a:latin typeface="Open Sans"/>
              </a:rPr>
              <a:t>Veterinarian</a:t>
            </a:r>
          </a:p>
          <a:p>
            <a:pPr>
              <a:lnSpc>
                <a:spcPct val="110000"/>
              </a:lnSpc>
              <a:buFont typeface="Wingdings" panose="05000000000000000000" pitchFamily="2" charset="2"/>
              <a:buChar char="v"/>
            </a:pPr>
            <a:r>
              <a:rPr lang="en-US" sz="1800" b="1" dirty="0">
                <a:latin typeface="Open Sans"/>
              </a:rPr>
              <a:t>Physician</a:t>
            </a:r>
          </a:p>
          <a:p>
            <a:pPr>
              <a:lnSpc>
                <a:spcPct val="110000"/>
              </a:lnSpc>
              <a:buFont typeface="Wingdings" panose="05000000000000000000" pitchFamily="2" charset="2"/>
              <a:buChar char="v"/>
            </a:pPr>
            <a:r>
              <a:rPr lang="en-US" sz="1800" b="1" dirty="0">
                <a:latin typeface="Open Sans"/>
              </a:rPr>
              <a:t>Nurse</a:t>
            </a:r>
          </a:p>
          <a:p>
            <a:pPr>
              <a:lnSpc>
                <a:spcPct val="110000"/>
              </a:lnSpc>
              <a:buFont typeface="Wingdings" panose="05000000000000000000" pitchFamily="2" charset="2"/>
              <a:buChar char="v"/>
            </a:pPr>
            <a:r>
              <a:rPr lang="en-US" sz="1800" b="1" dirty="0">
                <a:latin typeface="Open Sans"/>
              </a:rPr>
              <a:t>Public Health Worker</a:t>
            </a:r>
          </a:p>
          <a:p>
            <a:pPr>
              <a:lnSpc>
                <a:spcPct val="110000"/>
              </a:lnSpc>
              <a:buFont typeface="Wingdings" panose="05000000000000000000" pitchFamily="2" charset="2"/>
              <a:buChar char="v"/>
            </a:pPr>
            <a:r>
              <a:rPr lang="en-US" sz="1800" b="1" dirty="0">
                <a:latin typeface="Open Sans"/>
              </a:rPr>
              <a:t>Epidemiologist</a:t>
            </a:r>
          </a:p>
          <a:p>
            <a:pPr>
              <a:lnSpc>
                <a:spcPct val="110000"/>
              </a:lnSpc>
              <a:buFont typeface="Wingdings" panose="05000000000000000000" pitchFamily="2" charset="2"/>
              <a:buChar char="v"/>
            </a:pPr>
            <a:r>
              <a:rPr lang="en-US" sz="1800" b="1" dirty="0">
                <a:latin typeface="Open Sans"/>
              </a:rPr>
              <a:t>Wildlife Scientists</a:t>
            </a:r>
          </a:p>
          <a:p>
            <a:pPr>
              <a:lnSpc>
                <a:spcPct val="110000"/>
              </a:lnSpc>
              <a:buFont typeface="Wingdings" panose="05000000000000000000" pitchFamily="2" charset="2"/>
              <a:buChar char="v"/>
            </a:pPr>
            <a:r>
              <a:rPr lang="en-US" sz="1800" b="1" dirty="0">
                <a:latin typeface="Open Sans"/>
              </a:rPr>
              <a:t>Local Leader/Politician</a:t>
            </a:r>
          </a:p>
          <a:p>
            <a:pPr>
              <a:lnSpc>
                <a:spcPct val="110000"/>
              </a:lnSpc>
              <a:buFont typeface="Wingdings" panose="05000000000000000000" pitchFamily="2" charset="2"/>
              <a:buChar char="v"/>
            </a:pPr>
            <a:r>
              <a:rPr lang="en-US" sz="1800" b="1" dirty="0">
                <a:latin typeface="Open Sans"/>
              </a:rPr>
              <a:t>Environmental  Health Worker</a:t>
            </a:r>
          </a:p>
          <a:p>
            <a:pPr>
              <a:lnSpc>
                <a:spcPct val="110000"/>
              </a:lnSpc>
              <a:buFont typeface="Wingdings" panose="05000000000000000000" pitchFamily="2" charset="2"/>
              <a:buChar char="v"/>
            </a:pPr>
            <a:r>
              <a:rPr lang="en-US" sz="1800" b="1" dirty="0">
                <a:latin typeface="Open Sans"/>
              </a:rPr>
              <a:t>Ecologist</a:t>
            </a:r>
          </a:p>
          <a:p>
            <a:pPr>
              <a:lnSpc>
                <a:spcPct val="110000"/>
              </a:lnSpc>
              <a:buFont typeface="Wingdings" panose="05000000000000000000" pitchFamily="2" charset="2"/>
              <a:buChar char="v"/>
            </a:pPr>
            <a:r>
              <a:rPr lang="en-US" sz="1800" b="1" dirty="0">
                <a:latin typeface="Open Sans"/>
              </a:rPr>
              <a:t>Social Scientist</a:t>
            </a:r>
          </a:p>
          <a:p>
            <a:pPr marL="519112" indent="-457200">
              <a:buFont typeface="Wingdings" panose="05000000000000000000" pitchFamily="2" charset="2"/>
              <a:buChar char="v"/>
            </a:pPr>
            <a:endParaRPr lang="en-US" sz="1800" b="1" dirty="0">
              <a:latin typeface="Open Sans"/>
            </a:endParaRPr>
          </a:p>
        </p:txBody>
      </p:sp>
      <p:sp>
        <p:nvSpPr>
          <p:cNvPr id="7" name="Content Placeholder 6"/>
          <p:cNvSpPr>
            <a:spLocks noGrp="1"/>
          </p:cNvSpPr>
          <p:nvPr>
            <p:ph sz="half" idx="2"/>
          </p:nvPr>
        </p:nvSpPr>
        <p:spPr>
          <a:xfrm>
            <a:off x="6858000" y="1616164"/>
            <a:ext cx="4343400" cy="4407408"/>
          </a:xfrm>
          <a:ln>
            <a:solidFill>
              <a:schemeClr val="accent1"/>
            </a:solidFill>
          </a:ln>
        </p:spPr>
        <p:txBody>
          <a:bodyPr>
            <a:noAutofit/>
          </a:bodyPr>
          <a:lstStyle/>
          <a:p>
            <a:pPr>
              <a:buFont typeface="Wingdings" panose="05000000000000000000" pitchFamily="2" charset="2"/>
              <a:buChar char="v"/>
            </a:pPr>
            <a:r>
              <a:rPr lang="en-US" sz="1800" b="1" dirty="0">
                <a:latin typeface="Open Sans"/>
              </a:rPr>
              <a:t>Economist</a:t>
            </a:r>
          </a:p>
          <a:p>
            <a:pPr>
              <a:buFont typeface="Wingdings" panose="05000000000000000000" pitchFamily="2" charset="2"/>
              <a:buChar char="v"/>
            </a:pPr>
            <a:r>
              <a:rPr lang="en-US" sz="1800" b="1" dirty="0">
                <a:latin typeface="Open Sans"/>
              </a:rPr>
              <a:t>Communications Specialist</a:t>
            </a:r>
          </a:p>
          <a:p>
            <a:pPr>
              <a:buFont typeface="Wingdings" panose="05000000000000000000" pitchFamily="2" charset="2"/>
              <a:buChar char="v"/>
            </a:pPr>
            <a:r>
              <a:rPr lang="en-US" sz="1800" b="1" dirty="0">
                <a:latin typeface="Open Sans"/>
              </a:rPr>
              <a:t>Emergency Responder</a:t>
            </a:r>
          </a:p>
          <a:p>
            <a:pPr>
              <a:buFont typeface="Wingdings" panose="05000000000000000000" pitchFamily="2" charset="2"/>
              <a:buChar char="v"/>
            </a:pPr>
            <a:r>
              <a:rPr lang="en-US" sz="1800" b="1" dirty="0">
                <a:latin typeface="Open Sans"/>
              </a:rPr>
              <a:t>Laboratorian</a:t>
            </a:r>
          </a:p>
          <a:p>
            <a:pPr>
              <a:buFont typeface="Wingdings" panose="05000000000000000000" pitchFamily="2" charset="2"/>
              <a:buChar char="v"/>
            </a:pPr>
            <a:r>
              <a:rPr lang="en-US" sz="1800" b="1" dirty="0">
                <a:latin typeface="Open Sans"/>
              </a:rPr>
              <a:t>Pharmacist</a:t>
            </a:r>
          </a:p>
          <a:p>
            <a:pPr>
              <a:buFont typeface="Wingdings" panose="05000000000000000000" pitchFamily="2" charset="2"/>
              <a:buChar char="v"/>
            </a:pPr>
            <a:r>
              <a:rPr lang="en-US" sz="1800" b="1" dirty="0">
                <a:latin typeface="Open Sans"/>
              </a:rPr>
              <a:t>Logistician</a:t>
            </a:r>
          </a:p>
          <a:p>
            <a:pPr>
              <a:buFont typeface="Wingdings" panose="05000000000000000000" pitchFamily="2" charset="2"/>
              <a:buChar char="v"/>
            </a:pPr>
            <a:r>
              <a:rPr lang="en-US" sz="1800" b="1" dirty="0">
                <a:latin typeface="Open Sans"/>
              </a:rPr>
              <a:t>Public Affairs/Marketing</a:t>
            </a:r>
          </a:p>
          <a:p>
            <a:pPr>
              <a:buFont typeface="Wingdings" panose="05000000000000000000" pitchFamily="2" charset="2"/>
              <a:buChar char="v"/>
            </a:pPr>
            <a:r>
              <a:rPr lang="en-US" sz="1800" b="1" dirty="0">
                <a:latin typeface="Open Sans"/>
              </a:rPr>
              <a:t>Information Technologist</a:t>
            </a:r>
          </a:p>
        </p:txBody>
      </p:sp>
      <p:sp>
        <p:nvSpPr>
          <p:cNvPr id="4" name="Date Placeholder 3">
            <a:extLst>
              <a:ext uri="{FF2B5EF4-FFF2-40B4-BE49-F238E27FC236}">
                <a16:creationId xmlns:a16="http://schemas.microsoft.com/office/drawing/2014/main" id="{0D92923D-2146-4C6F-BDFE-EBAE617A516A}"/>
              </a:ext>
            </a:extLst>
          </p:cNvPr>
          <p:cNvSpPr>
            <a:spLocks noGrp="1"/>
          </p:cNvSpPr>
          <p:nvPr>
            <p:ph type="dt" sz="half" idx="10"/>
          </p:nvPr>
        </p:nvSpPr>
        <p:spPr/>
        <p:txBody>
          <a:bodyPr/>
          <a:lstStyle/>
          <a:p>
            <a:fld id="{87D7C274-8CE8-4955-AEA8-9B4B56C8A7BE}" type="datetime1">
              <a:rPr lang="en-US" smtClean="0"/>
              <a:t>10/9/2020</a:t>
            </a:fld>
            <a:endParaRPr lang="en-US"/>
          </a:p>
        </p:txBody>
      </p:sp>
      <p:sp>
        <p:nvSpPr>
          <p:cNvPr id="6" name="Slide Number Placeholder 5">
            <a:extLst>
              <a:ext uri="{FF2B5EF4-FFF2-40B4-BE49-F238E27FC236}">
                <a16:creationId xmlns:a16="http://schemas.microsoft.com/office/drawing/2014/main" id="{10D3F94B-54FE-467E-8692-FB76FD07467B}"/>
              </a:ext>
            </a:extLst>
          </p:cNvPr>
          <p:cNvSpPr>
            <a:spLocks noGrp="1"/>
          </p:cNvSpPr>
          <p:nvPr>
            <p:ph type="sldNum" sz="quarter" idx="12"/>
          </p:nvPr>
        </p:nvSpPr>
        <p:spPr/>
        <p:txBody>
          <a:bodyPr/>
          <a:lstStyle/>
          <a:p>
            <a:fld id="{8CD1CAA8-725F-4B76-BEDC-EE429E65D5A2}" type="slidenum">
              <a:rPr lang="en-US" smtClean="0"/>
              <a:t>25</a:t>
            </a:fld>
            <a:endParaRPr lang="en-US"/>
          </a:p>
        </p:txBody>
      </p:sp>
    </p:spTree>
    <p:extLst>
      <p:ext uri="{BB962C8B-B14F-4D97-AF65-F5344CB8AC3E}">
        <p14:creationId xmlns:p14="http://schemas.microsoft.com/office/powerpoint/2010/main" val="3868746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93806" y="1032094"/>
            <a:ext cx="6002448" cy="5649364"/>
          </a:xfrm>
          <a:prstGeom prst="rect">
            <a:avLst/>
          </a:prstGeom>
        </p:spPr>
      </p:pic>
      <p:pic>
        <p:nvPicPr>
          <p:cNvPr id="2" name="Picture 1"/>
          <p:cNvPicPr>
            <a:picLocks noChangeAspect="1"/>
          </p:cNvPicPr>
          <p:nvPr/>
        </p:nvPicPr>
        <p:blipFill>
          <a:blip r:embed="rId3"/>
          <a:stretch>
            <a:fillRect/>
          </a:stretch>
        </p:blipFill>
        <p:spPr>
          <a:xfrm>
            <a:off x="94730" y="1032094"/>
            <a:ext cx="5799076" cy="5649363"/>
          </a:xfrm>
          <a:prstGeom prst="rect">
            <a:avLst/>
          </a:prstGeom>
        </p:spPr>
      </p:pic>
      <p:sp>
        <p:nvSpPr>
          <p:cNvPr id="3" name="Date Placeholder 2">
            <a:extLst>
              <a:ext uri="{FF2B5EF4-FFF2-40B4-BE49-F238E27FC236}">
                <a16:creationId xmlns:a16="http://schemas.microsoft.com/office/drawing/2014/main" id="{15EFBB94-F6D5-4F02-867E-F6EA0CB74874}"/>
              </a:ext>
            </a:extLst>
          </p:cNvPr>
          <p:cNvSpPr>
            <a:spLocks noGrp="1"/>
          </p:cNvSpPr>
          <p:nvPr>
            <p:ph type="dt" sz="half" idx="10"/>
          </p:nvPr>
        </p:nvSpPr>
        <p:spPr/>
        <p:txBody>
          <a:bodyPr/>
          <a:lstStyle/>
          <a:p>
            <a:fld id="{0955590C-84E0-488D-85C4-01F28016DAA1}" type="datetime1">
              <a:rPr lang="en-US" smtClean="0"/>
              <a:t>10/9/2020</a:t>
            </a:fld>
            <a:endParaRPr lang="en-US"/>
          </a:p>
        </p:txBody>
      </p:sp>
      <p:sp>
        <p:nvSpPr>
          <p:cNvPr id="6" name="Slide Number Placeholder 5">
            <a:extLst>
              <a:ext uri="{FF2B5EF4-FFF2-40B4-BE49-F238E27FC236}">
                <a16:creationId xmlns:a16="http://schemas.microsoft.com/office/drawing/2014/main" id="{1E2F0CC3-5745-4EA9-A7D9-64E7768FA82C}"/>
              </a:ext>
            </a:extLst>
          </p:cNvPr>
          <p:cNvSpPr>
            <a:spLocks noGrp="1"/>
          </p:cNvSpPr>
          <p:nvPr>
            <p:ph type="sldNum" sz="quarter" idx="12"/>
          </p:nvPr>
        </p:nvSpPr>
        <p:spPr/>
        <p:txBody>
          <a:bodyPr/>
          <a:lstStyle/>
          <a:p>
            <a:fld id="{8CD1CAA8-725F-4B76-BEDC-EE429E65D5A2}" type="slidenum">
              <a:rPr lang="en-US" smtClean="0"/>
              <a:t>26</a:t>
            </a:fld>
            <a:endParaRPr lang="en-US"/>
          </a:p>
        </p:txBody>
      </p:sp>
    </p:spTree>
    <p:extLst>
      <p:ext uri="{BB962C8B-B14F-4D97-AF65-F5344CB8AC3E}">
        <p14:creationId xmlns:p14="http://schemas.microsoft.com/office/powerpoint/2010/main" val="4287947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9362" y="823864"/>
            <a:ext cx="6192571" cy="6034135"/>
          </a:xfrm>
          <a:prstGeom prst="rect">
            <a:avLst/>
          </a:prstGeom>
        </p:spPr>
      </p:pic>
      <p:pic>
        <p:nvPicPr>
          <p:cNvPr id="3" name="Picture 2"/>
          <p:cNvPicPr>
            <a:picLocks noChangeAspect="1"/>
          </p:cNvPicPr>
          <p:nvPr/>
        </p:nvPicPr>
        <p:blipFill>
          <a:blip r:embed="rId3"/>
          <a:stretch>
            <a:fillRect/>
          </a:stretch>
        </p:blipFill>
        <p:spPr>
          <a:xfrm>
            <a:off x="58187" y="823865"/>
            <a:ext cx="5591175" cy="2779414"/>
          </a:xfrm>
          <a:prstGeom prst="rect">
            <a:avLst/>
          </a:prstGeom>
        </p:spPr>
      </p:pic>
      <p:pic>
        <p:nvPicPr>
          <p:cNvPr id="7170" name="Picture 2" descr="https://www.oie.int/fileadmin/Home/eng/Media_Center/img/PortailOH/EN_chiffr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6" y="3603279"/>
            <a:ext cx="5591175" cy="326970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8904FC5-7AB2-4247-9864-6CC74A8B9DEE}"/>
              </a:ext>
            </a:extLst>
          </p:cNvPr>
          <p:cNvSpPr>
            <a:spLocks noGrp="1"/>
          </p:cNvSpPr>
          <p:nvPr>
            <p:ph type="dt" sz="half" idx="10"/>
          </p:nvPr>
        </p:nvSpPr>
        <p:spPr/>
        <p:txBody>
          <a:bodyPr/>
          <a:lstStyle/>
          <a:p>
            <a:fld id="{EC1CAE26-0DC6-4F83-9DE1-1D8925448F81}" type="datetime1">
              <a:rPr lang="en-US" smtClean="0"/>
              <a:t>10/9/2020</a:t>
            </a:fld>
            <a:endParaRPr lang="en-US"/>
          </a:p>
        </p:txBody>
      </p:sp>
      <p:sp>
        <p:nvSpPr>
          <p:cNvPr id="6" name="Slide Number Placeholder 5">
            <a:extLst>
              <a:ext uri="{FF2B5EF4-FFF2-40B4-BE49-F238E27FC236}">
                <a16:creationId xmlns:a16="http://schemas.microsoft.com/office/drawing/2014/main" id="{2BBC4274-7188-4CCB-A03C-914CD2EB9947}"/>
              </a:ext>
            </a:extLst>
          </p:cNvPr>
          <p:cNvSpPr>
            <a:spLocks noGrp="1"/>
          </p:cNvSpPr>
          <p:nvPr>
            <p:ph type="sldNum" sz="quarter" idx="12"/>
          </p:nvPr>
        </p:nvSpPr>
        <p:spPr/>
        <p:txBody>
          <a:bodyPr/>
          <a:lstStyle/>
          <a:p>
            <a:fld id="{8CD1CAA8-725F-4B76-BEDC-EE429E65D5A2}" type="slidenum">
              <a:rPr lang="en-US" smtClean="0"/>
              <a:t>27</a:t>
            </a:fld>
            <a:endParaRPr lang="en-US"/>
          </a:p>
        </p:txBody>
      </p:sp>
    </p:spTree>
    <p:extLst>
      <p:ext uri="{BB962C8B-B14F-4D97-AF65-F5344CB8AC3E}">
        <p14:creationId xmlns:p14="http://schemas.microsoft.com/office/powerpoint/2010/main" val="124454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925" y="1430448"/>
            <a:ext cx="11773123" cy="5260064"/>
          </a:xfrm>
          <a:prstGeom prst="rect">
            <a:avLst/>
          </a:prstGeom>
        </p:spPr>
      </p:pic>
      <p:sp>
        <p:nvSpPr>
          <p:cNvPr id="3" name="Date Placeholder 2">
            <a:extLst>
              <a:ext uri="{FF2B5EF4-FFF2-40B4-BE49-F238E27FC236}">
                <a16:creationId xmlns:a16="http://schemas.microsoft.com/office/drawing/2014/main" id="{6C799294-2CEF-49C5-B758-E5AF80BD0ECA}"/>
              </a:ext>
            </a:extLst>
          </p:cNvPr>
          <p:cNvSpPr>
            <a:spLocks noGrp="1"/>
          </p:cNvSpPr>
          <p:nvPr>
            <p:ph type="dt" sz="half" idx="10"/>
          </p:nvPr>
        </p:nvSpPr>
        <p:spPr/>
        <p:txBody>
          <a:bodyPr/>
          <a:lstStyle/>
          <a:p>
            <a:fld id="{AEF82EF5-57A5-486E-918B-FFAB2A7C741D}" type="datetime1">
              <a:rPr lang="en-US" smtClean="0"/>
              <a:t>10/9/2020</a:t>
            </a:fld>
            <a:endParaRPr lang="en-US"/>
          </a:p>
        </p:txBody>
      </p:sp>
      <p:sp>
        <p:nvSpPr>
          <p:cNvPr id="5" name="Slide Number Placeholder 4">
            <a:extLst>
              <a:ext uri="{FF2B5EF4-FFF2-40B4-BE49-F238E27FC236}">
                <a16:creationId xmlns:a16="http://schemas.microsoft.com/office/drawing/2014/main" id="{3075C365-07B4-43D3-BA72-D7F23475756C}"/>
              </a:ext>
            </a:extLst>
          </p:cNvPr>
          <p:cNvSpPr>
            <a:spLocks noGrp="1"/>
          </p:cNvSpPr>
          <p:nvPr>
            <p:ph type="sldNum" sz="quarter" idx="12"/>
          </p:nvPr>
        </p:nvSpPr>
        <p:spPr/>
        <p:txBody>
          <a:bodyPr/>
          <a:lstStyle/>
          <a:p>
            <a:fld id="{8CD1CAA8-725F-4B76-BEDC-EE429E65D5A2}" type="slidenum">
              <a:rPr lang="en-US" smtClean="0"/>
              <a:t>28</a:t>
            </a:fld>
            <a:endParaRPr lang="en-US"/>
          </a:p>
        </p:txBody>
      </p:sp>
    </p:spTree>
    <p:extLst>
      <p:ext uri="{BB962C8B-B14F-4D97-AF65-F5344CB8AC3E}">
        <p14:creationId xmlns:p14="http://schemas.microsoft.com/office/powerpoint/2010/main" val="1677283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306285"/>
            <a:ext cx="11383347" cy="5136405"/>
          </a:xfrm>
          <a:prstGeom prst="rect">
            <a:avLst/>
          </a:prstGeom>
        </p:spPr>
      </p:pic>
      <p:sp>
        <p:nvSpPr>
          <p:cNvPr id="3" name="Date Placeholder 2">
            <a:extLst>
              <a:ext uri="{FF2B5EF4-FFF2-40B4-BE49-F238E27FC236}">
                <a16:creationId xmlns:a16="http://schemas.microsoft.com/office/drawing/2014/main" id="{C003BBA0-7472-4564-AE33-951506922E7B}"/>
              </a:ext>
            </a:extLst>
          </p:cNvPr>
          <p:cNvSpPr>
            <a:spLocks noGrp="1"/>
          </p:cNvSpPr>
          <p:nvPr>
            <p:ph type="dt" sz="half" idx="10"/>
          </p:nvPr>
        </p:nvSpPr>
        <p:spPr/>
        <p:txBody>
          <a:bodyPr/>
          <a:lstStyle/>
          <a:p>
            <a:fld id="{9328C8D6-CB6D-4A5A-9A96-F238BA045555}" type="datetime1">
              <a:rPr lang="en-US" smtClean="0"/>
              <a:t>10/9/2020</a:t>
            </a:fld>
            <a:endParaRPr lang="en-US"/>
          </a:p>
        </p:txBody>
      </p:sp>
      <p:sp>
        <p:nvSpPr>
          <p:cNvPr id="5" name="Slide Number Placeholder 4">
            <a:extLst>
              <a:ext uri="{FF2B5EF4-FFF2-40B4-BE49-F238E27FC236}">
                <a16:creationId xmlns:a16="http://schemas.microsoft.com/office/drawing/2014/main" id="{C6EEFBB6-D7A5-4FC3-AEE7-5ECE284E1DEE}"/>
              </a:ext>
            </a:extLst>
          </p:cNvPr>
          <p:cNvSpPr>
            <a:spLocks noGrp="1"/>
          </p:cNvSpPr>
          <p:nvPr>
            <p:ph type="sldNum" sz="quarter" idx="12"/>
          </p:nvPr>
        </p:nvSpPr>
        <p:spPr/>
        <p:txBody>
          <a:bodyPr/>
          <a:lstStyle/>
          <a:p>
            <a:fld id="{8CD1CAA8-725F-4B76-BEDC-EE429E65D5A2}" type="slidenum">
              <a:rPr lang="en-US" smtClean="0"/>
              <a:t>29</a:t>
            </a:fld>
            <a:endParaRPr lang="en-US"/>
          </a:p>
        </p:txBody>
      </p:sp>
    </p:spTree>
    <p:extLst>
      <p:ext uri="{BB962C8B-B14F-4D97-AF65-F5344CB8AC3E}">
        <p14:creationId xmlns:p14="http://schemas.microsoft.com/office/powerpoint/2010/main" val="277179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1981200" y="1447800"/>
            <a:ext cx="4495800" cy="3962400"/>
          </a:xfrm>
        </p:spPr>
        <p:txBody>
          <a:bodyPr vert="horz" lIns="71113" tIns="35556" rIns="71113" bIns="35556" rtlCol="0">
            <a:normAutofit/>
          </a:bodyPr>
          <a:lstStyle/>
          <a:p>
            <a:pPr>
              <a:buFontTx/>
              <a:buNone/>
            </a:pPr>
            <a:endParaRPr lang="en-US" sz="2400" dirty="0">
              <a:latin typeface="Arial" charset="0"/>
            </a:endParaRPr>
          </a:p>
          <a:p>
            <a:pPr>
              <a:buFontTx/>
              <a:buNone/>
            </a:pPr>
            <a:endParaRPr lang="en-US" sz="2400" dirty="0">
              <a:latin typeface="Arial" charset="0"/>
            </a:endParaRPr>
          </a:p>
          <a:p>
            <a:pPr>
              <a:buFontTx/>
              <a:buNone/>
            </a:pPr>
            <a:endParaRPr lang="en-US" sz="24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p:txBody>
      </p:sp>
      <p:pic>
        <p:nvPicPr>
          <p:cNvPr id="28679" name="Picture 2" descr="Edward Je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4517" y="1600200"/>
            <a:ext cx="5204381" cy="33019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20"/>
          <p:cNvSpPr>
            <a:spLocks noChangeArrowheads="1"/>
          </p:cNvSpPr>
          <p:nvPr/>
        </p:nvSpPr>
        <p:spPr bwMode="auto">
          <a:xfrm>
            <a:off x="44350" y="1600200"/>
            <a:ext cx="6930167" cy="41703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288925" indent="-288925" algn="just">
              <a:spcAft>
                <a:spcPts val="600"/>
              </a:spcAft>
              <a:buClr>
                <a:srgbClr val="4F81BD">
                  <a:lumMod val="75000"/>
                </a:srgbClr>
              </a:buClr>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E</a:t>
            </a:r>
            <a:r>
              <a:rPr lang="en-US" sz="2000" b="1" dirty="0">
                <a:solidFill>
                  <a:srgbClr val="FF0000"/>
                </a:solidFill>
                <a:latin typeface="Times New Roman" panose="02020603050405020304" pitchFamily="18" charset="0"/>
                <a:cs typeface="Times New Roman" panose="02020603050405020304" pitchFamily="18" charset="0"/>
              </a:rPr>
              <a:t>dward Jenner </a:t>
            </a:r>
            <a:r>
              <a:rPr lang="en-US" sz="2000" b="1" dirty="0">
                <a:solidFill>
                  <a:prstClr val="black"/>
                </a:solidFill>
                <a:latin typeface="Times New Roman" panose="02020603050405020304" pitchFamily="18" charset="0"/>
                <a:cs typeface="Times New Roman" panose="02020603050405020304" pitchFamily="18" charset="0"/>
              </a:rPr>
              <a:t>found that </a:t>
            </a:r>
            <a:r>
              <a:rPr lang="en-US" sz="2000" b="1" dirty="0">
                <a:solidFill>
                  <a:srgbClr val="FF0000"/>
                </a:solidFill>
                <a:latin typeface="Times New Roman" panose="02020603050405020304" pitchFamily="18" charset="0"/>
                <a:cs typeface="Times New Roman" panose="02020603050405020304" pitchFamily="18" charset="0"/>
              </a:rPr>
              <a:t>milkmaids exposed to cowpox </a:t>
            </a:r>
            <a:r>
              <a:rPr lang="en-US" sz="2000" b="1" dirty="0">
                <a:solidFill>
                  <a:prstClr val="black"/>
                </a:solidFill>
                <a:latin typeface="Times New Roman" panose="02020603050405020304" pitchFamily="18" charset="0"/>
                <a:cs typeface="Times New Roman" panose="02020603050405020304" pitchFamily="18" charset="0"/>
              </a:rPr>
              <a:t>that were not infected with smallpox.</a:t>
            </a:r>
          </a:p>
          <a:p>
            <a:pPr marL="288925" indent="-288925" algn="just">
              <a:spcAft>
                <a:spcPts val="600"/>
              </a:spcAft>
              <a:buClr>
                <a:srgbClr val="4F81BD">
                  <a:lumMod val="75000"/>
                </a:srgbClr>
              </a:buClr>
              <a:buFont typeface="Arial" panose="020B0604020202020204" pitchFamily="34" charset="0"/>
              <a:buChar char="•"/>
            </a:pPr>
            <a:endParaRPr lang="en-US" sz="2000" b="1" dirty="0">
              <a:solidFill>
                <a:prstClr val="black"/>
              </a:solidFill>
              <a:latin typeface="Times New Roman" panose="02020603050405020304" pitchFamily="18" charset="0"/>
              <a:cs typeface="Times New Roman" panose="02020603050405020304" pitchFamily="18" charset="0"/>
            </a:endParaRPr>
          </a:p>
          <a:p>
            <a:pPr marL="288925" indent="-288925" algn="just">
              <a:spcAft>
                <a:spcPts val="600"/>
              </a:spcAft>
              <a:buClr>
                <a:srgbClr val="4F81BD">
                  <a:lumMod val="75000"/>
                </a:srgbClr>
              </a:buClr>
              <a:buFont typeface="Arial" panose="020B0604020202020204" pitchFamily="34" charset="0"/>
              <a:buChar char="•"/>
            </a:pPr>
            <a:r>
              <a:rPr lang="en-US" sz="2000" b="1" dirty="0">
                <a:solidFill>
                  <a:prstClr val="black"/>
                </a:solidFill>
                <a:latin typeface="Times New Roman" panose="02020603050405020304" pitchFamily="18" charset="0"/>
                <a:cs typeface="Times New Roman" panose="02020603050405020304" pitchFamily="18" charset="0"/>
              </a:rPr>
              <a:t>From this discovery, produced first successful vaccine  to prevent  smallpox.</a:t>
            </a:r>
          </a:p>
          <a:p>
            <a:pPr marL="288925" indent="-288925" algn="just">
              <a:spcAft>
                <a:spcPts val="600"/>
              </a:spcAft>
              <a:buClr>
                <a:srgbClr val="4F81BD">
                  <a:lumMod val="75000"/>
                </a:srgbClr>
              </a:buClr>
              <a:buFont typeface="Arial" panose="020B0604020202020204" pitchFamily="34" charset="0"/>
              <a:buChar char="•"/>
            </a:pPr>
            <a:endParaRPr lang="en-US" sz="2000" b="1" dirty="0">
              <a:solidFill>
                <a:prstClr val="black"/>
              </a:solidFill>
              <a:latin typeface="Times New Roman" panose="02020603050405020304" pitchFamily="18" charset="0"/>
              <a:cs typeface="Times New Roman" panose="02020603050405020304" pitchFamily="18" charset="0"/>
            </a:endParaRPr>
          </a:p>
          <a:p>
            <a:pPr marL="288925" indent="-288925" algn="just">
              <a:spcAft>
                <a:spcPts val="600"/>
              </a:spcAft>
              <a:buClr>
                <a:srgbClr val="4F81BD">
                  <a:lumMod val="75000"/>
                </a:srgbClr>
              </a:buClr>
              <a:buFont typeface="Arial" panose="020B0604020202020204" pitchFamily="34" charset="0"/>
              <a:buChar char="•"/>
            </a:pPr>
            <a:r>
              <a:rPr lang="en-US" sz="2000" b="1" dirty="0">
                <a:solidFill>
                  <a:prstClr val="black"/>
                </a:solidFill>
                <a:latin typeface="Times New Roman" panose="02020603050405020304" pitchFamily="18" charset="0"/>
                <a:cs typeface="Times New Roman" panose="02020603050405020304" pitchFamily="18" charset="0"/>
              </a:rPr>
              <a:t>E. Jenner, first using dead vaccine </a:t>
            </a:r>
            <a:r>
              <a:rPr lang="en-US" sz="2000" b="1" dirty="0">
                <a:solidFill>
                  <a:srgbClr val="FF0000"/>
                </a:solidFill>
                <a:latin typeface="Times New Roman" panose="02020603050405020304" pitchFamily="18" charset="0"/>
                <a:cs typeface="Times New Roman" panose="02020603050405020304" pitchFamily="18" charset="0"/>
              </a:rPr>
              <a:t>to prevent  hog cholera </a:t>
            </a:r>
            <a:r>
              <a:rPr lang="en-US" sz="2000" b="1" dirty="0">
                <a:solidFill>
                  <a:prstClr val="black"/>
                </a:solidFill>
                <a:latin typeface="Times New Roman" panose="02020603050405020304" pitchFamily="18" charset="0"/>
                <a:cs typeface="Times New Roman" panose="02020603050405020304" pitchFamily="18" charset="0"/>
              </a:rPr>
              <a:t>– open the way to produce vaccine to  prevent </a:t>
            </a:r>
            <a:r>
              <a:rPr lang="en-US" sz="2000" b="1" dirty="0">
                <a:solidFill>
                  <a:srgbClr val="FF0000"/>
                </a:solidFill>
                <a:latin typeface="Times New Roman" panose="02020603050405020304" pitchFamily="18" charset="0"/>
                <a:cs typeface="Times New Roman" panose="02020603050405020304" pitchFamily="18" charset="0"/>
              </a:rPr>
              <a:t>Rickettsia and Polio diseases in man</a:t>
            </a:r>
            <a:r>
              <a:rPr lang="en-US" sz="2000" b="1" dirty="0">
                <a:solidFill>
                  <a:prstClr val="black"/>
                </a:solidFill>
                <a:latin typeface="Times New Roman" panose="02020603050405020304" pitchFamily="18" charset="0"/>
                <a:cs typeface="Times New Roman" panose="02020603050405020304" pitchFamily="18" charset="0"/>
              </a:rPr>
              <a:t>.</a:t>
            </a:r>
          </a:p>
          <a:p>
            <a:pPr algn="just">
              <a:buFont typeface="Wingdings" charset="0"/>
              <a:buChar char="Ø"/>
            </a:pPr>
            <a:endParaRPr lang="en-US" sz="2000" b="1" dirty="0">
              <a:solidFill>
                <a:prstClr val="black"/>
              </a:solidFill>
              <a:latin typeface="Times New Roman" panose="02020603050405020304" pitchFamily="18" charset="0"/>
              <a:cs typeface="Times New Roman" panose="02020603050405020304" pitchFamily="18" charset="0"/>
            </a:endParaRPr>
          </a:p>
          <a:p>
            <a:pPr algn="just"/>
            <a:endParaRPr lang="en-US" sz="2000" b="1" dirty="0">
              <a:solidFill>
                <a:prstClr val="black"/>
              </a:solidFill>
              <a:latin typeface="Times New Roman" panose="02020603050405020304" pitchFamily="18" charset="0"/>
              <a:cs typeface="Times New Roman" panose="02020603050405020304" pitchFamily="18" charset="0"/>
            </a:endParaRPr>
          </a:p>
          <a:p>
            <a:pPr algn="just"/>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a:off x="7759499" y="4953000"/>
            <a:ext cx="37338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chemeClr val="tx1"/>
              </a:solidFill>
            </a:endParaRPr>
          </a:p>
          <a:p>
            <a:pPr algn="ctr">
              <a:defRPr/>
            </a:pPr>
            <a:r>
              <a:rPr lang="en-US" sz="2400" b="1" dirty="0">
                <a:solidFill>
                  <a:schemeClr val="tx1"/>
                </a:solidFill>
              </a:rPr>
              <a:t>Sir Edward  Jenner        </a:t>
            </a:r>
          </a:p>
          <a:p>
            <a:pPr algn="ctr">
              <a:defRPr/>
            </a:pPr>
            <a:r>
              <a:rPr lang="en-US" sz="2400" b="1" dirty="0">
                <a:solidFill>
                  <a:schemeClr val="tx1"/>
                </a:solidFill>
              </a:rPr>
              <a:t>  </a:t>
            </a:r>
          </a:p>
        </p:txBody>
      </p:sp>
      <p:sp>
        <p:nvSpPr>
          <p:cNvPr id="2" name="Date Placeholder 1">
            <a:extLst>
              <a:ext uri="{FF2B5EF4-FFF2-40B4-BE49-F238E27FC236}">
                <a16:creationId xmlns:a16="http://schemas.microsoft.com/office/drawing/2014/main" id="{0A1E0E14-C536-4449-BB63-F165C46C5CD9}"/>
              </a:ext>
            </a:extLst>
          </p:cNvPr>
          <p:cNvSpPr>
            <a:spLocks noGrp="1"/>
          </p:cNvSpPr>
          <p:nvPr>
            <p:ph type="dt" sz="half" idx="10"/>
          </p:nvPr>
        </p:nvSpPr>
        <p:spPr/>
        <p:txBody>
          <a:bodyPr/>
          <a:lstStyle/>
          <a:p>
            <a:fld id="{BBD767A5-47B2-4C43-9C8E-25FFE93167D1}" type="datetime1">
              <a:rPr lang="en-US" smtClean="0"/>
              <a:t>10/9/2020</a:t>
            </a:fld>
            <a:endParaRPr lang="en-US"/>
          </a:p>
        </p:txBody>
      </p:sp>
      <p:sp>
        <p:nvSpPr>
          <p:cNvPr id="4" name="Slide Number Placeholder 3">
            <a:extLst>
              <a:ext uri="{FF2B5EF4-FFF2-40B4-BE49-F238E27FC236}">
                <a16:creationId xmlns:a16="http://schemas.microsoft.com/office/drawing/2014/main" id="{4E80FCF1-FC6C-4073-BA73-279043E3EFD1}"/>
              </a:ext>
            </a:extLst>
          </p:cNvPr>
          <p:cNvSpPr>
            <a:spLocks noGrp="1"/>
          </p:cNvSpPr>
          <p:nvPr>
            <p:ph type="sldNum" sz="quarter" idx="12"/>
          </p:nvPr>
        </p:nvSpPr>
        <p:spPr/>
        <p:txBody>
          <a:bodyPr/>
          <a:lstStyle/>
          <a:p>
            <a:fld id="{8CD1CAA8-725F-4B76-BEDC-EE429E65D5A2}" type="slidenum">
              <a:rPr lang="en-US" smtClean="0"/>
              <a:t>3</a:t>
            </a:fld>
            <a:endParaRPr lang="en-US"/>
          </a:p>
        </p:txBody>
      </p:sp>
      <p:sp>
        <p:nvSpPr>
          <p:cNvPr id="3" name="Rectangle 2">
            <a:extLst>
              <a:ext uri="{FF2B5EF4-FFF2-40B4-BE49-F238E27FC236}">
                <a16:creationId xmlns:a16="http://schemas.microsoft.com/office/drawing/2014/main" id="{F57FE46A-AA94-4276-BD50-0DBB11671295}"/>
              </a:ext>
            </a:extLst>
          </p:cNvPr>
          <p:cNvSpPr/>
          <p:nvPr/>
        </p:nvSpPr>
        <p:spPr>
          <a:xfrm>
            <a:off x="3067662" y="506032"/>
            <a:ext cx="6056675" cy="801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Merriweather"/>
              </a:rPr>
              <a:t>HISTORY</a:t>
            </a:r>
          </a:p>
        </p:txBody>
      </p:sp>
    </p:spTree>
    <p:extLst>
      <p:ext uri="{BB962C8B-B14F-4D97-AF65-F5344CB8AC3E}">
        <p14:creationId xmlns:p14="http://schemas.microsoft.com/office/powerpoint/2010/main" val="53409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94" y="1578608"/>
            <a:ext cx="8655113" cy="4093428"/>
          </a:xfrm>
          <a:prstGeom prst="rect">
            <a:avLst/>
          </a:prstGeom>
          <a:ln>
            <a:solidFill>
              <a:schemeClr val="accent1"/>
            </a:solidFill>
          </a:ln>
        </p:spPr>
        <p:txBody>
          <a:bodyPr wrap="square">
            <a:spAutoFit/>
          </a:bodyPr>
          <a:lstStyle/>
          <a:p>
            <a:pPr algn="just"/>
            <a:r>
              <a:rPr lang="en-US" sz="2000" b="1" dirty="0">
                <a:solidFill>
                  <a:srgbClr val="FF0000"/>
                </a:solidFill>
              </a:rPr>
              <a:t>Rudolf Virchow, MD</a:t>
            </a:r>
            <a:r>
              <a:rPr lang="en-US" sz="2000" b="1" dirty="0"/>
              <a:t>: </a:t>
            </a:r>
            <a:r>
              <a:rPr lang="en-US" sz="2000" b="1" dirty="0">
                <a:solidFill>
                  <a:srgbClr val="000000"/>
                </a:solidFill>
              </a:rPr>
              <a:t>Most prominent physicians of the 19</a:t>
            </a:r>
            <a:r>
              <a:rPr lang="en-US" sz="2000" b="1" baseline="30000" dirty="0">
                <a:solidFill>
                  <a:srgbClr val="000000"/>
                </a:solidFill>
              </a:rPr>
              <a:t>th</a:t>
            </a:r>
            <a:r>
              <a:rPr lang="en-US" sz="2000" b="1" dirty="0">
                <a:solidFill>
                  <a:srgbClr val="000000"/>
                </a:solidFill>
              </a:rPr>
              <a:t>century</a:t>
            </a:r>
          </a:p>
          <a:p>
            <a:pPr algn="just"/>
            <a:endParaRPr lang="en-US" sz="2000" b="1" dirty="0">
              <a:solidFill>
                <a:srgbClr val="000000"/>
              </a:solidFill>
            </a:endParaRPr>
          </a:p>
          <a:p>
            <a:pPr marL="342900" indent="-342900" algn="just">
              <a:buFont typeface="Wingdings" panose="05000000000000000000" pitchFamily="2" charset="2"/>
              <a:buChar char="v"/>
            </a:pPr>
            <a:r>
              <a:rPr lang="en-US" sz="2000" b="1" dirty="0"/>
              <a:t>German pathologist: </a:t>
            </a:r>
            <a:r>
              <a:rPr lang="en-US" sz="2000" b="1" dirty="0">
                <a:solidFill>
                  <a:srgbClr val="FF0000"/>
                </a:solidFill>
              </a:rPr>
              <a:t>linkages between human and veterinary medicine</a:t>
            </a:r>
            <a:r>
              <a:rPr lang="en-US" sz="2000" b="1" dirty="0"/>
              <a:t> while studying a roundworm, </a:t>
            </a:r>
            <a:r>
              <a:rPr lang="en-US" sz="2000" b="1" i="1" dirty="0"/>
              <a:t>Trichinella spiralis</a:t>
            </a:r>
            <a:r>
              <a:rPr lang="en-US" sz="2000" b="1" dirty="0"/>
              <a:t>, in swine.</a:t>
            </a:r>
          </a:p>
          <a:p>
            <a:pPr marL="342900" indent="-342900" algn="just">
              <a:buFont typeface="Wingdings" panose="05000000000000000000" pitchFamily="2" charset="2"/>
              <a:buChar char="v"/>
            </a:pPr>
            <a:endParaRPr lang="en-US" sz="2000" b="1" dirty="0"/>
          </a:p>
          <a:p>
            <a:pPr marL="342900" indent="-342900" algn="just">
              <a:buFont typeface="Wingdings" panose="05000000000000000000" pitchFamily="2" charset="2"/>
              <a:buChar char="v"/>
            </a:pPr>
            <a:r>
              <a:rPr lang="en-US" sz="2000" b="1" dirty="0">
                <a:solidFill>
                  <a:srgbClr val="FF0000"/>
                </a:solidFill>
              </a:rPr>
              <a:t>Coined the term “zoonosis</a:t>
            </a:r>
            <a:r>
              <a:rPr lang="en-US" sz="2000" b="1" dirty="0"/>
              <a:t>”.</a:t>
            </a:r>
          </a:p>
          <a:p>
            <a:pPr marL="342900" indent="-342900" algn="just">
              <a:buFont typeface="Wingdings" panose="05000000000000000000" pitchFamily="2" charset="2"/>
              <a:buChar char="v"/>
            </a:pPr>
            <a:endParaRPr lang="en-US" sz="2000" b="1" dirty="0"/>
          </a:p>
          <a:p>
            <a:pPr marL="342900" indent="-342900" algn="just">
              <a:buFont typeface="Wingdings" panose="05000000000000000000" pitchFamily="2" charset="2"/>
              <a:buChar char="v"/>
            </a:pPr>
            <a:r>
              <a:rPr lang="en-US" sz="2000" b="1" dirty="0"/>
              <a:t>Advocated for the importance of improved veterinary education.</a:t>
            </a:r>
          </a:p>
          <a:p>
            <a:pPr marL="342900" indent="-342900" algn="just">
              <a:buFont typeface="Wingdings" panose="05000000000000000000" pitchFamily="2" charset="2"/>
              <a:buChar char="v"/>
            </a:pPr>
            <a:endParaRPr lang="en-US" sz="2000" b="1" dirty="0"/>
          </a:p>
          <a:p>
            <a:pPr marL="342900" indent="-342900" algn="just">
              <a:buFont typeface="Wingdings" panose="05000000000000000000" pitchFamily="2" charset="2"/>
              <a:buChar char="v"/>
            </a:pPr>
            <a:r>
              <a:rPr lang="en-US" sz="2000" b="1" dirty="0"/>
              <a:t>Emphasized, “Between animal and human medicine there are no dividing lines—nor should there be. The object is different but the experience obtained constitutes the basis of all medicine.”</a:t>
            </a:r>
            <a:endParaRPr lang="en-US" sz="2000" b="1" dirty="0">
              <a:solidFill>
                <a:srgbClr val="000000"/>
              </a:solidFill>
            </a:endParaRPr>
          </a:p>
          <a:p>
            <a:pPr algn="just"/>
            <a:endParaRPr lang="en-US" sz="2000" b="1"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5113" y="1077362"/>
            <a:ext cx="3662645" cy="47440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90759" y="5979813"/>
            <a:ext cx="1191352" cy="369332"/>
          </a:xfrm>
          <a:prstGeom prst="rect">
            <a:avLst/>
          </a:prstGeom>
          <a:noFill/>
        </p:spPr>
        <p:txBody>
          <a:bodyPr wrap="none" rtlCol="0">
            <a:spAutoFit/>
          </a:bodyPr>
          <a:lstStyle/>
          <a:p>
            <a:r>
              <a:rPr lang="en-US" b="1" dirty="0"/>
              <a:t>1821-1902</a:t>
            </a:r>
          </a:p>
        </p:txBody>
      </p:sp>
      <p:sp>
        <p:nvSpPr>
          <p:cNvPr id="4" name="Date Placeholder 3">
            <a:extLst>
              <a:ext uri="{FF2B5EF4-FFF2-40B4-BE49-F238E27FC236}">
                <a16:creationId xmlns:a16="http://schemas.microsoft.com/office/drawing/2014/main" id="{28D8E54D-5244-4AF4-A58D-4A791BC77214}"/>
              </a:ext>
            </a:extLst>
          </p:cNvPr>
          <p:cNvSpPr>
            <a:spLocks noGrp="1"/>
          </p:cNvSpPr>
          <p:nvPr>
            <p:ph type="dt" sz="half" idx="10"/>
          </p:nvPr>
        </p:nvSpPr>
        <p:spPr/>
        <p:txBody>
          <a:bodyPr/>
          <a:lstStyle/>
          <a:p>
            <a:fld id="{ECBAFBAA-71C7-4606-B2B0-2020CEDB6E1F}" type="datetime1">
              <a:rPr lang="en-US" smtClean="0"/>
              <a:t>10/9/2020</a:t>
            </a:fld>
            <a:endParaRPr lang="en-US"/>
          </a:p>
        </p:txBody>
      </p:sp>
      <p:sp>
        <p:nvSpPr>
          <p:cNvPr id="6" name="Slide Number Placeholder 5">
            <a:extLst>
              <a:ext uri="{FF2B5EF4-FFF2-40B4-BE49-F238E27FC236}">
                <a16:creationId xmlns:a16="http://schemas.microsoft.com/office/drawing/2014/main" id="{EB5F4D15-C9B8-4DA5-A909-CA52250C2CCF}"/>
              </a:ext>
            </a:extLst>
          </p:cNvPr>
          <p:cNvSpPr>
            <a:spLocks noGrp="1"/>
          </p:cNvSpPr>
          <p:nvPr>
            <p:ph type="sldNum" sz="quarter" idx="12"/>
          </p:nvPr>
        </p:nvSpPr>
        <p:spPr/>
        <p:txBody>
          <a:bodyPr/>
          <a:lstStyle/>
          <a:p>
            <a:fld id="{8CD1CAA8-725F-4B76-BEDC-EE429E65D5A2}" type="slidenum">
              <a:rPr lang="en-US" smtClean="0"/>
              <a:t>4</a:t>
            </a:fld>
            <a:endParaRPr lang="en-US"/>
          </a:p>
        </p:txBody>
      </p:sp>
    </p:spTree>
    <p:extLst>
      <p:ext uri="{BB962C8B-B14F-4D97-AF65-F5344CB8AC3E}">
        <p14:creationId xmlns:p14="http://schemas.microsoft.com/office/powerpoint/2010/main" val="92013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7320748" y="4466631"/>
            <a:ext cx="4302502" cy="5861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Sir Louis Pasteur </a:t>
            </a:r>
          </a:p>
          <a:p>
            <a:pPr algn="ctr">
              <a:defRPr/>
            </a:pPr>
            <a:r>
              <a:rPr lang="en-US" sz="2400" b="1" dirty="0">
                <a:solidFill>
                  <a:prstClr val="black"/>
                </a:solidFill>
              </a:rPr>
              <a:t>(1822-1895)</a:t>
            </a:r>
          </a:p>
        </p:txBody>
      </p:sp>
      <p:pic>
        <p:nvPicPr>
          <p:cNvPr id="22533" name="Picture 3" descr="I:\Anhtulieu\Luis Paste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197" y="1762125"/>
            <a:ext cx="2028825" cy="2362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http://t3.gstatic.com/images?q=tbn:ANd9GcQvniHGleuVEbzrE1hj7VRccwjBmiPi3pkBl7Nh6MaZ4YdhCS1ax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1433" y="1756940"/>
            <a:ext cx="2159329" cy="23673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1"/>
          <p:cNvSpPr>
            <a:spLocks noChangeArrowheads="1"/>
          </p:cNvSpPr>
          <p:nvPr/>
        </p:nvSpPr>
        <p:spPr bwMode="auto">
          <a:xfrm>
            <a:off x="282804" y="1969875"/>
            <a:ext cx="6646982" cy="24929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42900" indent="-342900">
              <a:spcAft>
                <a:spcPts val="600"/>
              </a:spcAft>
              <a:buClr>
                <a:srgbClr val="1F497D">
                  <a:lumMod val="75000"/>
                </a:srgbClr>
              </a:buClr>
              <a:buFont typeface="Arial" panose="020B0604020202020204" pitchFamily="34" charset="0"/>
              <a:buChar char="•"/>
            </a:pPr>
            <a:r>
              <a:rPr lang="en-US" b="1" dirty="0">
                <a:solidFill>
                  <a:srgbClr val="FF0000"/>
                </a:solidFill>
                <a:latin typeface="Open Sans"/>
                <a:cs typeface="Arial" charset="0"/>
              </a:rPr>
              <a:t>Sir Louis Pasteur </a:t>
            </a:r>
            <a:r>
              <a:rPr lang="en-US" b="1" dirty="0">
                <a:solidFill>
                  <a:prstClr val="black"/>
                </a:solidFill>
                <a:latin typeface="Open Sans"/>
                <a:cs typeface="Arial" charset="0"/>
              </a:rPr>
              <a:t>– French.</a:t>
            </a:r>
          </a:p>
          <a:p>
            <a:pPr marL="342900" indent="-342900">
              <a:spcAft>
                <a:spcPts val="600"/>
              </a:spcAft>
              <a:buClr>
                <a:srgbClr val="1F497D">
                  <a:lumMod val="75000"/>
                </a:srgbClr>
              </a:buClr>
              <a:buFont typeface="Arial" panose="020B0604020202020204" pitchFamily="34" charset="0"/>
              <a:buChar char="•"/>
            </a:pPr>
            <a:endParaRPr lang="en-US" b="1" dirty="0">
              <a:solidFill>
                <a:prstClr val="black"/>
              </a:solidFill>
              <a:latin typeface="Open Sans"/>
              <a:cs typeface="Arial" charset="0"/>
            </a:endParaRPr>
          </a:p>
          <a:p>
            <a:pPr marL="342900" indent="-342900">
              <a:spcAft>
                <a:spcPts val="6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Regarded as </a:t>
            </a:r>
            <a:r>
              <a:rPr lang="en-US" b="1" dirty="0">
                <a:solidFill>
                  <a:srgbClr val="FF0000"/>
                </a:solidFill>
                <a:latin typeface="Open Sans"/>
                <a:cs typeface="Arial" charset="0"/>
              </a:rPr>
              <a:t>father of Immunology.</a:t>
            </a:r>
          </a:p>
          <a:p>
            <a:pPr marL="342900" indent="-342900">
              <a:spcAft>
                <a:spcPts val="600"/>
              </a:spcAft>
              <a:buClr>
                <a:srgbClr val="1F497D">
                  <a:lumMod val="75000"/>
                </a:srgbClr>
              </a:buClr>
              <a:buFont typeface="Arial" panose="020B0604020202020204" pitchFamily="34" charset="0"/>
              <a:buChar char="•"/>
            </a:pPr>
            <a:endParaRPr lang="en-US" b="1" dirty="0">
              <a:solidFill>
                <a:prstClr val="black"/>
              </a:solidFill>
              <a:latin typeface="Open Sans"/>
              <a:cs typeface="Arial" charset="0"/>
            </a:endParaRPr>
          </a:p>
          <a:p>
            <a:pPr marL="342900" indent="-342900">
              <a:spcAft>
                <a:spcPts val="6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Produced </a:t>
            </a:r>
            <a:r>
              <a:rPr lang="en-US" b="1" dirty="0">
                <a:solidFill>
                  <a:srgbClr val="FF0000"/>
                </a:solidFill>
                <a:latin typeface="Open Sans"/>
                <a:cs typeface="Arial" charset="0"/>
              </a:rPr>
              <a:t>vaccine to prevent rabies.</a:t>
            </a:r>
          </a:p>
          <a:p>
            <a:pPr marL="342900" indent="-342900">
              <a:spcAft>
                <a:spcPts val="600"/>
              </a:spcAft>
              <a:buClr>
                <a:srgbClr val="1F497D">
                  <a:lumMod val="75000"/>
                </a:srgbClr>
              </a:buClr>
              <a:buFont typeface="Arial" panose="020B0604020202020204" pitchFamily="34" charset="0"/>
              <a:buChar char="•"/>
            </a:pPr>
            <a:endParaRPr lang="en-US" b="1" dirty="0">
              <a:solidFill>
                <a:prstClr val="black"/>
              </a:solidFill>
              <a:latin typeface="Open Sans"/>
              <a:cs typeface="Arial" charset="0"/>
            </a:endParaRPr>
          </a:p>
          <a:p>
            <a:pPr marL="342900" indent="-342900">
              <a:spcAft>
                <a:spcPts val="6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Linked </a:t>
            </a:r>
            <a:r>
              <a:rPr lang="en-US" b="1" dirty="0">
                <a:solidFill>
                  <a:srgbClr val="FF0000"/>
                </a:solidFill>
                <a:latin typeface="Open Sans"/>
                <a:cs typeface="Arial" charset="0"/>
              </a:rPr>
              <a:t>medicine and veterinary </a:t>
            </a:r>
            <a:r>
              <a:rPr lang="en-US" b="1" dirty="0">
                <a:solidFill>
                  <a:prstClr val="black"/>
                </a:solidFill>
                <a:latin typeface="Open Sans"/>
                <a:cs typeface="Arial" charset="0"/>
              </a:rPr>
              <a:t>medicine.   </a:t>
            </a:r>
          </a:p>
        </p:txBody>
      </p:sp>
      <p:sp>
        <p:nvSpPr>
          <p:cNvPr id="2" name="Date Placeholder 1">
            <a:extLst>
              <a:ext uri="{FF2B5EF4-FFF2-40B4-BE49-F238E27FC236}">
                <a16:creationId xmlns:a16="http://schemas.microsoft.com/office/drawing/2014/main" id="{B3640D47-A630-403A-AE52-E8870FEDD10B}"/>
              </a:ext>
            </a:extLst>
          </p:cNvPr>
          <p:cNvSpPr>
            <a:spLocks noGrp="1"/>
          </p:cNvSpPr>
          <p:nvPr>
            <p:ph type="dt" sz="half" idx="10"/>
          </p:nvPr>
        </p:nvSpPr>
        <p:spPr/>
        <p:txBody>
          <a:bodyPr/>
          <a:lstStyle/>
          <a:p>
            <a:fld id="{167D3D62-4017-46F7-9E10-6F5554539BF8}" type="datetime1">
              <a:rPr lang="en-US" smtClean="0"/>
              <a:t>10/9/2020</a:t>
            </a:fld>
            <a:endParaRPr lang="en-US"/>
          </a:p>
        </p:txBody>
      </p:sp>
      <p:sp>
        <p:nvSpPr>
          <p:cNvPr id="4" name="Slide Number Placeholder 3">
            <a:extLst>
              <a:ext uri="{FF2B5EF4-FFF2-40B4-BE49-F238E27FC236}">
                <a16:creationId xmlns:a16="http://schemas.microsoft.com/office/drawing/2014/main" id="{6017F278-18F7-46AD-9AEC-F5A40D5C321E}"/>
              </a:ext>
            </a:extLst>
          </p:cNvPr>
          <p:cNvSpPr>
            <a:spLocks noGrp="1"/>
          </p:cNvSpPr>
          <p:nvPr>
            <p:ph type="sldNum" sz="quarter" idx="12"/>
          </p:nvPr>
        </p:nvSpPr>
        <p:spPr/>
        <p:txBody>
          <a:bodyPr/>
          <a:lstStyle/>
          <a:p>
            <a:fld id="{8CD1CAA8-725F-4B76-BEDC-EE429E65D5A2}" type="slidenum">
              <a:rPr lang="en-US" smtClean="0"/>
              <a:t>5</a:t>
            </a:fld>
            <a:endParaRPr lang="en-US"/>
          </a:p>
        </p:txBody>
      </p:sp>
    </p:spTree>
    <p:extLst>
      <p:ext uri="{BB962C8B-B14F-4D97-AF65-F5344CB8AC3E}">
        <p14:creationId xmlns:p14="http://schemas.microsoft.com/office/powerpoint/2010/main" val="14687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body" idx="1"/>
          </p:nvPr>
        </p:nvSpPr>
        <p:spPr>
          <a:xfrm>
            <a:off x="1981200" y="1447800"/>
            <a:ext cx="4495800" cy="3962400"/>
          </a:xfrm>
        </p:spPr>
        <p:txBody>
          <a:bodyPr vert="horz" lIns="71113" tIns="35556" rIns="71113" bIns="35556" rtlCol="0">
            <a:normAutofit/>
          </a:bodyPr>
          <a:lstStyle/>
          <a:p>
            <a:pPr>
              <a:buFontTx/>
              <a:buNone/>
            </a:pPr>
            <a:endParaRPr lang="en-US" sz="2400" dirty="0">
              <a:latin typeface="Arial" charset="0"/>
            </a:endParaRPr>
          </a:p>
          <a:p>
            <a:pPr>
              <a:buFontTx/>
              <a:buNone/>
            </a:pPr>
            <a:endParaRPr lang="en-US" sz="2400" dirty="0">
              <a:latin typeface="Arial" charset="0"/>
            </a:endParaRPr>
          </a:p>
          <a:p>
            <a:pPr>
              <a:buFontTx/>
              <a:buNone/>
            </a:pPr>
            <a:endParaRPr lang="en-US" sz="24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a:p>
            <a:endParaRPr lang="en-US" sz="2400" baseline="30000" dirty="0">
              <a:latin typeface="Arial" charset="0"/>
            </a:endParaRPr>
          </a:p>
        </p:txBody>
      </p:sp>
      <p:sp>
        <p:nvSpPr>
          <p:cNvPr id="19" name="Oval 18"/>
          <p:cNvSpPr/>
          <p:nvPr/>
        </p:nvSpPr>
        <p:spPr>
          <a:xfrm>
            <a:off x="7507271" y="4814738"/>
            <a:ext cx="4495800" cy="8621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FF"/>
                </a:solidFill>
              </a:rPr>
              <a:t>         </a:t>
            </a:r>
            <a:r>
              <a:rPr lang="en-US" sz="2400" b="1" dirty="0">
                <a:solidFill>
                  <a:prstClr val="black"/>
                </a:solidFill>
              </a:rPr>
              <a:t>Sir Robert Koch</a:t>
            </a:r>
          </a:p>
          <a:p>
            <a:pPr algn="ctr">
              <a:defRPr/>
            </a:pPr>
            <a:r>
              <a:rPr lang="en-US" sz="2400" b="1" dirty="0">
                <a:solidFill>
                  <a:prstClr val="black"/>
                </a:solidFill>
              </a:rPr>
              <a:t>    (1843-1910)</a:t>
            </a:r>
          </a:p>
        </p:txBody>
      </p:sp>
      <p:pic>
        <p:nvPicPr>
          <p:cNvPr id="24583" name="Picture 4" descr="http://t0.gstatic.com/images?q=tbn:ANd9GcRnwfB068fABr7F1GHKkUMMy0JAcht34Zkre4dF7YVy1WLVvxMo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767067"/>
            <a:ext cx="3660742" cy="304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20"/>
          <p:cNvSpPr>
            <a:spLocks noChangeArrowheads="1"/>
          </p:cNvSpPr>
          <p:nvPr/>
        </p:nvSpPr>
        <p:spPr bwMode="auto">
          <a:xfrm>
            <a:off x="598209" y="1583471"/>
            <a:ext cx="7261781" cy="40934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42900" indent="-342900">
              <a:spcAft>
                <a:spcPts val="1200"/>
              </a:spcAft>
              <a:buClr>
                <a:srgbClr val="1F497D">
                  <a:lumMod val="75000"/>
                </a:srgbClr>
              </a:buClr>
              <a:buFont typeface="Arial" panose="020B0604020202020204" pitchFamily="34" charset="0"/>
              <a:buChar char="•"/>
            </a:pPr>
            <a:r>
              <a:rPr lang="en-US" b="1" dirty="0">
                <a:solidFill>
                  <a:srgbClr val="FF0000"/>
                </a:solidFill>
                <a:latin typeface="Open Sans"/>
                <a:cs typeface="Arial" charset="0"/>
              </a:rPr>
              <a:t>Sir Robert Koch</a:t>
            </a:r>
            <a:r>
              <a:rPr lang="en-US" b="1" dirty="0">
                <a:solidFill>
                  <a:prstClr val="black"/>
                </a:solidFill>
                <a:latin typeface="Open Sans"/>
                <a:cs typeface="Arial" charset="0"/>
              </a:rPr>
              <a:t>, German physician.</a:t>
            </a:r>
          </a:p>
          <a:p>
            <a:pPr marL="342900" indent="-342900">
              <a:spcAft>
                <a:spcPts val="1200"/>
              </a:spcAft>
              <a:buClr>
                <a:srgbClr val="1F497D">
                  <a:lumMod val="75000"/>
                </a:srgbClr>
              </a:buClr>
              <a:buFont typeface="Arial" panose="020B0604020202020204" pitchFamily="34" charset="0"/>
              <a:buChar char="•"/>
            </a:pPr>
            <a:endParaRPr lang="en-US" b="1" dirty="0">
              <a:solidFill>
                <a:prstClr val="black"/>
              </a:solidFill>
              <a:latin typeface="Open Sans"/>
              <a:cs typeface="Arial" charset="0"/>
            </a:endParaRPr>
          </a:p>
          <a:p>
            <a:pPr marL="342900" indent="-342900">
              <a:spcAft>
                <a:spcPts val="12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Established the field of bacteria.</a:t>
            </a:r>
          </a:p>
          <a:p>
            <a:pPr marL="342900" indent="-342900">
              <a:spcAft>
                <a:spcPts val="1200"/>
              </a:spcAft>
              <a:buClr>
                <a:srgbClr val="1F497D">
                  <a:lumMod val="75000"/>
                </a:srgbClr>
              </a:buClr>
              <a:buFont typeface="Arial" panose="020B0604020202020204" pitchFamily="34" charset="0"/>
              <a:buChar char="•"/>
            </a:pPr>
            <a:endParaRPr lang="en-US" b="1" dirty="0">
              <a:solidFill>
                <a:prstClr val="black"/>
              </a:solidFill>
              <a:latin typeface="Open Sans"/>
              <a:cs typeface="Arial" charset="0"/>
            </a:endParaRPr>
          </a:p>
          <a:p>
            <a:pPr marL="342900" indent="-342900">
              <a:spcAft>
                <a:spcPts val="12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Studied on </a:t>
            </a:r>
            <a:r>
              <a:rPr lang="en-US" b="1" dirty="0">
                <a:solidFill>
                  <a:srgbClr val="FF0000"/>
                </a:solidFill>
                <a:latin typeface="Open Sans"/>
                <a:cs typeface="Arial" charset="0"/>
              </a:rPr>
              <a:t>TB, </a:t>
            </a:r>
            <a:r>
              <a:rPr lang="en-US" b="1" i="1" dirty="0">
                <a:solidFill>
                  <a:srgbClr val="FF0000"/>
                </a:solidFill>
                <a:latin typeface="Open Sans"/>
                <a:cs typeface="Arial" charset="0"/>
              </a:rPr>
              <a:t>Vibrio </a:t>
            </a:r>
            <a:r>
              <a:rPr lang="en-US" b="1" i="1" dirty="0" err="1">
                <a:solidFill>
                  <a:srgbClr val="FF0000"/>
                </a:solidFill>
                <a:latin typeface="Open Sans"/>
                <a:cs typeface="Arial" charset="0"/>
              </a:rPr>
              <a:t>cholerae</a:t>
            </a:r>
            <a:r>
              <a:rPr lang="en-US" b="1" dirty="0">
                <a:solidFill>
                  <a:srgbClr val="FF0000"/>
                </a:solidFill>
                <a:latin typeface="Open Sans"/>
                <a:cs typeface="Arial" charset="0"/>
              </a:rPr>
              <a:t>, Anthrax</a:t>
            </a:r>
            <a:r>
              <a:rPr lang="en-US" b="1" dirty="0">
                <a:solidFill>
                  <a:prstClr val="black"/>
                </a:solidFill>
                <a:latin typeface="Open Sans"/>
                <a:cs typeface="Arial" charset="0"/>
              </a:rPr>
              <a:t>.</a:t>
            </a:r>
          </a:p>
          <a:p>
            <a:pPr marL="342900" indent="-342900">
              <a:spcAft>
                <a:spcPts val="1200"/>
              </a:spcAft>
              <a:buClr>
                <a:srgbClr val="1F497D">
                  <a:lumMod val="75000"/>
                </a:srgbClr>
              </a:buClr>
              <a:buFont typeface="Arial" panose="020B0604020202020204" pitchFamily="34" charset="0"/>
              <a:buChar char="•"/>
            </a:pPr>
            <a:endParaRPr lang="en-US" b="1" dirty="0">
              <a:solidFill>
                <a:prstClr val="black"/>
              </a:solidFill>
              <a:latin typeface="Open Sans"/>
              <a:cs typeface="Arial" charset="0"/>
            </a:endParaRPr>
          </a:p>
          <a:p>
            <a:pPr marL="342900" indent="-342900">
              <a:spcAft>
                <a:spcPts val="12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Nobel in medicine.</a:t>
            </a:r>
          </a:p>
          <a:p>
            <a:pPr marL="342900" indent="-342900">
              <a:spcAft>
                <a:spcPts val="1200"/>
              </a:spcAft>
              <a:buClr>
                <a:srgbClr val="1F497D">
                  <a:lumMod val="75000"/>
                </a:srgbClr>
              </a:buClr>
              <a:buFont typeface="Arial" panose="020B0604020202020204" pitchFamily="34" charset="0"/>
              <a:buChar char="•"/>
            </a:pPr>
            <a:endParaRPr lang="en-US" b="1" dirty="0">
              <a:solidFill>
                <a:prstClr val="black"/>
              </a:solidFill>
              <a:latin typeface="Open Sans"/>
              <a:cs typeface="Arial" charset="0"/>
            </a:endParaRPr>
          </a:p>
          <a:p>
            <a:pPr marL="342900" indent="-342900">
              <a:spcAft>
                <a:spcPts val="12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Linked medicine with vet. medicine, especially study on </a:t>
            </a:r>
            <a:r>
              <a:rPr lang="en-US" b="1" i="1" dirty="0">
                <a:solidFill>
                  <a:srgbClr val="FF0000"/>
                </a:solidFill>
                <a:latin typeface="Open Sans"/>
                <a:cs typeface="Arial" charset="0"/>
              </a:rPr>
              <a:t>Bacillus anthracis</a:t>
            </a:r>
            <a:r>
              <a:rPr lang="en-US" b="1" dirty="0">
                <a:solidFill>
                  <a:prstClr val="black"/>
                </a:solidFill>
                <a:latin typeface="Open Sans"/>
                <a:cs typeface="Arial" charset="0"/>
              </a:rPr>
              <a:t>.   </a:t>
            </a:r>
          </a:p>
        </p:txBody>
      </p:sp>
      <p:sp>
        <p:nvSpPr>
          <p:cNvPr id="2" name="Date Placeholder 1">
            <a:extLst>
              <a:ext uri="{FF2B5EF4-FFF2-40B4-BE49-F238E27FC236}">
                <a16:creationId xmlns:a16="http://schemas.microsoft.com/office/drawing/2014/main" id="{07DC2567-51E5-4B00-9E87-4406AF90DF0C}"/>
              </a:ext>
            </a:extLst>
          </p:cNvPr>
          <p:cNvSpPr>
            <a:spLocks noGrp="1"/>
          </p:cNvSpPr>
          <p:nvPr>
            <p:ph type="dt" sz="half" idx="10"/>
          </p:nvPr>
        </p:nvSpPr>
        <p:spPr/>
        <p:txBody>
          <a:bodyPr/>
          <a:lstStyle/>
          <a:p>
            <a:fld id="{FF307E19-02D5-4FD3-B36F-85F40CD4FAF5}" type="datetime1">
              <a:rPr lang="en-US" smtClean="0"/>
              <a:t>10/9/2020</a:t>
            </a:fld>
            <a:endParaRPr lang="en-US"/>
          </a:p>
        </p:txBody>
      </p:sp>
      <p:sp>
        <p:nvSpPr>
          <p:cNvPr id="4" name="Slide Number Placeholder 3">
            <a:extLst>
              <a:ext uri="{FF2B5EF4-FFF2-40B4-BE49-F238E27FC236}">
                <a16:creationId xmlns:a16="http://schemas.microsoft.com/office/drawing/2014/main" id="{97DBD03B-6F77-4F1F-8AF4-1F12BFE66555}"/>
              </a:ext>
            </a:extLst>
          </p:cNvPr>
          <p:cNvSpPr>
            <a:spLocks noGrp="1"/>
          </p:cNvSpPr>
          <p:nvPr>
            <p:ph type="sldNum" sz="quarter" idx="12"/>
          </p:nvPr>
        </p:nvSpPr>
        <p:spPr/>
        <p:txBody>
          <a:bodyPr/>
          <a:lstStyle/>
          <a:p>
            <a:fld id="{8CD1CAA8-725F-4B76-BEDC-EE429E65D5A2}" type="slidenum">
              <a:rPr lang="en-US" smtClean="0"/>
              <a:t>6</a:t>
            </a:fld>
            <a:endParaRPr lang="en-US"/>
          </a:p>
        </p:txBody>
      </p:sp>
    </p:spTree>
    <p:extLst>
      <p:ext uri="{BB962C8B-B14F-4D97-AF65-F5344CB8AC3E}">
        <p14:creationId xmlns:p14="http://schemas.microsoft.com/office/powerpoint/2010/main" val="343091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a:xfrm>
            <a:off x="193026" y="1227262"/>
            <a:ext cx="8489248" cy="4956255"/>
          </a:xfrm>
          <a:ln>
            <a:solidFill>
              <a:schemeClr val="accent1"/>
            </a:solidFill>
          </a:ln>
        </p:spPr>
        <p:txBody>
          <a:bodyPr vert="horz" lIns="71113" tIns="35556" rIns="71113" bIns="35556" rtlCol="0">
            <a:noAutofit/>
          </a:bodyPr>
          <a:lstStyle/>
          <a:p>
            <a:pPr algn="just">
              <a:lnSpc>
                <a:spcPct val="120000"/>
              </a:lnSpc>
              <a:spcAft>
                <a:spcPts val="600"/>
              </a:spcAft>
            </a:pPr>
            <a:r>
              <a:rPr lang="en-US" sz="1800" b="1" dirty="0">
                <a:solidFill>
                  <a:srgbClr val="FF0000"/>
                </a:solidFill>
                <a:latin typeface="Open Sans"/>
                <a:cs typeface="Arial" charset="0"/>
              </a:rPr>
              <a:t>Sir William Osler</a:t>
            </a:r>
            <a:r>
              <a:rPr lang="en-US" sz="1800" b="1" dirty="0">
                <a:latin typeface="Open Sans"/>
                <a:cs typeface="Arial" charset="0"/>
              </a:rPr>
              <a:t>, Canadian physician</a:t>
            </a:r>
          </a:p>
          <a:p>
            <a:pPr algn="just">
              <a:lnSpc>
                <a:spcPct val="120000"/>
              </a:lnSpc>
              <a:spcAft>
                <a:spcPts val="600"/>
              </a:spcAft>
            </a:pPr>
            <a:r>
              <a:rPr lang="en-US" sz="1800" b="1" dirty="0">
                <a:latin typeface="Open Sans"/>
                <a:cs typeface="Arial" charset="0"/>
              </a:rPr>
              <a:t>Established the field of vet. pathology as an academic disciplinary in North American.</a:t>
            </a:r>
          </a:p>
          <a:p>
            <a:pPr algn="just">
              <a:lnSpc>
                <a:spcPct val="120000"/>
              </a:lnSpc>
              <a:spcAft>
                <a:spcPts val="600"/>
              </a:spcAft>
            </a:pPr>
            <a:r>
              <a:rPr lang="en-US" sz="1800" b="1" dirty="0">
                <a:solidFill>
                  <a:srgbClr val="FF0000"/>
                </a:solidFill>
                <a:latin typeface="Open Sans"/>
                <a:cs typeface="Arial" charset="0"/>
              </a:rPr>
              <a:t>Father of Veterinary Pathology</a:t>
            </a:r>
          </a:p>
          <a:p>
            <a:pPr algn="just">
              <a:lnSpc>
                <a:spcPct val="120000"/>
              </a:lnSpc>
              <a:spcAft>
                <a:spcPts val="600"/>
              </a:spcAft>
            </a:pPr>
            <a:r>
              <a:rPr lang="en-US" sz="1800" b="1" dirty="0">
                <a:latin typeface="Open Sans"/>
                <a:cs typeface="Arial" charset="0"/>
              </a:rPr>
              <a:t>A deep interest in the linkages between human and veterinary medicine.</a:t>
            </a:r>
          </a:p>
          <a:p>
            <a:pPr algn="just">
              <a:lnSpc>
                <a:spcPct val="120000"/>
              </a:lnSpc>
              <a:spcAft>
                <a:spcPts val="600"/>
              </a:spcAft>
            </a:pPr>
            <a:r>
              <a:rPr lang="en-US" sz="1800" b="1" dirty="0">
                <a:latin typeface="Open Sans"/>
                <a:cs typeface="Arial" charset="0"/>
              </a:rPr>
              <a:t>Trained with many well-known physicians and veterinarians, including Dr. Virchow. </a:t>
            </a:r>
          </a:p>
          <a:p>
            <a:pPr algn="just">
              <a:lnSpc>
                <a:spcPct val="120000"/>
              </a:lnSpc>
              <a:spcAft>
                <a:spcPts val="600"/>
              </a:spcAft>
            </a:pPr>
            <a:r>
              <a:rPr lang="en-US" sz="1800" b="1" dirty="0">
                <a:latin typeface="Open Sans"/>
                <a:cs typeface="Arial" charset="0"/>
              </a:rPr>
              <a:t>His first publications was titled, “</a:t>
            </a:r>
            <a:r>
              <a:rPr lang="en-US" sz="1800" b="1" dirty="0">
                <a:solidFill>
                  <a:srgbClr val="FF0000"/>
                </a:solidFill>
                <a:latin typeface="Open Sans"/>
                <a:cs typeface="Arial" charset="0"/>
              </a:rPr>
              <a:t>The Relation of Animals to Man</a:t>
            </a:r>
            <a:r>
              <a:rPr lang="en-US" sz="1800" b="1" dirty="0">
                <a:latin typeface="Open Sans"/>
                <a:cs typeface="Arial" charset="0"/>
              </a:rPr>
              <a:t>.”</a:t>
            </a:r>
          </a:p>
          <a:p>
            <a:pPr algn="just">
              <a:lnSpc>
                <a:spcPct val="120000"/>
              </a:lnSpc>
              <a:spcAft>
                <a:spcPts val="600"/>
              </a:spcAft>
            </a:pPr>
            <a:r>
              <a:rPr lang="en-US" sz="1800" b="1" dirty="0">
                <a:latin typeface="Open Sans"/>
                <a:cs typeface="Arial" charset="0"/>
              </a:rPr>
              <a:t>Sir W. Osler was </a:t>
            </a:r>
            <a:r>
              <a:rPr lang="en-US" sz="1800" b="1" dirty="0">
                <a:solidFill>
                  <a:srgbClr val="FF0000"/>
                </a:solidFill>
                <a:latin typeface="Open Sans"/>
                <a:cs typeface="Arial" charset="0"/>
              </a:rPr>
              <a:t>first to use: “One Medicine</a:t>
            </a:r>
            <a:r>
              <a:rPr lang="en-US" sz="1800" b="1" dirty="0">
                <a:latin typeface="Open Sans"/>
                <a:cs typeface="Arial" charset="0"/>
              </a:rPr>
              <a:t>” in literature.</a:t>
            </a:r>
            <a:endParaRPr lang="en-US" sz="1800" b="1" baseline="30000" dirty="0">
              <a:latin typeface="Open Sans"/>
            </a:endParaRPr>
          </a:p>
        </p:txBody>
      </p:sp>
      <p:sp>
        <p:nvSpPr>
          <p:cNvPr id="19" name="Oval 18"/>
          <p:cNvSpPr/>
          <p:nvPr/>
        </p:nvSpPr>
        <p:spPr>
          <a:xfrm>
            <a:off x="8170382" y="4572518"/>
            <a:ext cx="4224337" cy="6048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FF0000"/>
                </a:solidFill>
              </a:rPr>
              <a:t>Sir William Osler (1849-1919</a:t>
            </a:r>
            <a:r>
              <a:rPr lang="en-US" sz="1600" b="1" dirty="0">
                <a:solidFill>
                  <a:srgbClr val="FF0000"/>
                </a:solidFill>
              </a:rPr>
              <a:t>)</a:t>
            </a:r>
          </a:p>
        </p:txBody>
      </p:sp>
      <p:pic>
        <p:nvPicPr>
          <p:cNvPr id="20486" name="Picture 4" descr="http://t2.gstatic.com/images?q=tbn:ANd9GcQ6-yK_C9P8cXxcqnSxjc9rNZSKjE2Rbf5cAVUUxvYXC88OoYQQ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74649">
            <a:off x="8558013" y="861395"/>
            <a:ext cx="3511044" cy="38378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14ED3BE9-6116-4008-8FAF-7DCCC67455D7}"/>
              </a:ext>
            </a:extLst>
          </p:cNvPr>
          <p:cNvSpPr>
            <a:spLocks noGrp="1"/>
          </p:cNvSpPr>
          <p:nvPr>
            <p:ph type="dt" sz="half" idx="10"/>
          </p:nvPr>
        </p:nvSpPr>
        <p:spPr/>
        <p:txBody>
          <a:bodyPr/>
          <a:lstStyle/>
          <a:p>
            <a:fld id="{3CBFCD2F-C7D6-4D78-BCBF-74029F4E4E86}" type="datetime1">
              <a:rPr lang="en-US" smtClean="0"/>
              <a:t>10/9/2020</a:t>
            </a:fld>
            <a:endParaRPr lang="en-US"/>
          </a:p>
        </p:txBody>
      </p:sp>
      <p:sp>
        <p:nvSpPr>
          <p:cNvPr id="4" name="Slide Number Placeholder 3">
            <a:extLst>
              <a:ext uri="{FF2B5EF4-FFF2-40B4-BE49-F238E27FC236}">
                <a16:creationId xmlns:a16="http://schemas.microsoft.com/office/drawing/2014/main" id="{344FA0E5-1134-46BE-8BDF-4FA74B37E249}"/>
              </a:ext>
            </a:extLst>
          </p:cNvPr>
          <p:cNvSpPr>
            <a:spLocks noGrp="1"/>
          </p:cNvSpPr>
          <p:nvPr>
            <p:ph type="sldNum" sz="quarter" idx="12"/>
          </p:nvPr>
        </p:nvSpPr>
        <p:spPr/>
        <p:txBody>
          <a:bodyPr/>
          <a:lstStyle/>
          <a:p>
            <a:fld id="{8CD1CAA8-725F-4B76-BEDC-EE429E65D5A2}" type="slidenum">
              <a:rPr lang="en-US" smtClean="0"/>
              <a:t>7</a:t>
            </a:fld>
            <a:endParaRPr lang="en-US"/>
          </a:p>
        </p:txBody>
      </p:sp>
    </p:spTree>
    <p:extLst>
      <p:ext uri="{BB962C8B-B14F-4D97-AF65-F5344CB8AC3E}">
        <p14:creationId xmlns:p14="http://schemas.microsoft.com/office/powerpoint/2010/main" val="3962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2" descr="http://ecx.images-amazon.com/images/I/51zrRKlCV1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6035" y="1204111"/>
            <a:ext cx="2971800" cy="41679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Rectangle 3"/>
          <p:cNvSpPr>
            <a:spLocks noGrp="1" noChangeArrowheads="1"/>
          </p:cNvSpPr>
          <p:nvPr>
            <p:ph type="body" idx="1"/>
          </p:nvPr>
        </p:nvSpPr>
        <p:spPr>
          <a:xfrm>
            <a:off x="1981200" y="1447800"/>
            <a:ext cx="4495800" cy="3962400"/>
          </a:xfrm>
        </p:spPr>
        <p:txBody>
          <a:bodyPr vert="horz" lIns="71113" tIns="35556" rIns="71113" bIns="35556" rtlCol="0">
            <a:normAutofit/>
          </a:bodyPr>
          <a:lstStyle/>
          <a:p>
            <a:pPr>
              <a:buFontTx/>
              <a:buNone/>
            </a:pPr>
            <a:endParaRPr lang="en-US" sz="2400">
              <a:latin typeface="Arial" charset="0"/>
            </a:endParaRPr>
          </a:p>
          <a:p>
            <a:pPr>
              <a:buFontTx/>
              <a:buNone/>
            </a:pPr>
            <a:endParaRPr lang="en-US" sz="2400">
              <a:latin typeface="Arial" charset="0"/>
            </a:endParaRPr>
          </a:p>
          <a:p>
            <a:pPr>
              <a:buFontTx/>
              <a:buNone/>
            </a:pPr>
            <a:endParaRPr lang="en-US" sz="24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p:txBody>
      </p:sp>
      <p:sp>
        <p:nvSpPr>
          <p:cNvPr id="19" name="Oval 18"/>
          <p:cNvSpPr/>
          <p:nvPr/>
        </p:nvSpPr>
        <p:spPr>
          <a:xfrm>
            <a:off x="8153400" y="5571459"/>
            <a:ext cx="40386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         Sir </a:t>
            </a:r>
            <a:r>
              <a:rPr lang="en-US" sz="2000" b="1" dirty="0" err="1">
                <a:solidFill>
                  <a:schemeClr val="tx1"/>
                </a:solidFill>
              </a:rPr>
              <a:t>Theobald</a:t>
            </a:r>
            <a:r>
              <a:rPr lang="en-US" sz="2000" b="1" dirty="0">
                <a:solidFill>
                  <a:schemeClr val="tx1"/>
                </a:solidFill>
              </a:rPr>
              <a:t> Smith</a:t>
            </a:r>
          </a:p>
          <a:p>
            <a:pPr algn="ctr">
              <a:defRPr/>
            </a:pPr>
            <a:r>
              <a:rPr lang="en-US" sz="2000" b="1" dirty="0">
                <a:solidFill>
                  <a:schemeClr val="tx1"/>
                </a:solidFill>
              </a:rPr>
              <a:t>     (1859-1934) </a:t>
            </a:r>
          </a:p>
        </p:txBody>
      </p:sp>
      <p:sp>
        <p:nvSpPr>
          <p:cNvPr id="26632" name="Rectangle 20"/>
          <p:cNvSpPr>
            <a:spLocks noChangeArrowheads="1"/>
          </p:cNvSpPr>
          <p:nvPr/>
        </p:nvSpPr>
        <p:spPr bwMode="auto">
          <a:xfrm>
            <a:off x="339365" y="2082477"/>
            <a:ext cx="8236670" cy="2693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42900" indent="-342900">
              <a:spcAft>
                <a:spcPts val="600"/>
              </a:spcAft>
              <a:buClr>
                <a:srgbClr val="1F497D">
                  <a:lumMod val="75000"/>
                </a:srgbClr>
              </a:buClr>
              <a:buFont typeface="Arial" panose="020B0604020202020204" pitchFamily="34" charset="0"/>
              <a:buChar char="•"/>
            </a:pPr>
            <a:r>
              <a:rPr lang="en-US" b="1" dirty="0">
                <a:solidFill>
                  <a:srgbClr val="FF0000"/>
                </a:solidFill>
                <a:latin typeface="Open Sans"/>
                <a:cs typeface="Arial" charset="0"/>
              </a:rPr>
              <a:t>Theobald Smith </a:t>
            </a:r>
            <a:r>
              <a:rPr lang="en-US" b="1" dirty="0">
                <a:solidFill>
                  <a:prstClr val="black"/>
                </a:solidFill>
                <a:latin typeface="Open Sans"/>
                <a:cs typeface="Arial" charset="0"/>
              </a:rPr>
              <a:t>and </a:t>
            </a:r>
            <a:r>
              <a:rPr lang="en-US" b="1" dirty="0">
                <a:solidFill>
                  <a:srgbClr val="FF0000"/>
                </a:solidFill>
                <a:latin typeface="Open Sans"/>
                <a:cs typeface="Arial" charset="0"/>
              </a:rPr>
              <a:t>F.L. Kilbourne </a:t>
            </a:r>
            <a:r>
              <a:rPr lang="en-US" b="1" dirty="0">
                <a:solidFill>
                  <a:prstClr val="black"/>
                </a:solidFill>
                <a:latin typeface="Open Sans"/>
                <a:cs typeface="Arial" charset="0"/>
              </a:rPr>
              <a:t>first discovered arthropod play a role vector (1893)</a:t>
            </a:r>
          </a:p>
          <a:p>
            <a:pPr marL="342900" indent="-342900">
              <a:spcAft>
                <a:spcPts val="6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  </a:t>
            </a:r>
          </a:p>
          <a:p>
            <a:pPr marL="342900" indent="-342900">
              <a:spcAft>
                <a:spcPts val="6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Demonstrated </a:t>
            </a:r>
            <a:r>
              <a:rPr lang="en-US" b="1" i="1" dirty="0" err="1">
                <a:solidFill>
                  <a:prstClr val="black"/>
                </a:solidFill>
                <a:latin typeface="Open Sans"/>
                <a:cs typeface="Arial" charset="0"/>
              </a:rPr>
              <a:t>Boophilus</a:t>
            </a:r>
            <a:r>
              <a:rPr lang="en-US" b="1" dirty="0">
                <a:solidFill>
                  <a:prstClr val="black"/>
                </a:solidFill>
                <a:latin typeface="Open Sans"/>
                <a:cs typeface="Arial" charset="0"/>
              </a:rPr>
              <a:t>  transmission  </a:t>
            </a:r>
            <a:r>
              <a:rPr lang="en-US" b="1" i="1" dirty="0" err="1">
                <a:solidFill>
                  <a:prstClr val="black"/>
                </a:solidFill>
                <a:latin typeface="Open Sans"/>
                <a:cs typeface="Arial" charset="0"/>
              </a:rPr>
              <a:t>Babesia</a:t>
            </a:r>
            <a:r>
              <a:rPr lang="en-US" b="1" i="1" dirty="0">
                <a:solidFill>
                  <a:prstClr val="black"/>
                </a:solidFill>
                <a:latin typeface="Open Sans"/>
                <a:cs typeface="Arial" charset="0"/>
              </a:rPr>
              <a:t> </a:t>
            </a:r>
            <a:r>
              <a:rPr lang="en-US" b="1" i="1" dirty="0" err="1">
                <a:solidFill>
                  <a:prstClr val="black"/>
                </a:solidFill>
                <a:latin typeface="Open Sans"/>
                <a:cs typeface="Arial" charset="0"/>
              </a:rPr>
              <a:t>bigemina</a:t>
            </a:r>
            <a:r>
              <a:rPr lang="en-US" b="1" dirty="0">
                <a:solidFill>
                  <a:prstClr val="black"/>
                </a:solidFill>
                <a:latin typeface="Open Sans"/>
                <a:cs typeface="Arial" charset="0"/>
              </a:rPr>
              <a:t> parasite caused disease in cattle </a:t>
            </a:r>
          </a:p>
          <a:p>
            <a:pPr marL="342900" indent="-342900">
              <a:spcAft>
                <a:spcPts val="600"/>
              </a:spcAft>
              <a:buClr>
                <a:srgbClr val="1F497D">
                  <a:lumMod val="75000"/>
                </a:srgbClr>
              </a:buClr>
              <a:buFont typeface="Arial" panose="020B0604020202020204" pitchFamily="34" charset="0"/>
              <a:buChar char="•"/>
            </a:pPr>
            <a:endParaRPr lang="en-US" b="1" dirty="0">
              <a:solidFill>
                <a:prstClr val="black"/>
              </a:solidFill>
              <a:latin typeface="Open Sans"/>
              <a:cs typeface="Arial" charset="0"/>
            </a:endParaRPr>
          </a:p>
          <a:p>
            <a:pPr marL="342900" indent="-342900">
              <a:spcAft>
                <a:spcPts val="600"/>
              </a:spcAft>
              <a:buClr>
                <a:srgbClr val="1F497D">
                  <a:lumMod val="75000"/>
                </a:srgbClr>
              </a:buClr>
              <a:buFont typeface="Arial" panose="020B0604020202020204" pitchFamily="34" charset="0"/>
              <a:buChar char="•"/>
            </a:pPr>
            <a:r>
              <a:rPr lang="en-US" b="1" dirty="0">
                <a:solidFill>
                  <a:prstClr val="black"/>
                </a:solidFill>
                <a:latin typeface="Open Sans"/>
                <a:cs typeface="Arial" charset="0"/>
              </a:rPr>
              <a:t>Based on this discovery,  Walter Reed </a:t>
            </a:r>
            <a:r>
              <a:rPr lang="en-US" b="1" dirty="0">
                <a:solidFill>
                  <a:srgbClr val="FF0000"/>
                </a:solidFill>
                <a:latin typeface="Open Sans"/>
                <a:cs typeface="Arial" charset="0"/>
              </a:rPr>
              <a:t>found the vector of Yellow fever</a:t>
            </a:r>
            <a:r>
              <a:rPr lang="en-US" b="1" dirty="0">
                <a:solidFill>
                  <a:prstClr val="black"/>
                </a:solidFill>
                <a:latin typeface="Open Sans"/>
                <a:cs typeface="Arial" charset="0"/>
              </a:rPr>
              <a:t>. </a:t>
            </a:r>
          </a:p>
          <a:p>
            <a:pPr marL="285750" indent="-285750">
              <a:spcAft>
                <a:spcPts val="600"/>
              </a:spcAft>
              <a:buFont typeface="Arial" panose="020B0604020202020204" pitchFamily="34" charset="0"/>
              <a:buChar char="•"/>
            </a:pPr>
            <a:endParaRPr lang="en-US" b="1" dirty="0">
              <a:solidFill>
                <a:prstClr val="black"/>
              </a:solidFill>
              <a:latin typeface="Open Sans"/>
              <a:cs typeface="Arial" charset="0"/>
            </a:endParaRPr>
          </a:p>
        </p:txBody>
      </p:sp>
      <p:sp>
        <p:nvSpPr>
          <p:cNvPr id="2" name="Date Placeholder 1">
            <a:extLst>
              <a:ext uri="{FF2B5EF4-FFF2-40B4-BE49-F238E27FC236}">
                <a16:creationId xmlns:a16="http://schemas.microsoft.com/office/drawing/2014/main" id="{442E753B-FAC4-44A7-9CB5-F2AEBD88972D}"/>
              </a:ext>
            </a:extLst>
          </p:cNvPr>
          <p:cNvSpPr>
            <a:spLocks noGrp="1"/>
          </p:cNvSpPr>
          <p:nvPr>
            <p:ph type="dt" sz="half" idx="10"/>
          </p:nvPr>
        </p:nvSpPr>
        <p:spPr/>
        <p:txBody>
          <a:bodyPr/>
          <a:lstStyle/>
          <a:p>
            <a:fld id="{5C51949D-96AA-4FA9-AF78-4E1003F36544}" type="datetime1">
              <a:rPr lang="en-US" smtClean="0"/>
              <a:t>10/9/2020</a:t>
            </a:fld>
            <a:endParaRPr lang="en-US"/>
          </a:p>
        </p:txBody>
      </p:sp>
      <p:sp>
        <p:nvSpPr>
          <p:cNvPr id="4" name="Slide Number Placeholder 3">
            <a:extLst>
              <a:ext uri="{FF2B5EF4-FFF2-40B4-BE49-F238E27FC236}">
                <a16:creationId xmlns:a16="http://schemas.microsoft.com/office/drawing/2014/main" id="{4E7D251D-9B82-4516-88AD-1E527D8D924D}"/>
              </a:ext>
            </a:extLst>
          </p:cNvPr>
          <p:cNvSpPr>
            <a:spLocks noGrp="1"/>
          </p:cNvSpPr>
          <p:nvPr>
            <p:ph type="sldNum" sz="quarter" idx="12"/>
          </p:nvPr>
        </p:nvSpPr>
        <p:spPr/>
        <p:txBody>
          <a:bodyPr/>
          <a:lstStyle/>
          <a:p>
            <a:fld id="{8CD1CAA8-725F-4B76-BEDC-EE429E65D5A2}" type="slidenum">
              <a:rPr lang="en-US" smtClean="0"/>
              <a:t>8</a:t>
            </a:fld>
            <a:endParaRPr lang="en-US"/>
          </a:p>
        </p:txBody>
      </p:sp>
    </p:spTree>
    <p:extLst>
      <p:ext uri="{BB962C8B-B14F-4D97-AF65-F5344CB8AC3E}">
        <p14:creationId xmlns:p14="http://schemas.microsoft.com/office/powerpoint/2010/main" val="59795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1981200" y="1447800"/>
            <a:ext cx="4495800" cy="3962400"/>
          </a:xfrm>
        </p:spPr>
        <p:txBody>
          <a:bodyPr vert="horz" lIns="71113" tIns="35556" rIns="71113" bIns="35556" rtlCol="0">
            <a:normAutofit/>
          </a:bodyPr>
          <a:lstStyle/>
          <a:p>
            <a:pPr>
              <a:buFontTx/>
              <a:buNone/>
            </a:pPr>
            <a:endParaRPr lang="en-US" sz="2400">
              <a:latin typeface="Arial" charset="0"/>
            </a:endParaRPr>
          </a:p>
          <a:p>
            <a:pPr>
              <a:buFontTx/>
              <a:buNone/>
            </a:pPr>
            <a:endParaRPr lang="en-US" sz="2400">
              <a:latin typeface="Arial" charset="0"/>
            </a:endParaRPr>
          </a:p>
          <a:p>
            <a:pPr>
              <a:buFontTx/>
              <a:buNone/>
            </a:pPr>
            <a:endParaRPr lang="en-US" sz="24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a:p>
            <a:endParaRPr lang="en-US" sz="2400" baseline="30000">
              <a:latin typeface="Arial" charset="0"/>
            </a:endParaRPr>
          </a:p>
        </p:txBody>
      </p:sp>
      <p:sp>
        <p:nvSpPr>
          <p:cNvPr id="19" name="Oval 18"/>
          <p:cNvSpPr/>
          <p:nvPr/>
        </p:nvSpPr>
        <p:spPr>
          <a:xfrm>
            <a:off x="8540858" y="5899150"/>
            <a:ext cx="37338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         Sir Calvin </a:t>
            </a:r>
            <a:r>
              <a:rPr lang="en-US" b="1" dirty="0" err="1">
                <a:solidFill>
                  <a:prstClr val="black"/>
                </a:solidFill>
              </a:rPr>
              <a:t>Schwabe</a:t>
            </a:r>
            <a:r>
              <a:rPr lang="en-US" b="1" dirty="0">
                <a:solidFill>
                  <a:prstClr val="black"/>
                </a:solidFill>
              </a:rPr>
              <a:t> (1927-2006) </a:t>
            </a:r>
          </a:p>
        </p:txBody>
      </p:sp>
      <p:pic>
        <p:nvPicPr>
          <p:cNvPr id="30727" name="Picture 4" descr="Thumbnail of Who is this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5356" y="968243"/>
            <a:ext cx="3284805" cy="47945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20"/>
          <p:cNvSpPr>
            <a:spLocks noChangeArrowheads="1"/>
          </p:cNvSpPr>
          <p:nvPr/>
        </p:nvSpPr>
        <p:spPr bwMode="auto">
          <a:xfrm>
            <a:off x="88559" y="1471479"/>
            <a:ext cx="8676797" cy="41549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42900" indent="-342900" algn="just">
              <a:spcAft>
                <a:spcPts val="600"/>
              </a:spcAft>
              <a:buClr>
                <a:srgbClr val="1F497D">
                  <a:lumMod val="75000"/>
                </a:srgbClr>
              </a:buClr>
              <a:buFont typeface="Arial" panose="020B0604020202020204" pitchFamily="34" charset="0"/>
              <a:buChar char="•"/>
            </a:pPr>
            <a:r>
              <a:rPr lang="en-US" sz="1600" b="1" dirty="0">
                <a:solidFill>
                  <a:srgbClr val="FF0000"/>
                </a:solidFill>
                <a:latin typeface="Open Sans"/>
              </a:rPr>
              <a:t>Sir Calvin Schwabe </a:t>
            </a:r>
            <a:r>
              <a:rPr lang="en-US" sz="1600" b="1" dirty="0">
                <a:solidFill>
                  <a:prstClr val="black"/>
                </a:solidFill>
                <a:latin typeface="Open Sans"/>
              </a:rPr>
              <a:t>DVM, ScD, MPH:</a:t>
            </a:r>
            <a:r>
              <a:rPr lang="en-US" sz="1600" b="1" dirty="0">
                <a:latin typeface="Open Sans"/>
              </a:rPr>
              <a:t> Made many important contributions to veterinary epidemiology (</a:t>
            </a:r>
            <a:r>
              <a:rPr lang="en-US" sz="1600" b="1" dirty="0">
                <a:solidFill>
                  <a:srgbClr val="FF0000"/>
                </a:solidFill>
                <a:latin typeface="Open Sans"/>
              </a:rPr>
              <a:t>Father of Veterinary Epidemiology</a:t>
            </a:r>
            <a:r>
              <a:rPr lang="en-US" sz="1600" b="1" dirty="0">
                <a:latin typeface="Open Sans"/>
              </a:rPr>
              <a:t>).</a:t>
            </a:r>
          </a:p>
          <a:p>
            <a:pPr marL="342900" indent="-342900" algn="just">
              <a:spcAft>
                <a:spcPts val="600"/>
              </a:spcAft>
              <a:buClr>
                <a:srgbClr val="1F497D">
                  <a:lumMod val="75000"/>
                </a:srgbClr>
              </a:buClr>
              <a:buFont typeface="Arial" panose="020B0604020202020204" pitchFamily="34" charset="0"/>
              <a:buChar char="•"/>
            </a:pPr>
            <a:endParaRPr lang="en-US" sz="1600" b="1" dirty="0">
              <a:latin typeface="Open Sans"/>
            </a:endParaRPr>
          </a:p>
          <a:p>
            <a:pPr marL="342900" indent="-342900" algn="just">
              <a:spcAft>
                <a:spcPts val="600"/>
              </a:spcAft>
              <a:buClr>
                <a:srgbClr val="1F497D">
                  <a:lumMod val="75000"/>
                </a:srgbClr>
              </a:buClr>
              <a:buFont typeface="Arial" panose="020B0604020202020204" pitchFamily="34" charset="0"/>
              <a:buChar char="•"/>
            </a:pPr>
            <a:r>
              <a:rPr lang="en-US" sz="1600" b="1" dirty="0">
                <a:latin typeface="Open Sans"/>
              </a:rPr>
              <a:t>Studied zoonotic parasitic diseases and directed the programs on hydatid disease and other parasitic diseases. </a:t>
            </a:r>
          </a:p>
          <a:p>
            <a:pPr marL="342900" indent="-342900" algn="just">
              <a:spcAft>
                <a:spcPts val="600"/>
              </a:spcAft>
              <a:buClr>
                <a:srgbClr val="1F497D">
                  <a:lumMod val="75000"/>
                </a:srgbClr>
              </a:buClr>
              <a:buFont typeface="Arial" panose="020B0604020202020204" pitchFamily="34" charset="0"/>
              <a:buChar char="•"/>
            </a:pPr>
            <a:endParaRPr lang="en-US" sz="1600" b="1" dirty="0">
              <a:latin typeface="Open Sans"/>
            </a:endParaRPr>
          </a:p>
          <a:p>
            <a:pPr marL="342900" indent="-342900" algn="just">
              <a:spcAft>
                <a:spcPts val="600"/>
              </a:spcAft>
              <a:buClr>
                <a:srgbClr val="1F497D">
                  <a:lumMod val="75000"/>
                </a:srgbClr>
              </a:buClr>
              <a:buFont typeface="Arial" panose="020B0604020202020204" pitchFamily="34" charset="0"/>
              <a:buChar char="•"/>
            </a:pPr>
            <a:r>
              <a:rPr lang="en-US" sz="1600" b="1" dirty="0">
                <a:latin typeface="Open Sans"/>
              </a:rPr>
              <a:t>1964: proposed that veterinary and human health professionals collaborate to combat zoonotic diseases.</a:t>
            </a:r>
          </a:p>
          <a:p>
            <a:pPr marL="342900" indent="-342900" algn="just">
              <a:spcAft>
                <a:spcPts val="600"/>
              </a:spcAft>
              <a:buClr>
                <a:srgbClr val="1F497D">
                  <a:lumMod val="75000"/>
                </a:srgbClr>
              </a:buClr>
              <a:buFont typeface="Arial" panose="020B0604020202020204" pitchFamily="34" charset="0"/>
              <a:buChar char="•"/>
            </a:pPr>
            <a:endParaRPr lang="en-US" sz="1600" b="1" dirty="0">
              <a:latin typeface="Open Sans"/>
            </a:endParaRPr>
          </a:p>
          <a:p>
            <a:pPr marL="342900" indent="-342900" algn="just">
              <a:spcAft>
                <a:spcPts val="600"/>
              </a:spcAft>
              <a:buClr>
                <a:srgbClr val="1F497D">
                  <a:lumMod val="75000"/>
                </a:srgbClr>
              </a:buClr>
              <a:buFont typeface="Arial" panose="020B0604020202020204" pitchFamily="34" charset="0"/>
              <a:buChar char="•"/>
            </a:pPr>
            <a:r>
              <a:rPr lang="en-US" sz="1600" b="1" dirty="0">
                <a:latin typeface="Open Sans"/>
              </a:rPr>
              <a:t>In 1966: the </a:t>
            </a:r>
            <a:r>
              <a:rPr lang="en-US" sz="1600" b="1" dirty="0">
                <a:solidFill>
                  <a:srgbClr val="FF0000"/>
                </a:solidFill>
                <a:latin typeface="Open Sans"/>
              </a:rPr>
              <a:t>founding chair of Department of Epidemiology and Preventive Medicine at the Veterinary School </a:t>
            </a:r>
            <a:r>
              <a:rPr lang="en-US" sz="1600" b="1" dirty="0">
                <a:latin typeface="Open Sans"/>
              </a:rPr>
              <a:t>(University of California Davis).</a:t>
            </a:r>
          </a:p>
          <a:p>
            <a:pPr algn="just">
              <a:spcAft>
                <a:spcPts val="600"/>
              </a:spcAft>
              <a:buClr>
                <a:srgbClr val="1F497D">
                  <a:lumMod val="75000"/>
                </a:srgbClr>
              </a:buClr>
            </a:pPr>
            <a:endParaRPr lang="en-US" sz="1600" b="1" dirty="0">
              <a:latin typeface="Open Sans"/>
            </a:endParaRPr>
          </a:p>
          <a:p>
            <a:pPr marL="342900" indent="-342900" algn="just">
              <a:spcAft>
                <a:spcPts val="600"/>
              </a:spcAft>
              <a:buClr>
                <a:srgbClr val="1F497D">
                  <a:lumMod val="75000"/>
                </a:srgbClr>
              </a:buClr>
              <a:buFont typeface="Arial" panose="020B0604020202020204" pitchFamily="34" charset="0"/>
              <a:buChar char="•"/>
            </a:pPr>
            <a:r>
              <a:rPr lang="en-US" sz="1600" b="1" dirty="0">
                <a:latin typeface="Open Sans"/>
              </a:rPr>
              <a:t>In his textbook, </a:t>
            </a:r>
            <a:r>
              <a:rPr lang="en-US" sz="1600" b="1" i="1" dirty="0">
                <a:solidFill>
                  <a:srgbClr val="FF0000"/>
                </a:solidFill>
                <a:latin typeface="Open Sans"/>
              </a:rPr>
              <a:t>Veterinary Medicine and Human Health</a:t>
            </a:r>
            <a:r>
              <a:rPr lang="en-US" sz="1600" b="1" dirty="0">
                <a:latin typeface="Open Sans"/>
              </a:rPr>
              <a:t>, he coined the term “One Medicine.” </a:t>
            </a:r>
          </a:p>
        </p:txBody>
      </p:sp>
      <p:sp>
        <p:nvSpPr>
          <p:cNvPr id="2" name="Date Placeholder 1">
            <a:extLst>
              <a:ext uri="{FF2B5EF4-FFF2-40B4-BE49-F238E27FC236}">
                <a16:creationId xmlns:a16="http://schemas.microsoft.com/office/drawing/2014/main" id="{6A387EBC-F8B2-477E-A24F-673810EA0B3A}"/>
              </a:ext>
            </a:extLst>
          </p:cNvPr>
          <p:cNvSpPr>
            <a:spLocks noGrp="1"/>
          </p:cNvSpPr>
          <p:nvPr>
            <p:ph type="dt" sz="half" idx="10"/>
          </p:nvPr>
        </p:nvSpPr>
        <p:spPr/>
        <p:txBody>
          <a:bodyPr/>
          <a:lstStyle/>
          <a:p>
            <a:fld id="{C0ED84A8-CAD0-44BE-89B7-CCE4CF7E857A}" type="datetime1">
              <a:rPr lang="en-US" smtClean="0"/>
              <a:t>10/9/2020</a:t>
            </a:fld>
            <a:endParaRPr lang="en-US"/>
          </a:p>
        </p:txBody>
      </p:sp>
    </p:spTree>
    <p:extLst>
      <p:ext uri="{BB962C8B-B14F-4D97-AF65-F5344CB8AC3E}">
        <p14:creationId xmlns:p14="http://schemas.microsoft.com/office/powerpoint/2010/main" val="2158542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1626</Words>
  <Application>Microsoft Office PowerPoint</Application>
  <PresentationFormat>Widescreen</PresentationFormat>
  <Paragraphs>314</Paragraphs>
  <Slides>29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vt:lpstr>
      <vt:lpstr>Calibri</vt:lpstr>
      <vt:lpstr>Calibri Light</vt:lpstr>
      <vt:lpstr>Merriweather</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Efforts to achieve One Health</vt:lpstr>
      <vt:lpstr>PowerPoint Presentation</vt:lpstr>
      <vt:lpstr>Organizations working on one health</vt:lpstr>
      <vt:lpstr>Possible members of a one health team</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dranjayvet@gmail.com</dc:creator>
  <cp:lastModifiedBy>dranjayvet@gmail.com</cp:lastModifiedBy>
  <cp:revision>42</cp:revision>
  <dcterms:created xsi:type="dcterms:W3CDTF">2019-07-12T04:58:27Z</dcterms:created>
  <dcterms:modified xsi:type="dcterms:W3CDTF">2020-10-09T05:28:00Z</dcterms:modified>
</cp:coreProperties>
</file>