
<file path=[Content_Types].xml><?xml version="1.0" encoding="utf-8"?>
<Types xmlns="http://schemas.openxmlformats.org/package/2006/content-types">
  <Default Extension="bmp" ContentType="image/bmp"/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.xml" ContentType="application/vnd.openxmlformats-officedocument.theme+xml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60" r:id="rId2"/>
    <p:sldMasterId id="2147483672" r:id="rId3"/>
  </p:sldMasterIdLst>
  <p:notesMasterIdLst>
    <p:notesMasterId r:id="rId10"/>
  </p:notesMasterIdLst>
  <p:sldIdLst>
    <p:sldId id="299" r:id="rId4"/>
    <p:sldId id="256" r:id="rId5"/>
    <p:sldId id="257" r:id="rId6"/>
    <p:sldId id="258" r:id="rId7"/>
    <p:sldId id="259" r:id="rId8"/>
    <p:sldId id="306" r:id="rId9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SorterView">
  <p:normalViewPr>
    <p:restoredLeft sz="15620"/>
    <p:restoredTop sz="94660"/>
  </p:normalViewPr>
  <p:slideViewPr>
    <p:cSldViewPr snapToGrid="0">
      <p:cViewPr varScale="1">
        <p:scale>
          <a:sx n="83" d="100"/>
          <a:sy n="83" d="100"/>
        </p:scale>
        <p:origin x="658" y="67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5.xml"/><Relationship Id="rId13" Type="http://schemas.openxmlformats.org/officeDocument/2006/relationships/theme" Target="theme/theme1.xml"/><Relationship Id="rId3" Type="http://schemas.openxmlformats.org/officeDocument/2006/relationships/slideMaster" Target="slideMasters/slideMaster3.xml"/><Relationship Id="rId7" Type="http://schemas.openxmlformats.org/officeDocument/2006/relationships/slide" Target="slides/slide4.xml"/><Relationship Id="rId12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3.xml"/><Relationship Id="rId11" Type="http://schemas.openxmlformats.org/officeDocument/2006/relationships/presProps" Target="presProps.xml"/><Relationship Id="rId5" Type="http://schemas.openxmlformats.org/officeDocument/2006/relationships/slide" Target="slides/slide2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1.xml"/><Relationship Id="rId9" Type="http://schemas.openxmlformats.org/officeDocument/2006/relationships/slide" Target="slides/slide6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4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16287B0A-550C-4A41-B53F-E1ECF64623BA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1A31201-C31A-4F5F-BB8B-305D69D3CF64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961870242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F8A89C05-CC66-4BC3-89D1-66D0A1224BB2}" type="slidenum">
              <a:rPr kumimoji="0" lang="en-IN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 panose="020F050202020403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</a:t>
            </a:fld>
            <a:endParaRPr kumimoji="0" lang="en-IN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73296372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1A31201-C31A-4F5F-BB8B-305D69D3CF64}" type="slidenum">
              <a:rPr lang="en-IN" smtClean="0"/>
              <a:t>4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914756882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bmp"/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bmp"/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57482131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697607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850926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45165618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91913671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442956327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76109921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647711616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68500319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0495105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2496663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Rectangle 15"/>
          <p:cNvSpPr/>
          <p:nvPr/>
        </p:nvSpPr>
        <p:spPr>
          <a:xfrm>
            <a:off x="1" y="0"/>
            <a:ext cx="12192000" cy="6858000"/>
          </a:xfrm>
          <a:prstGeom prst="rect">
            <a:avLst/>
          </a:prstGeom>
          <a:blipFill dpi="0" rotWithShape="1">
            <a:blip r:embed="rId2">
              <a:alphaModFix amt="45000"/>
              <a:duotone>
                <a:schemeClr val="accent2">
                  <a:shade val="45000"/>
                  <a:satMod val="135000"/>
                </a:schemeClr>
                <a:prstClr val="white"/>
              </a:duotone>
            </a:blip>
            <a:srcRect/>
            <a:tile tx="-31750" ty="-120650" sx="100000" sy="100000" flip="xy" algn="tl"/>
          </a:blipFill>
          <a:ln w="19050" cmpd="sng">
            <a:noFill/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0" name="Rectangle 9"/>
          <p:cNvSpPr/>
          <p:nvPr/>
        </p:nvSpPr>
        <p:spPr>
          <a:xfrm>
            <a:off x="1307870" y="1267730"/>
            <a:ext cx="9576262" cy="4307950"/>
          </a:xfrm>
          <a:prstGeom prst="rect">
            <a:avLst/>
          </a:prstGeom>
          <a:solidFill>
            <a:schemeClr val="tx1"/>
          </a:solidFill>
          <a:ln w="6350" cap="flat" cmpd="sng" algn="ctr">
            <a:solidFill>
              <a:schemeClr val="tx1">
                <a:lumMod val="65000"/>
                <a:lumOff val="35000"/>
              </a:schemeClr>
            </a:solidFill>
            <a:prstDash val="solid"/>
          </a:ln>
          <a:effectLst>
            <a:outerShdw blurRad="63500" algn="ctr" rotWithShape="0">
              <a:prstClr val="black">
                <a:alpha val="40000"/>
              </a:prstClr>
            </a:outerShdw>
            <a:softEdge rad="0"/>
          </a:effectLst>
        </p:spPr>
      </p:sp>
      <p:sp>
        <p:nvSpPr>
          <p:cNvPr id="11" name="Rectangle 10"/>
          <p:cNvSpPr/>
          <p:nvPr/>
        </p:nvSpPr>
        <p:spPr>
          <a:xfrm>
            <a:off x="1447801" y="1411615"/>
            <a:ext cx="9296400" cy="4034770"/>
          </a:xfrm>
          <a:prstGeom prst="rect">
            <a:avLst/>
          </a:prstGeom>
          <a:solidFill>
            <a:schemeClr val="bg2"/>
          </a:solidFill>
          <a:ln w="9525" cap="sq" cmpd="sng" algn="ctr">
            <a:noFill/>
            <a:prstDash val="solid"/>
            <a:miter lim="800000"/>
          </a:ln>
          <a:effectLst/>
        </p:spPr>
      </p:sp>
      <p:sp>
        <p:nvSpPr>
          <p:cNvPr id="15" name="Rectangle 14"/>
          <p:cNvSpPr/>
          <p:nvPr/>
        </p:nvSpPr>
        <p:spPr>
          <a:xfrm>
            <a:off x="5135880" y="1267730"/>
            <a:ext cx="1920240" cy="731520"/>
          </a:xfrm>
          <a:prstGeom prst="rect">
            <a:avLst/>
          </a:prstGeom>
          <a:solidFill>
            <a:schemeClr val="accent1"/>
          </a:solidFill>
          <a:ln>
            <a:noFill/>
          </a:ln>
          <a:effectLst>
            <a:outerShdw blurRad="50800" dist="127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grpSp>
        <p:nvGrpSpPr>
          <p:cNvPr id="4" name="Group 3"/>
          <p:cNvGrpSpPr/>
          <p:nvPr/>
        </p:nvGrpSpPr>
        <p:grpSpPr>
          <a:xfrm>
            <a:off x="5250180" y="1267730"/>
            <a:ext cx="1691640" cy="645295"/>
            <a:chOff x="5318306" y="1386268"/>
            <a:chExt cx="1567331" cy="645295"/>
          </a:xfrm>
        </p:grpSpPr>
        <p:cxnSp>
          <p:nvCxnSpPr>
            <p:cNvPr id="17" name="Straight Connector 16"/>
            <p:cNvCxnSpPr/>
            <p:nvPr/>
          </p:nvCxnSpPr>
          <p:spPr>
            <a:xfrm>
              <a:off x="5318306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/>
          </p:nvCxnSpPr>
          <p:spPr>
            <a:xfrm>
              <a:off x="6885637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/>
            <p:cNvCxnSpPr/>
            <p:nvPr/>
          </p:nvCxnSpPr>
          <p:spPr>
            <a:xfrm>
              <a:off x="5318306" y="2031563"/>
              <a:ext cx="1567331" cy="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61708" y="2091263"/>
            <a:ext cx="9068586" cy="2590800"/>
          </a:xfrm>
        </p:spPr>
        <p:txBody>
          <a:bodyPr tIns="45720" bIns="45720" anchor="ctr">
            <a:noAutofit/>
          </a:bodyPr>
          <a:lstStyle>
            <a:lvl1pPr algn="ctr">
              <a:lnSpc>
                <a:spcPct val="83000"/>
              </a:lnSpc>
              <a:defRPr lang="en-US" sz="7200" b="0" kern="1200" cap="all" spc="-100" baseline="0" dirty="0">
                <a:solidFill>
                  <a:schemeClr val="tx1"/>
                </a:solidFill>
                <a:effectLst>
                  <a:outerShdw blurRad="38100" dist="12700" dir="2700000" algn="tl" rotWithShape="0">
                    <a:prstClr val="black">
                      <a:alpha val="40000"/>
                    </a:prstClr>
                  </a:outerShdw>
                </a:effectLst>
                <a:latin typeface="+mj-lt"/>
                <a:ea typeface="+mn-ea"/>
                <a:cs typeface="+mn-cs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62100" y="4682062"/>
            <a:ext cx="9070848" cy="457201"/>
          </a:xfrm>
        </p:spPr>
        <p:txBody>
          <a:bodyPr>
            <a:normAutofit/>
          </a:bodyPr>
          <a:lstStyle>
            <a:lvl1pPr marL="0" indent="0" algn="ctr">
              <a:spcBef>
                <a:spcPts val="0"/>
              </a:spcBef>
              <a:buNone/>
              <a:defRPr sz="1600" spc="80" baseline="0">
                <a:solidFill>
                  <a:schemeClr val="tx2"/>
                </a:solidFill>
              </a:defRPr>
            </a:lvl1pPr>
            <a:lvl2pPr marL="457200" indent="0" algn="ctr">
              <a:buNone/>
              <a:defRPr sz="1600"/>
            </a:lvl2pPr>
            <a:lvl3pPr marL="914400" indent="0" algn="ctr">
              <a:buNone/>
              <a:defRPr sz="16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20" name="Date Placeholder 19"/>
          <p:cNvSpPr>
            <a:spLocks noGrp="1"/>
          </p:cNvSpPr>
          <p:nvPr>
            <p:ph type="dt" sz="half" idx="10"/>
          </p:nvPr>
        </p:nvSpPr>
        <p:spPr>
          <a:xfrm>
            <a:off x="5318760" y="1341255"/>
            <a:ext cx="1554480" cy="527213"/>
          </a:xfrm>
        </p:spPr>
        <p:txBody>
          <a:bodyPr/>
          <a:lstStyle>
            <a:lvl1pPr algn="ctr">
              <a:defRPr sz="1300" spc="0" baseline="0">
                <a:solidFill>
                  <a:srgbClr val="FFFFFF"/>
                </a:solidFill>
                <a:latin typeface="+mn-lt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30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3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21" name="Footer Placeholder 20"/>
          <p:cNvSpPr>
            <a:spLocks noGrp="1"/>
          </p:cNvSpPr>
          <p:nvPr>
            <p:ph type="ftr" sz="quarter" idx="11"/>
          </p:nvPr>
        </p:nvSpPr>
        <p:spPr>
          <a:xfrm>
            <a:off x="1453896" y="5212080"/>
            <a:ext cx="5905500" cy="228600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22" name="Slide Number Placeholder 21"/>
          <p:cNvSpPr>
            <a:spLocks noGrp="1"/>
          </p:cNvSpPr>
          <p:nvPr>
            <p:ph type="sldNum" sz="quarter" idx="12"/>
          </p:nvPr>
        </p:nvSpPr>
        <p:spPr>
          <a:xfrm>
            <a:off x="8606919" y="5212080"/>
            <a:ext cx="2111881" cy="2286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8260161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1pPr>
              <a:defRPr sz="1800"/>
            </a:lvl1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95414711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ctangle 18"/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blipFill dpi="0" rotWithShape="1">
            <a:blip r:embed="rId2">
              <a:alphaModFix amt="40000"/>
              <a:duotone>
                <a:schemeClr val="accent3">
                  <a:shade val="45000"/>
                  <a:satMod val="135000"/>
                </a:schemeClr>
                <a:prstClr val="white"/>
              </a:duotone>
            </a:blip>
            <a:srcRect/>
            <a:tile tx="-31750" ty="-120650" sx="100000" sy="100000" flip="xy" algn="tl"/>
          </a:blipFill>
          <a:ln w="19050" cmpd="sng">
            <a:noFill/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3" name="Rectangle 22"/>
          <p:cNvSpPr/>
          <p:nvPr/>
        </p:nvSpPr>
        <p:spPr>
          <a:xfrm>
            <a:off x="1307870" y="1267730"/>
            <a:ext cx="9576262" cy="4307950"/>
          </a:xfrm>
          <a:prstGeom prst="rect">
            <a:avLst/>
          </a:prstGeom>
          <a:solidFill>
            <a:schemeClr val="tx1"/>
          </a:solidFill>
          <a:ln w="6350" cap="flat" cmpd="sng" algn="ctr">
            <a:solidFill>
              <a:schemeClr val="tx1">
                <a:lumMod val="65000"/>
                <a:lumOff val="35000"/>
              </a:schemeClr>
            </a:solidFill>
            <a:prstDash val="solid"/>
          </a:ln>
          <a:effectLst>
            <a:outerShdw blurRad="63500" algn="ctr" rotWithShape="0">
              <a:prstClr val="black">
                <a:alpha val="40000"/>
              </a:prstClr>
            </a:outerShdw>
            <a:softEdge rad="0"/>
          </a:effectLst>
        </p:spPr>
      </p:sp>
      <p:sp>
        <p:nvSpPr>
          <p:cNvPr id="24" name="Rectangle 23"/>
          <p:cNvSpPr/>
          <p:nvPr/>
        </p:nvSpPr>
        <p:spPr>
          <a:xfrm>
            <a:off x="1447801" y="1411615"/>
            <a:ext cx="9296400" cy="4034770"/>
          </a:xfrm>
          <a:prstGeom prst="rect">
            <a:avLst/>
          </a:prstGeom>
          <a:solidFill>
            <a:schemeClr val="bg2"/>
          </a:solidFill>
          <a:ln w="9525" cap="sq" cmpd="sng" algn="ctr">
            <a:noFill/>
            <a:prstDash val="solid"/>
            <a:miter lim="800000"/>
          </a:ln>
          <a:effectLst/>
        </p:spPr>
      </p:sp>
      <p:sp>
        <p:nvSpPr>
          <p:cNvPr id="30" name="Rectangle 29"/>
          <p:cNvSpPr/>
          <p:nvPr/>
        </p:nvSpPr>
        <p:spPr>
          <a:xfrm>
            <a:off x="5135880" y="1267730"/>
            <a:ext cx="1920240" cy="731520"/>
          </a:xfrm>
          <a:prstGeom prst="rect">
            <a:avLst/>
          </a:prstGeom>
          <a:solidFill>
            <a:schemeClr val="accent1"/>
          </a:solidFill>
          <a:ln>
            <a:noFill/>
          </a:ln>
          <a:effectLst>
            <a:outerShdw blurRad="50800" dist="12700" dir="5400000" algn="t" rotWithShape="0">
              <a:prstClr val="black">
                <a:alpha val="40000"/>
              </a:prstClr>
            </a:outerShd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grpSp>
        <p:nvGrpSpPr>
          <p:cNvPr id="31" name="Group 30"/>
          <p:cNvGrpSpPr/>
          <p:nvPr/>
        </p:nvGrpSpPr>
        <p:grpSpPr>
          <a:xfrm>
            <a:off x="5250180" y="1267730"/>
            <a:ext cx="1691640" cy="645295"/>
            <a:chOff x="5318306" y="1386268"/>
            <a:chExt cx="1567331" cy="645295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5318306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3" name="Straight Connector 32"/>
            <p:cNvCxnSpPr/>
            <p:nvPr/>
          </p:nvCxnSpPr>
          <p:spPr>
            <a:xfrm>
              <a:off x="6885637" y="1386268"/>
              <a:ext cx="0" cy="64008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4" name="Straight Connector 33"/>
            <p:cNvCxnSpPr/>
            <p:nvPr/>
          </p:nvCxnSpPr>
          <p:spPr>
            <a:xfrm>
              <a:off x="5318306" y="2031563"/>
              <a:ext cx="1567331" cy="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63623" y="2094309"/>
            <a:ext cx="9070848" cy="2587752"/>
          </a:xfrm>
        </p:spPr>
        <p:txBody>
          <a:bodyPr anchor="ctr">
            <a:noAutofit/>
          </a:bodyPr>
          <a:lstStyle>
            <a:lvl1pPr algn="ctr">
              <a:lnSpc>
                <a:spcPct val="83000"/>
              </a:lnSpc>
              <a:defRPr lang="en-US" sz="7200" b="0" kern="1200" cap="all" spc="-100" baseline="0" dirty="0">
                <a:solidFill>
                  <a:schemeClr val="tx1"/>
                </a:solidFill>
                <a:effectLst>
                  <a:outerShdw blurRad="38100" dist="12700" dir="2700000" algn="tl" rotWithShape="0">
                    <a:prstClr val="black">
                      <a:alpha val="40000"/>
                    </a:prstClr>
                  </a:outerShdw>
                </a:effectLst>
                <a:latin typeface="+mj-lt"/>
                <a:ea typeface="+mn-ea"/>
                <a:cs typeface="+mn-cs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563624" y="4682062"/>
            <a:ext cx="9070848" cy="457200"/>
          </a:xfrm>
        </p:spPr>
        <p:txBody>
          <a:bodyPr anchor="t">
            <a:normAutofit/>
          </a:bodyPr>
          <a:lstStyle>
            <a:lvl1pPr marL="0" indent="0" algn="ctr">
              <a:buNone/>
              <a:tabLst>
                <a:tab pos="2633663" algn="l"/>
              </a:tabLst>
              <a:defRPr sz="1600">
                <a:solidFill>
                  <a:schemeClr val="tx2"/>
                </a:solidFill>
                <a:effectLst/>
              </a:defRPr>
            </a:lvl1pPr>
            <a:lvl2pPr marL="457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5321808" y="1344502"/>
            <a:ext cx="1554480" cy="530352"/>
          </a:xfrm>
        </p:spPr>
        <p:txBody>
          <a:bodyPr/>
          <a:lstStyle>
            <a:lvl1pPr algn="ctr">
              <a:defRPr lang="en-US" sz="1300" kern="1200" spc="0" baseline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30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ct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3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1453896" y="5212080"/>
            <a:ext cx="5907024" cy="228600"/>
          </a:xfrm>
        </p:spPr>
        <p:txBody>
          <a:bodyPr/>
          <a:lstStyle>
            <a:lvl1pPr algn="l"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04504" y="5212080"/>
            <a:ext cx="2112264" cy="2286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99628916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66800" y="2103120"/>
            <a:ext cx="4754880" cy="3749040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370320" y="2103120"/>
            <a:ext cx="4754880" cy="3749040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37996274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9848" y="2074334"/>
            <a:ext cx="4754880" cy="640080"/>
          </a:xfrm>
        </p:spPr>
        <p:txBody>
          <a:bodyPr anchor="ctr">
            <a:normAutofit/>
          </a:bodyPr>
          <a:lstStyle>
            <a:lvl1pPr marL="0" indent="0" algn="ctr">
              <a:spcBef>
                <a:spcPts val="0"/>
              </a:spcBef>
              <a:buNone/>
              <a:defRPr sz="1800" b="0">
                <a:solidFill>
                  <a:schemeClr val="tx2"/>
                </a:solidFill>
                <a:latin typeface="+mn-lt"/>
              </a:defRPr>
            </a:lvl1pPr>
            <a:lvl2pPr marL="457200" indent="0">
              <a:buNone/>
              <a:defRPr sz="18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69848" y="2755898"/>
            <a:ext cx="4754880" cy="3200400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373368" y="2074334"/>
            <a:ext cx="4754880" cy="640080"/>
          </a:xfrm>
        </p:spPr>
        <p:txBody>
          <a:bodyPr anchor="ctr">
            <a:normAutofit/>
          </a:bodyPr>
          <a:lstStyle>
            <a:lvl1pPr marL="0" indent="0" algn="ctr">
              <a:spcBef>
                <a:spcPts val="0"/>
              </a:spcBef>
              <a:buNone/>
              <a:defRPr sz="1800" b="0">
                <a:solidFill>
                  <a:schemeClr val="tx2"/>
                </a:solidFill>
              </a:defRPr>
            </a:lvl1pPr>
            <a:lvl2pPr marL="457200" indent="0">
              <a:buNone/>
              <a:defRPr sz="18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373368" y="2756581"/>
            <a:ext cx="4754880" cy="3200400"/>
          </a:xfrm>
        </p:spPr>
        <p:txBody>
          <a:bodyPr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162421935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02936657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357527666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ectangle 13"/>
          <p:cNvSpPr/>
          <p:nvPr/>
        </p:nvSpPr>
        <p:spPr>
          <a:xfrm>
            <a:off x="234693" y="237744"/>
            <a:ext cx="8633081" cy="6382512"/>
          </a:xfrm>
          <a:prstGeom prst="rect">
            <a:avLst/>
          </a:prstGeom>
          <a:solidFill>
            <a:schemeClr val="tx1"/>
          </a:solidFill>
          <a:ln w="6350" cap="flat" cmpd="sng" algn="ctr">
            <a:solidFill>
              <a:schemeClr val="tx1">
                <a:lumMod val="75000"/>
              </a:schemeClr>
            </a:solidFill>
            <a:prstDash val="solid"/>
          </a:ln>
          <a:effectLst>
            <a:softEdge rad="0"/>
          </a:effectLst>
        </p:spPr>
      </p:sp>
      <p:sp>
        <p:nvSpPr>
          <p:cNvPr id="16" name="Rectangle 15"/>
          <p:cNvSpPr/>
          <p:nvPr/>
        </p:nvSpPr>
        <p:spPr>
          <a:xfrm>
            <a:off x="371856" y="374904"/>
            <a:ext cx="8353044" cy="6108192"/>
          </a:xfrm>
          <a:prstGeom prst="rect">
            <a:avLst/>
          </a:prstGeom>
          <a:solidFill>
            <a:schemeClr val="bg2"/>
          </a:solidFill>
          <a:ln w="6350" cap="sq" cmpd="sng" algn="ctr">
            <a:noFill/>
            <a:prstDash val="solid"/>
            <a:miter lim="800000"/>
          </a:ln>
          <a:effectLst/>
        </p:spPr>
      </p:sp>
      <p:sp>
        <p:nvSpPr>
          <p:cNvPr id="15" name="Rectangle 14"/>
          <p:cNvSpPr/>
          <p:nvPr/>
        </p:nvSpPr>
        <p:spPr>
          <a:xfrm>
            <a:off x="9020386" y="237744"/>
            <a:ext cx="2926080" cy="6382512"/>
          </a:xfrm>
          <a:prstGeom prst="rect">
            <a:avLst/>
          </a:prstGeom>
          <a:solidFill>
            <a:schemeClr val="tx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296400" y="607392"/>
            <a:ext cx="2430780" cy="1645920"/>
          </a:xfrm>
        </p:spPr>
        <p:txBody>
          <a:bodyPr anchor="b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lang="en-US" sz="2800" b="0" kern="1200" cap="none" spc="0" baseline="0" dirty="0">
                <a:solidFill>
                  <a:schemeClr val="bg1"/>
                </a:solidFill>
                <a:effectLst/>
                <a:latin typeface="+mj-lt"/>
                <a:ea typeface="+mn-ea"/>
                <a:cs typeface="+mn-cs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90575" y="704850"/>
            <a:ext cx="7562850" cy="5143500"/>
          </a:xfrm>
        </p:spPr>
        <p:txBody>
          <a:bodyPr/>
          <a:lstStyle>
            <a:lvl1pPr>
              <a:defRPr sz="19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296400" y="2286000"/>
            <a:ext cx="2430780" cy="3505200"/>
          </a:xfrm>
        </p:spPr>
        <p:txBody>
          <a:bodyPr>
            <a:normAutofit/>
          </a:bodyPr>
          <a:lstStyle>
            <a:lvl1pPr marL="0" indent="0">
              <a:lnSpc>
                <a:spcPct val="110000"/>
              </a:lnSpc>
              <a:spcBef>
                <a:spcPts val="800"/>
              </a:spcBef>
              <a:buNone/>
              <a:defRPr sz="1400">
                <a:solidFill>
                  <a:schemeClr val="bg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3439158" y="6214535"/>
            <a:ext cx="5184648" cy="256032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bg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455F5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455F5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9157546" y="374904"/>
            <a:ext cx="2651760" cy="6108192"/>
          </a:xfrm>
          <a:prstGeom prst="rect">
            <a:avLst/>
          </a:prstGeom>
          <a:noFill/>
          <a:ln w="6350" cap="sq">
            <a:solidFill>
              <a:schemeClr val="tx1">
                <a:lumMod val="65000"/>
                <a:lumOff val="35000"/>
              </a:schemeClr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</p:spTree>
    <p:extLst>
      <p:ext uri="{BB962C8B-B14F-4D97-AF65-F5344CB8AC3E}">
        <p14:creationId xmlns:p14="http://schemas.microsoft.com/office/powerpoint/2010/main" val="1081946611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Rectangle 13"/>
          <p:cNvSpPr/>
          <p:nvPr/>
        </p:nvSpPr>
        <p:spPr>
          <a:xfrm>
            <a:off x="9020386" y="237744"/>
            <a:ext cx="2926080" cy="6382512"/>
          </a:xfrm>
          <a:prstGeom prst="rect">
            <a:avLst/>
          </a:prstGeom>
          <a:solidFill>
            <a:schemeClr val="tx1"/>
          </a:solidFill>
          <a:ln w="6350" cap="sq">
            <a:solidFill>
              <a:schemeClr val="tx1">
                <a:lumMod val="75000"/>
              </a:schemeClr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9" name="Rectangle 8"/>
          <p:cNvSpPr/>
          <p:nvPr/>
        </p:nvSpPr>
        <p:spPr>
          <a:xfrm>
            <a:off x="9157546" y="374904"/>
            <a:ext cx="2651760" cy="6108192"/>
          </a:xfrm>
          <a:prstGeom prst="rect">
            <a:avLst/>
          </a:prstGeom>
          <a:solidFill>
            <a:schemeClr val="bg2"/>
          </a:solidFill>
          <a:ln w="6350" cap="sq">
            <a:noFill/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296400" y="603504"/>
            <a:ext cx="2432304" cy="1645920"/>
          </a:xfrm>
        </p:spPr>
        <p:txBody>
          <a:bodyPr anchor="b">
            <a:noAutofit/>
          </a:bodyPr>
          <a:lstStyle>
            <a:lvl1pPr algn="l">
              <a:defRPr sz="2800" b="0">
                <a:solidFill>
                  <a:schemeClr val="tx1"/>
                </a:solidFill>
                <a:latin typeface="+mj-lt"/>
              </a:defRPr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28599" y="237744"/>
            <a:ext cx="8601076" cy="6382512"/>
          </a:xfrm>
          <a:solidFill>
            <a:srgbClr val="808080"/>
          </a:solidFill>
          <a:ln>
            <a:noFill/>
          </a:ln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9296400" y="2286000"/>
            <a:ext cx="2432304" cy="3502152"/>
          </a:xfrm>
        </p:spPr>
        <p:txBody>
          <a:bodyPr>
            <a:normAutofit/>
          </a:bodyPr>
          <a:lstStyle>
            <a:lvl1pPr marL="0" indent="0" algn="l">
              <a:lnSpc>
                <a:spcPct val="110000"/>
              </a:lnSpc>
              <a:spcBef>
                <a:spcPts val="800"/>
              </a:spcBef>
              <a:buNone/>
              <a:defRPr sz="1400">
                <a:solidFill>
                  <a:schemeClr val="tx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  <a:effectLst>
                  <a:outerShdw blurRad="19050" dist="6350" dir="2700000" algn="tl" rotWithShape="0">
                    <a:prstClr val="black">
                      <a:alpha val="40000"/>
                    </a:prstClr>
                  </a:outerShdw>
                </a:effectLst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FFFFFF"/>
                </a:solidFill>
                <a:effectLst>
                  <a:outerShdw blurRad="19050" dist="6350" dir="2700000" algn="tl" rotWithShape="0">
                    <a:prstClr val="black">
                      <a:alpha val="40000"/>
                    </a:prstClr>
                  </a:outerShdw>
                </a:effectLst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FFFFFF"/>
              </a:solidFill>
              <a:effectLst>
                <a:outerShdw blurRad="19050" dist="6350" dir="2700000" algn="tl" rotWithShape="0">
                  <a:prstClr val="black">
                    <a:alpha val="40000"/>
                  </a:prstClr>
                </a:outerShdw>
              </a:effectLst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marL="0" algn="r" defTabSz="914400" rtl="0" eaLnBrk="1" latinLnBrk="0" hangingPunct="1">
              <a:defRPr lang="en-US" sz="1000" kern="1200" dirty="0">
                <a:solidFill>
                  <a:srgbClr val="FFFFFF"/>
                </a:solidFill>
                <a:effectLst>
                  <a:outerShdw blurRad="19050" dist="6350" dir="2700000" algn="tl" rotWithShape="0">
                    <a:prstClr val="black">
                      <a:alpha val="40000"/>
                    </a:prstClr>
                  </a:outerShdw>
                </a:effectLst>
                <a:latin typeface="+mn-lt"/>
                <a:ea typeface="+mn-ea"/>
                <a:cs typeface="+mn-cs"/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000" b="0" i="0" u="none" strike="noStrike" kern="1200" cap="none" spc="0" normalizeH="0" baseline="0" noProof="0" dirty="0">
              <a:ln>
                <a:noFill/>
              </a:ln>
              <a:solidFill>
                <a:srgbClr val="FFFFFF"/>
              </a:solidFill>
              <a:effectLst>
                <a:outerShdw blurRad="19050" dist="6350" dir="2700000" algn="tl" rotWithShape="0">
                  <a:prstClr val="black">
                    <a:alpha val="40000"/>
                  </a:prstClr>
                </a:outerShdw>
              </a:effectLst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58996695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69916534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991600" y="762000"/>
            <a:ext cx="2362200" cy="5257800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762000"/>
            <a:ext cx="8077200" cy="5257800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E3DED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E3DED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043856463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6"/>
            <a:ext cx="10363200" cy="1470025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699042358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48863378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63084" y="4406901"/>
            <a:ext cx="103632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63084" y="2906713"/>
            <a:ext cx="103632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4208400364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09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97600" y="1600201"/>
            <a:ext cx="53848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054777686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8" y="1535113"/>
            <a:ext cx="5389033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8" y="2174875"/>
            <a:ext cx="5389033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329271404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2938259867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43210428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1" y="273050"/>
            <a:ext cx="4011084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6733" y="273051"/>
            <a:ext cx="6815667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601" y="1435101"/>
            <a:ext cx="4011084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47224849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389717" y="4800600"/>
            <a:ext cx="73152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2389717" y="5367338"/>
            <a:ext cx="73152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532853793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682407244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839200" y="274639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09600" y="274639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5457249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I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414CB47-24A9-4F6E-9ADB-D2FA71D9FA8E}" type="datetimeFigureOut">
              <a:rPr lang="en-IN" smtClean="0"/>
              <a:t>20-10-2020</a:t>
            </a:fld>
            <a:endParaRPr lang="en-I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2FAA9B3-360D-4E4C-90C1-69AA62929D69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2693570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>
          <a:xfrm>
            <a:off x="234696" y="237744"/>
            <a:ext cx="11722608" cy="6382512"/>
          </a:xfrm>
          <a:prstGeom prst="rect">
            <a:avLst/>
          </a:prstGeom>
          <a:solidFill>
            <a:schemeClr val="tx1"/>
          </a:solidFill>
          <a:ln w="6350" cap="flat" cmpd="sng" algn="ctr">
            <a:solidFill>
              <a:schemeClr val="tx1">
                <a:lumMod val="75000"/>
              </a:schemeClr>
            </a:solidFill>
            <a:prstDash val="solid"/>
          </a:ln>
          <a:effectLst>
            <a:softEdge rad="0"/>
          </a:effectLst>
        </p:spPr>
      </p:sp>
      <p:sp>
        <p:nvSpPr>
          <p:cNvPr id="8" name="Rectangle 7"/>
          <p:cNvSpPr/>
          <p:nvPr/>
        </p:nvSpPr>
        <p:spPr>
          <a:xfrm>
            <a:off x="371856" y="374904"/>
            <a:ext cx="11448288" cy="6108192"/>
          </a:xfrm>
          <a:prstGeom prst="rect">
            <a:avLst/>
          </a:prstGeom>
          <a:solidFill>
            <a:schemeClr val="bg2"/>
          </a:solidFill>
          <a:ln w="6350" cap="sq" cmpd="sng" algn="ctr">
            <a:noFill/>
            <a:prstDash val="solid"/>
            <a:miter lim="800000"/>
          </a:ln>
          <a:effectLst/>
        </p:spPr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1371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66800" y="2103120"/>
            <a:ext cx="10058400" cy="393192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389464" y="6214535"/>
            <a:ext cx="2743200" cy="2560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000">
                <a:solidFill>
                  <a:schemeClr val="bg2"/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F43A6CA-4D64-421A-950F-2205E0CDB8F5}" type="datetimeFigureOut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455F5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20-10-2020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455F5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489960" y="6214535"/>
            <a:ext cx="5212080" cy="2560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1000">
                <a:solidFill>
                  <a:schemeClr val="bg2"/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455F5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10348535" y="6214535"/>
            <a:ext cx="1463040" cy="25603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000">
                <a:solidFill>
                  <a:schemeClr val="bg2"/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3A3F4030-C713-4366-A8E3-5BBAA440E9AD}" type="slidenum">
              <a:rPr kumimoji="0" lang="en-IN" sz="1000" b="0" i="0" u="none" strike="noStrike" kern="1200" cap="none" spc="0" normalizeH="0" baseline="0" noProof="0" smtClean="0">
                <a:ln>
                  <a:noFill/>
                </a:ln>
                <a:solidFill>
                  <a:srgbClr val="455F51"/>
                </a:solidFill>
                <a:effectLst/>
                <a:uLnTx/>
                <a:uFillTx/>
                <a:latin typeface="Century Gothic" panose="020B0502020202020204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IN" sz="1000" b="0" i="0" u="none" strike="noStrike" kern="1200" cap="none" spc="0" normalizeH="0" baseline="0" noProof="0">
              <a:ln>
                <a:noFill/>
              </a:ln>
              <a:solidFill>
                <a:srgbClr val="455F51"/>
              </a:solidFill>
              <a:effectLst/>
              <a:uLnTx/>
              <a:uFillTx/>
              <a:latin typeface="Century Gothic" panose="020B0502020202020204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773532031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lang="en-US" sz="4800" kern="1200" cap="none" spc="0" baseline="0" dirty="0">
          <a:solidFill>
            <a:schemeClr val="tx1"/>
          </a:solidFill>
          <a:effectLst/>
          <a:latin typeface="+mj-lt"/>
          <a:ea typeface="+mn-ea"/>
          <a:cs typeface="+mn-cs"/>
        </a:defRPr>
      </a:lvl1pPr>
    </p:titleStyle>
    <p:bodyStyle>
      <a:lvl1pPr marL="182880" indent="-182880" algn="l" defTabSz="914400" rtl="0" eaLnBrk="1" latinLnBrk="0" hangingPunct="1">
        <a:lnSpc>
          <a:spcPct val="100000"/>
        </a:lnSpc>
        <a:spcBef>
          <a:spcPts val="900"/>
        </a:spcBef>
        <a:spcAft>
          <a:spcPts val="0"/>
        </a:spcAft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600" kern="1200">
          <a:solidFill>
            <a:schemeClr val="tx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128016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bg1"/>
          </a:solidFill>
          <a:latin typeface="+mn-lt"/>
          <a:ea typeface="+mn-ea"/>
          <a:cs typeface="+mn-cs"/>
        </a:defRPr>
      </a:lvl6pPr>
      <a:lvl7pPr marL="19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bg1"/>
          </a:solidFill>
          <a:latin typeface="+mn-lt"/>
          <a:ea typeface="+mn-ea"/>
          <a:cs typeface="+mn-cs"/>
        </a:defRPr>
      </a:lvl7pPr>
      <a:lvl8pPr marL="22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bg1"/>
          </a:solidFill>
          <a:latin typeface="+mn-lt"/>
          <a:ea typeface="+mn-ea"/>
          <a:cs typeface="+mn-cs"/>
        </a:defRPr>
      </a:lvl8pPr>
      <a:lvl9pPr marL="25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2">
            <a:lumMod val="60000"/>
            <a:lumOff val="40000"/>
          </a:schemeClr>
        </a:buClr>
        <a:buFont typeface="Arial" pitchFamily="34" charset="0"/>
        <a:buChar char="•"/>
        <a:defRPr sz="1400" kern="1200">
          <a:solidFill>
            <a:schemeClr val="bg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1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1D8BD707-D9CF-40AE-B4C6-C98DA3205C09}" type="datetimeFigureOut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l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10/20/2020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1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1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B6F15528-21DE-4FAA-801E-634DDDAF4B2B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>
                    <a:tint val="75000"/>
                  </a:prstClr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‹#›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>
                  <a:tint val="75000"/>
                </a:prstClr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96572029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5.emf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emf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emf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4" name="Title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890588"/>
          </a:xfrm>
          <a:blipFill dpi="0" rotWithShape="0">
            <a:blip r:embed="rId3"/>
            <a:srcRect/>
            <a:tile tx="0" ty="0" sx="100000" sy="100000" flip="none" algn="tl"/>
          </a:blipFill>
        </p:spPr>
        <p:txBody>
          <a:bodyPr/>
          <a:lstStyle/>
          <a:p>
            <a:pPr algn="ctr" eaLnBrk="1" hangingPunct="1"/>
            <a:r>
              <a:rPr lang="en-IN" altLang="en-US" sz="2400" b="1" i="1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BIHAR ANIMAL SCIENCES UNIVERSITY, PATNA, BIHAR</a:t>
            </a:r>
            <a:br>
              <a:rPr lang="en-IN" altLang="en-US" sz="2400" b="1" i="1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</a:br>
            <a:r>
              <a:rPr lang="en-IN" altLang="en-US" sz="2400" b="1" dirty="0" smtClean="0">
                <a:solidFill>
                  <a:srgbClr val="0070C0"/>
                </a:solidFill>
                <a:latin typeface="Arial" panose="020B0604020202020204" pitchFamily="34" charset="0"/>
                <a:cs typeface="Arial" panose="020B0604020202020204" pitchFamily="34" charset="0"/>
              </a:rPr>
              <a:t>Bihar Veterinary College, Patna</a:t>
            </a:r>
            <a:endParaRPr lang="en-IN" altLang="en-US" sz="2400" dirty="0" smtClean="0">
              <a:solidFill>
                <a:srgbClr val="0070C0"/>
              </a:solidFill>
              <a:latin typeface="Arial" panose="020B0604020202020204" pitchFamily="34" charset="0"/>
              <a:cs typeface="Arial" panose="020B0604020202020204" pitchFamily="34" charset="0"/>
            </a:endParaRPr>
          </a:p>
        </p:txBody>
      </p:sp>
      <p:pic>
        <p:nvPicPr>
          <p:cNvPr id="3075" name="Content Placeholder 3"/>
          <p:cNvPicPr>
            <a:picLocks noGrp="1" noChangeAspect="1"/>
          </p:cNvPicPr>
          <p:nvPr>
            <p:ph idx="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6988" y="19050"/>
            <a:ext cx="1709737" cy="1485900"/>
          </a:xfrm>
        </p:spPr>
      </p:pic>
      <p:pic>
        <p:nvPicPr>
          <p:cNvPr id="3076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94988" y="19050"/>
            <a:ext cx="1470025" cy="1485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077" name="TextBox 4"/>
          <p:cNvSpPr txBox="1">
            <a:spLocks noChangeArrowheads="1"/>
          </p:cNvSpPr>
          <p:nvPr/>
        </p:nvSpPr>
        <p:spPr bwMode="auto">
          <a:xfrm>
            <a:off x="1681163" y="4454525"/>
            <a:ext cx="9013825" cy="15696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400" b="1" i="0" u="none" strike="noStrike" kern="1200" cap="none" spc="0" normalizeH="0" baseline="0" noProof="0" dirty="0">
                <a:ln w="13462">
                  <a:solidFill>
                    <a:srgbClr val="2C2C2C"/>
                  </a:solidFill>
                  <a:prstDash val="solid"/>
                </a:ln>
                <a:solidFill>
                  <a:srgbClr val="FFFFFF">
                    <a:lumMod val="85000"/>
                    <a:lumOff val="15000"/>
                  </a:srgbClr>
                </a:solidFill>
                <a:effectLst>
                  <a:outerShdw dist="38100" dir="2700000" algn="bl" rotWithShape="0">
                    <a:srgbClr val="828288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 </a:t>
            </a:r>
            <a:r>
              <a:rPr kumimoji="0" lang="en-IN" sz="2400" b="1" i="0" u="none" strike="noStrike" kern="1200" cap="none" spc="0" normalizeH="0" baseline="0" noProof="0" dirty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Speaker: </a:t>
            </a:r>
            <a:r>
              <a:rPr kumimoji="0" lang="en-IN" sz="2400" b="1" i="0" u="none" strike="noStrike" kern="1200" cap="none" spc="0" normalizeH="0" baseline="0" noProof="0" dirty="0" smtClean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Ramesh Kumar Singh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400" b="1" i="0" u="none" strike="noStrike" kern="1200" cap="none" spc="0" normalizeH="0" baseline="0" noProof="0" dirty="0" smtClean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Assistant Professor cum Jr. Scientist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sz="2400" b="1" i="0" u="none" strike="noStrike" kern="1200" cap="none" spc="0" normalizeH="0" baseline="0" noProof="0" dirty="0" smtClean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Department of </a:t>
            </a:r>
            <a:r>
              <a:rPr kumimoji="0" lang="en-IN" sz="2400" b="1" i="0" u="none" strike="noStrike" kern="1200" cap="none" spc="0" normalizeH="0" baseline="0" noProof="0" dirty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Animal Genetics </a:t>
            </a:r>
            <a:r>
              <a:rPr kumimoji="0" lang="en-IN" sz="2400" b="1" i="0" u="none" strike="noStrike" kern="1200" cap="none" spc="0" normalizeH="0" baseline="0" noProof="0" dirty="0" smtClean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and </a:t>
            </a:r>
            <a:r>
              <a:rPr kumimoji="0" lang="en-IN" sz="2400" b="1" i="0" u="none" strike="noStrike" kern="1200" cap="none" spc="0" normalizeH="0" baseline="0" noProof="0" dirty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Breeding </a:t>
            </a:r>
          </a:p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None/>
              <a:tabLst/>
              <a:defRPr/>
            </a:pPr>
            <a:r>
              <a:rPr kumimoji="0" lang="en-IN" altLang="en-US" sz="2400" b="1" i="0" u="none" strike="noStrike" kern="1200" cap="none" spc="0" normalizeH="0" baseline="0" noProof="0" dirty="0">
                <a:ln w="12700">
                  <a:solidFill>
                    <a:srgbClr val="549E39"/>
                  </a:solidFill>
                  <a:prstDash val="solid"/>
                </a:ln>
                <a:pattFill prst="pct50">
                  <a:fgClr>
                    <a:srgbClr val="549E39"/>
                  </a:fgClr>
                  <a:bgClr>
                    <a:srgbClr val="549E39">
                      <a:lumMod val="20000"/>
                      <a:lumOff val="80000"/>
                    </a:srgbClr>
                  </a:bgClr>
                </a:pattFill>
                <a:effectLst>
                  <a:outerShdw dist="38100" dir="2640000" algn="bl" rotWithShape="0">
                    <a:srgbClr val="549E39"/>
                  </a:outerShdw>
                </a:effectLst>
                <a:uLnTx/>
                <a:uFillTx/>
                <a:latin typeface="Arial" panose="020B0604020202020204" pitchFamily="34" charset="0"/>
                <a:ea typeface="+mn-ea"/>
                <a:cs typeface="Arial" panose="020B0604020202020204" pitchFamily="34" charset="0"/>
              </a:rPr>
              <a:t>Bihar Veterinary College, Patna</a:t>
            </a:r>
            <a:endParaRPr kumimoji="0" lang="en-IN" sz="2400" b="1" i="0" u="none" strike="noStrike" kern="1200" cap="none" spc="0" normalizeH="0" baseline="0" noProof="0" dirty="0">
              <a:ln w="12700">
                <a:solidFill>
                  <a:srgbClr val="549E39"/>
                </a:solidFill>
                <a:prstDash val="solid"/>
              </a:ln>
              <a:pattFill prst="pct50">
                <a:fgClr>
                  <a:srgbClr val="549E39"/>
                </a:fgClr>
                <a:bgClr>
                  <a:srgbClr val="549E39">
                    <a:lumMod val="20000"/>
                    <a:lumOff val="80000"/>
                  </a:srgbClr>
                </a:bgClr>
              </a:pattFill>
              <a:effectLst>
                <a:outerShdw dist="38100" dir="2640000" algn="bl" rotWithShape="0">
                  <a:srgbClr val="549E39"/>
                </a:outerShdw>
              </a:effectLst>
              <a:uLnTx/>
              <a:uFillTx/>
              <a:latin typeface="Arial" panose="020B0604020202020204" pitchFamily="34" charset="0"/>
              <a:ea typeface="+mn-ea"/>
              <a:cs typeface="Arial" panose="020B0604020202020204" pitchFamily="34" charset="0"/>
            </a:endParaRPr>
          </a:p>
        </p:txBody>
      </p:sp>
      <p:sp>
        <p:nvSpPr>
          <p:cNvPr id="2" name="TextBox 1"/>
          <p:cNvSpPr txBox="1"/>
          <p:nvPr/>
        </p:nvSpPr>
        <p:spPr>
          <a:xfrm>
            <a:off x="1338552" y="2439620"/>
            <a:ext cx="9356436" cy="163121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IN" sz="3600" b="0" i="0" u="none" strike="noStrike" kern="1200" cap="none" spc="0" normalizeH="0" baseline="0" noProof="0" dirty="0" smtClean="0">
                <a:ln w="0"/>
                <a:solidFill>
                  <a:srgbClr val="549E39"/>
                </a:solidFill>
                <a:effectLst>
                  <a:outerShdw blurRad="38100" dist="25400" dir="5400000" algn="ctr" rotWithShape="0">
                    <a:srgbClr val="6E747A">
                      <a:alpha val="43000"/>
                    </a:srgbClr>
                  </a:outerShdw>
                </a:effectLst>
                <a:uLnTx/>
                <a:uFillTx/>
                <a:latin typeface="Corbel" panose="020B0503020204020204"/>
                <a:ea typeface="+mn-ea"/>
                <a:cs typeface="+mn-cs"/>
              </a:rPr>
              <a:t>Part-I</a:t>
            </a:r>
          </a:p>
          <a:p>
            <a:pPr lvl="0" algn="ctr">
              <a:defRPr/>
            </a:pPr>
            <a:r>
              <a:rPr lang="en-IN" sz="32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Principle of genetic selection in dairy cattle</a:t>
            </a:r>
            <a:r>
              <a:rPr lang="en-IN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/>
            </a:r>
            <a:br>
              <a:rPr lang="en-IN" sz="3200" dirty="0"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endParaRPr kumimoji="0" lang="en-IN" sz="3200" b="0" i="0" u="none" strike="noStrike" kern="1200" cap="none" spc="0" normalizeH="0" baseline="0" noProof="0" dirty="0">
              <a:ln w="0"/>
              <a:solidFill>
                <a:srgbClr val="FFFF00"/>
              </a:solidFill>
              <a:effectLst>
                <a:outerShdw blurRad="38100" dist="25400" dir="5400000" algn="ctr" rotWithShape="0">
                  <a:srgbClr val="6E747A">
                    <a:alpha val="43000"/>
                  </a:srgbClr>
                </a:outerShdw>
              </a:effectLst>
              <a:uLnTx/>
              <a:uFillTx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9111377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lvl="0"/>
            <a:r>
              <a:rPr lang="en-IN" b="1" dirty="0"/>
              <a:t>Principle of genetic selection in dairy cattle</a:t>
            </a:r>
            <a:r>
              <a:rPr lang="en-IN" dirty="0"/>
              <a:t/>
            </a:r>
            <a:br>
              <a:rPr lang="en-IN" dirty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IN" dirty="0"/>
              <a:t>Genetic improvement requires variation. </a:t>
            </a:r>
          </a:p>
          <a:p>
            <a:r>
              <a:rPr lang="en-IN" dirty="0"/>
              <a:t>We can't select the best animals for a trait if every animal expresses the same phenotype.</a:t>
            </a:r>
          </a:p>
          <a:p>
            <a:pPr marL="0" indent="0">
              <a:buNone/>
            </a:pPr>
            <a:endParaRPr lang="en-IN" dirty="0"/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364499018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/>
              <a:t>Quantitative genetics</a:t>
            </a:r>
            <a:r>
              <a:rPr lang="en-IN" dirty="0"/>
              <a:t/>
            </a:r>
            <a:br>
              <a:rPr lang="en-IN" dirty="0"/>
            </a:br>
            <a:endParaRPr lang="en-IN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pPr algn="just"/>
            <a:r>
              <a:rPr lang="en-IN" dirty="0"/>
              <a:t>one gene code for one trait </a:t>
            </a:r>
            <a:r>
              <a:rPr lang="en-IN" b="1" dirty="0"/>
              <a:t>(simple genetic determinism</a:t>
            </a:r>
            <a:r>
              <a:rPr lang="en-IN" b="1" dirty="0" smtClean="0"/>
              <a:t>)</a:t>
            </a:r>
            <a:r>
              <a:rPr lang="en-IN" dirty="0"/>
              <a:t> </a:t>
            </a:r>
          </a:p>
          <a:p>
            <a:pPr algn="just"/>
            <a:r>
              <a:rPr lang="en-IN" dirty="0"/>
              <a:t>However, traits for dairy production, such as yields, fertility and health are coded by many genes, are controlled by several genes, and their expression is influenced by the </a:t>
            </a:r>
            <a:r>
              <a:rPr lang="en-IN" dirty="0" smtClean="0"/>
              <a:t>environment.</a:t>
            </a:r>
          </a:p>
          <a:p>
            <a:pPr algn="just"/>
            <a:r>
              <a:rPr lang="en-IN" dirty="0" smtClean="0"/>
              <a:t>Quantitative </a:t>
            </a:r>
            <a:r>
              <a:rPr lang="en-IN" dirty="0"/>
              <a:t>genetics is the study of the inheritance of traits that show a </a:t>
            </a:r>
            <a:r>
              <a:rPr lang="en-IN" b="1" dirty="0"/>
              <a:t>continuous distribution of</a:t>
            </a:r>
            <a:r>
              <a:rPr lang="en-IN" dirty="0"/>
              <a:t> </a:t>
            </a:r>
            <a:r>
              <a:rPr lang="en-IN" b="1" dirty="0"/>
              <a:t>phenotypes in a segregating population</a:t>
            </a:r>
            <a:r>
              <a:rPr lang="en-IN" dirty="0"/>
              <a:t>. </a:t>
            </a:r>
          </a:p>
          <a:p>
            <a:pPr algn="just"/>
            <a:r>
              <a:rPr lang="en-IN" dirty="0"/>
              <a:t>Traits that are controlled by many genes also exhibit</a:t>
            </a:r>
            <a:r>
              <a:rPr lang="en-IN" b="1" dirty="0"/>
              <a:t> </a:t>
            </a:r>
            <a:r>
              <a:rPr lang="en-IN" dirty="0"/>
              <a:t>quantitative inheritance as each gene segregates in a Mendelian way. </a:t>
            </a:r>
          </a:p>
          <a:p>
            <a:pPr algn="just"/>
            <a:r>
              <a:rPr lang="en-IN" dirty="0"/>
              <a:t>Even when there are only a few genes involved, the trait variation will show a continuous distribution due to the results of measurement error and environmental effects</a:t>
            </a:r>
            <a:r>
              <a:rPr lang="en-IN" dirty="0" smtClean="0"/>
              <a:t>.</a:t>
            </a:r>
            <a:r>
              <a:rPr lang="en-IN" dirty="0"/>
              <a:t> </a:t>
            </a:r>
          </a:p>
          <a:p>
            <a:pPr algn="just"/>
            <a:r>
              <a:rPr lang="en-IN" dirty="0"/>
              <a:t>Quantitative genetics is considered to have been founded in the early 20</a:t>
            </a:r>
            <a:r>
              <a:rPr lang="en-IN" baseline="30000" dirty="0"/>
              <a:t>th</a:t>
            </a:r>
            <a:r>
              <a:rPr lang="en-IN" dirty="0"/>
              <a:t> century, notably by R.A. Fisher article which showed that the inheritance of continuously varying traits is consistent with Mendelian principles.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85981082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b="1" dirty="0"/>
              <a:t>The basic principle of quantitative genetics</a:t>
            </a:r>
            <a:endParaRPr lang="en-IN" dirty="0"/>
          </a:p>
        </p:txBody>
      </p:sp>
      <p:sp>
        <p:nvSpPr>
          <p:cNvPr id="4" name="Content Placeholder 3"/>
          <p:cNvSpPr>
            <a:spLocks noGrp="1"/>
          </p:cNvSpPr>
          <p:nvPr>
            <p:ph idx="1"/>
          </p:nvPr>
        </p:nvSpPr>
        <p:spPr>
          <a:xfrm>
            <a:off x="930564" y="1964171"/>
            <a:ext cx="10515600" cy="4351338"/>
          </a:xfrm>
        </p:spPr>
        <p:txBody>
          <a:bodyPr/>
          <a:lstStyle/>
          <a:p>
            <a:r>
              <a:rPr lang="en-IN" dirty="0"/>
              <a:t>Basically, the phenotypic value (P) of an individual is the combined result of its genotype (G) and the effects of the environment (E):</a:t>
            </a:r>
          </a:p>
          <a:p>
            <a:endParaRPr lang="en-IN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453400" y="2958983"/>
            <a:ext cx="1285200" cy="393067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2549236" y="3352050"/>
            <a:ext cx="7832436" cy="282051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6785640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8200" y="674255"/>
            <a:ext cx="10515600" cy="5502708"/>
          </a:xfrm>
        </p:spPr>
        <p:txBody>
          <a:bodyPr>
            <a:normAutofit fontScale="92500" lnSpcReduction="20000"/>
          </a:bodyPr>
          <a:lstStyle/>
          <a:p>
            <a:pPr algn="just"/>
            <a:r>
              <a:rPr lang="en-IN" dirty="0"/>
              <a:t>Genotype refers to the </a:t>
            </a:r>
            <a:r>
              <a:rPr lang="en-IN" b="1" dirty="0"/>
              <a:t>total</a:t>
            </a:r>
            <a:r>
              <a:rPr lang="en-IN" dirty="0"/>
              <a:t> genetic variation. </a:t>
            </a:r>
          </a:p>
          <a:p>
            <a:pPr algn="just"/>
            <a:r>
              <a:rPr lang="en-IN" dirty="0"/>
              <a:t>This includes not only the effects of nuclear genes, but also the effects of mitochondrial genes and the interactions between genes. </a:t>
            </a:r>
          </a:p>
          <a:p>
            <a:pPr algn="just"/>
            <a:r>
              <a:rPr lang="en-IN" dirty="0"/>
              <a:t>Genotypic variation can be partitioned into </a:t>
            </a:r>
            <a:r>
              <a:rPr lang="en-IN" b="1" dirty="0"/>
              <a:t>additive and non-additive variation</a:t>
            </a:r>
            <a:r>
              <a:rPr lang="en-IN" dirty="0"/>
              <a:t>. </a:t>
            </a:r>
          </a:p>
          <a:p>
            <a:pPr algn="just"/>
            <a:r>
              <a:rPr lang="en-IN" dirty="0"/>
              <a:t>Additive variation represents the cumulative effect of individual loci, therefore the overall mean is equal to the summed contribution of these loci</a:t>
            </a:r>
            <a:r>
              <a:rPr lang="en-IN" dirty="0" smtClean="0"/>
              <a:t>.</a:t>
            </a:r>
            <a:r>
              <a:rPr lang="en-IN" dirty="0"/>
              <a:t> </a:t>
            </a:r>
          </a:p>
          <a:p>
            <a:pPr algn="just"/>
            <a:r>
              <a:rPr lang="en-IN" dirty="0"/>
              <a:t>Non-additive variation represents dominance variation (interaction between alleles) and epistasis variation (interaction between genes</a:t>
            </a:r>
            <a:r>
              <a:rPr lang="en-IN" dirty="0" smtClean="0"/>
              <a:t>).</a:t>
            </a:r>
            <a:r>
              <a:rPr lang="en-IN" dirty="0"/>
              <a:t> </a:t>
            </a:r>
          </a:p>
          <a:p>
            <a:pPr algn="just"/>
            <a:r>
              <a:rPr lang="en-IN" dirty="0"/>
              <a:t>Quantitatively varying traits are also affected by </a:t>
            </a:r>
            <a:r>
              <a:rPr lang="en-IN" b="1" dirty="0"/>
              <a:t>environment</a:t>
            </a:r>
            <a:r>
              <a:rPr lang="en-IN" dirty="0"/>
              <a:t> (E). </a:t>
            </a:r>
          </a:p>
          <a:p>
            <a:pPr algn="just"/>
            <a:r>
              <a:rPr lang="en-IN" dirty="0"/>
              <a:t>This can be further subdivided into pure environmental effect and interaction between genes and the environment. </a:t>
            </a:r>
          </a:p>
          <a:p>
            <a:pPr algn="just"/>
            <a:r>
              <a:rPr lang="en-IN" dirty="0"/>
              <a:t>In other words, how different genotypes respond in different environments.</a:t>
            </a:r>
          </a:p>
          <a:p>
            <a:endParaRPr lang="en-IN" dirty="0"/>
          </a:p>
        </p:txBody>
      </p:sp>
    </p:spTree>
    <p:extLst>
      <p:ext uri="{BB962C8B-B14F-4D97-AF65-F5344CB8AC3E}">
        <p14:creationId xmlns:p14="http://schemas.microsoft.com/office/powerpoint/2010/main" val="109542366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>
            <a:extLst>
              <a:ext uri="{FF2B5EF4-FFF2-40B4-BE49-F238E27FC236}">
                <a16:creationId xmlns:a16="http://schemas.microsoft.com/office/drawing/2014/main" id="{3AFBD4DE-5C30-41F1-85B0-8E1AF0746127}"/>
              </a:ext>
            </a:extLst>
          </p:cNvPr>
          <p:cNvSpPr/>
          <p:nvPr/>
        </p:nvSpPr>
        <p:spPr>
          <a:xfrm>
            <a:off x="3062067" y="2184010"/>
            <a:ext cx="5715000" cy="1015663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6000" b="1" i="0" u="none" strike="noStrike" kern="1200" cap="none" spc="0" normalizeH="0" baseline="0" noProof="0" dirty="0" smtClean="0">
                <a:ln w="6600">
                  <a:solidFill>
                    <a:srgbClr val="C0504D"/>
                  </a:solidFill>
                  <a:prstDash val="solid"/>
                </a:ln>
                <a:solidFill>
                  <a:srgbClr val="C00000"/>
                </a:solidFill>
                <a:effectLst>
                  <a:outerShdw dist="38100" dir="2700000" algn="tl" rotWithShape="0">
                    <a:srgbClr val="C0504D"/>
                  </a:outerShdw>
                </a:effectLst>
                <a:uLnTx/>
                <a:uFillTx/>
                <a:latin typeface="Calibri"/>
                <a:ea typeface="+mn-ea"/>
                <a:cs typeface="+mn-cs"/>
              </a:rPr>
              <a:t>THANK YOU</a:t>
            </a:r>
            <a:endParaRPr kumimoji="0" lang="en-US" sz="6000" b="1" i="0" u="none" strike="noStrike" kern="1200" cap="none" spc="0" normalizeH="0" baseline="0" noProof="0" dirty="0">
              <a:ln w="6600">
                <a:solidFill>
                  <a:srgbClr val="C0504D"/>
                </a:solidFill>
                <a:prstDash val="solid"/>
              </a:ln>
              <a:solidFill>
                <a:srgbClr val="C00000"/>
              </a:solidFill>
              <a:effectLst>
                <a:outerShdw dist="38100" dir="2700000" algn="tl" rotWithShape="0">
                  <a:srgbClr val="C0504D"/>
                </a:outerShdw>
              </a:effectLst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3819052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Savon">
  <a:themeElements>
    <a:clrScheme name="Savon">
      <a:dk1>
        <a:sysClr val="windowText" lastClr="000000"/>
      </a:dk1>
      <a:lt1>
        <a:sysClr val="window" lastClr="FFFFFF"/>
      </a:lt1>
      <a:dk2>
        <a:srgbClr val="455F51"/>
      </a:dk2>
      <a:lt2>
        <a:srgbClr val="E3DED1"/>
      </a:lt2>
      <a:accent1>
        <a:srgbClr val="549E39"/>
      </a:accent1>
      <a:accent2>
        <a:srgbClr val="8AB833"/>
      </a:accent2>
      <a:accent3>
        <a:srgbClr val="C0CF3A"/>
      </a:accent3>
      <a:accent4>
        <a:srgbClr val="029676"/>
      </a:accent4>
      <a:accent5>
        <a:srgbClr val="4AB5C4"/>
      </a:accent5>
      <a:accent6>
        <a:srgbClr val="0989B1"/>
      </a:accent6>
      <a:hlink>
        <a:srgbClr val="6B9F25"/>
      </a:hlink>
      <a:folHlink>
        <a:srgbClr val="B26B02"/>
      </a:folHlink>
    </a:clrScheme>
    <a:fontScheme name="Savon">
      <a:majorFont>
        <a:latin typeface="Century Gothic" panose="020B0502020202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ＭＳ ゴシック"/>
        <a:font script="Hang" typeface="맑은 고딕"/>
        <a:font script="Hans" typeface="宋体"/>
        <a:font script="Hant" typeface="新細明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Savon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105000"/>
                <a:lumMod val="105000"/>
              </a:schemeClr>
            </a:gs>
            <a:gs pos="100000">
              <a:schemeClr val="phClr">
                <a:tint val="65000"/>
                <a:satMod val="100000"/>
                <a:lumMod val="100000"/>
              </a:schemeClr>
            </a:gs>
            <a:gs pos="100000">
              <a:schemeClr val="phClr">
                <a:tint val="70000"/>
                <a:satMod val="10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0000"/>
                <a:lumMod val="100000"/>
              </a:schemeClr>
            </a:gs>
            <a:gs pos="50000">
              <a:schemeClr val="phClr">
                <a:shade val="99000"/>
                <a:satMod val="105000"/>
                <a:lumMod val="100000"/>
              </a:schemeClr>
            </a:gs>
            <a:gs pos="100000">
              <a:schemeClr val="phClr">
                <a:shade val="98000"/>
                <a:satMod val="105000"/>
                <a:lumMod val="100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12700" dir="5400000" algn="ctr" rotWithShape="0">
              <a:srgbClr val="000000">
                <a:alpha val="63000"/>
              </a:srgbClr>
            </a:outerShdw>
          </a:effectLst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  <a:scene3d>
            <a:camera prst="orthographicFront">
              <a:rot lat="0" lon="0" rev="0"/>
            </a:camera>
            <a:lightRig rig="flat" dir="tl">
              <a:rot lat="0" lon="0" rev="4200000"/>
            </a:lightRig>
          </a:scene3d>
          <a:sp3d prstMaterial="flat">
            <a:bevelT w="50800" h="63500" prst="riblet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hade val="100000"/>
                <a:satMod val="300000"/>
              </a:schemeClr>
            </a:gs>
            <a:gs pos="100000">
              <a:schemeClr val="phClr">
                <a:tint val="100000"/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tint val="95000"/>
              </a:schemeClr>
              <a:schemeClr val="phClr">
                <a:shade val="92000"/>
                <a:satMod val="115000"/>
              </a:schemeClr>
            </a:duotone>
          </a:blip>
          <a:tile tx="0" ty="0" sx="60000" sy="60000" flip="none" algn="tl"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Savon" id="{1306E473-ED32-493B-A2D0-240A757EDD34}" vid="{6728D11B-929E-4324-91B0-4A4DA4CAC3DD}"/>
    </a:ext>
  </a:extLst>
</a:theme>
</file>

<file path=ppt/theme/theme3.xml><?xml version="1.0" encoding="utf-8"?>
<a:theme xmlns:a="http://schemas.openxmlformats.org/drawingml/2006/main" name="2_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4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455</TotalTime>
  <Words>187</Words>
  <Application>Microsoft Office PowerPoint</Application>
  <PresentationFormat>Widescreen</PresentationFormat>
  <Paragraphs>30</Paragraphs>
  <Slides>6</Slides>
  <Notes>2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3</vt:i4>
      </vt:variant>
      <vt:variant>
        <vt:lpstr>Slide Titles</vt:lpstr>
      </vt:variant>
      <vt:variant>
        <vt:i4>6</vt:i4>
      </vt:variant>
    </vt:vector>
  </HeadingPairs>
  <TitlesOfParts>
    <vt:vector size="15" baseType="lpstr">
      <vt:lpstr>Arial</vt:lpstr>
      <vt:lpstr>Calibri</vt:lpstr>
      <vt:lpstr>Calibri Light</vt:lpstr>
      <vt:lpstr>Century Gothic</vt:lpstr>
      <vt:lpstr>Corbel</vt:lpstr>
      <vt:lpstr>Times New Roman</vt:lpstr>
      <vt:lpstr>Office Theme</vt:lpstr>
      <vt:lpstr>Savon</vt:lpstr>
      <vt:lpstr>2_Office Theme</vt:lpstr>
      <vt:lpstr>BIHAR ANIMAL SCIENCES UNIVERSITY, PATNA, BIHAR Bihar Veterinary College, Patna</vt:lpstr>
      <vt:lpstr>Principle of genetic selection in dairy cattle </vt:lpstr>
      <vt:lpstr>Quantitative genetics </vt:lpstr>
      <vt:lpstr>The basic principle of quantitative genetics</vt:lpstr>
      <vt:lpstr>PowerPoint Presentation</vt:lpstr>
      <vt:lpstr>PowerPoint Presentation</vt:lpstr>
    </vt:vector>
  </TitlesOfParts>
  <Company>HP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Principle of genetic selection in dairy cattle </dc:title>
  <dc:creator>HP</dc:creator>
  <cp:lastModifiedBy>HP</cp:lastModifiedBy>
  <cp:revision>43</cp:revision>
  <dcterms:created xsi:type="dcterms:W3CDTF">2020-09-08T09:42:30Z</dcterms:created>
  <dcterms:modified xsi:type="dcterms:W3CDTF">2020-10-20T11:13:44Z</dcterms:modified>
</cp:coreProperties>
</file>