
<file path=[Content_Types].xml><?xml version="1.0" encoding="utf-8"?>
<Types xmlns="http://schemas.openxmlformats.org/package/2006/content-types">
  <Default Extension="bmp" ContentType="image/bmp"/>
  <Default Extension="png" ContentType="image/png"/>
  <Default Extension="jpeg" ContentType="image/jpeg"/>
  <Default Extension="emf" ContentType="image/x-e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60" r:id="rId2"/>
    <p:sldMasterId id="2147483672" r:id="rId3"/>
  </p:sldMasterIdLst>
  <p:notesMasterIdLst>
    <p:notesMasterId r:id="rId38"/>
  </p:notesMasterIdLst>
  <p:sldIdLst>
    <p:sldId id="299" r:id="rId4"/>
    <p:sldId id="256" r:id="rId5"/>
    <p:sldId id="257" r:id="rId6"/>
    <p:sldId id="258" r:id="rId7"/>
    <p:sldId id="259" r:id="rId8"/>
    <p:sldId id="306" r:id="rId9"/>
    <p:sldId id="300" r:id="rId10"/>
    <p:sldId id="260" r:id="rId11"/>
    <p:sldId id="265" r:id="rId12"/>
    <p:sldId id="262" r:id="rId13"/>
    <p:sldId id="264" r:id="rId14"/>
    <p:sldId id="266" r:id="rId15"/>
    <p:sldId id="271" r:id="rId16"/>
    <p:sldId id="269" r:id="rId17"/>
    <p:sldId id="272" r:id="rId18"/>
    <p:sldId id="273" r:id="rId19"/>
    <p:sldId id="305" r:id="rId20"/>
    <p:sldId id="301" r:id="rId21"/>
    <p:sldId id="279" r:id="rId22"/>
    <p:sldId id="280" r:id="rId23"/>
    <p:sldId id="281" r:id="rId24"/>
    <p:sldId id="282" r:id="rId25"/>
    <p:sldId id="283" r:id="rId26"/>
    <p:sldId id="284" r:id="rId27"/>
    <p:sldId id="285" r:id="rId28"/>
    <p:sldId id="289" r:id="rId29"/>
    <p:sldId id="304" r:id="rId30"/>
    <p:sldId id="302" r:id="rId31"/>
    <p:sldId id="290" r:id="rId32"/>
    <p:sldId id="287" r:id="rId33"/>
    <p:sldId id="288" r:id="rId34"/>
    <p:sldId id="294" r:id="rId35"/>
    <p:sldId id="295" r:id="rId36"/>
    <p:sldId id="303" r:id="rId3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SorterView">
  <p:normalViewPr>
    <p:restoredLeft sz="15620"/>
    <p:restoredTop sz="94660"/>
  </p:normalViewPr>
  <p:slideViewPr>
    <p:cSldViewPr snapToGrid="0">
      <p:cViewPr varScale="1">
        <p:scale>
          <a:sx n="83" d="100"/>
          <a:sy n="83" d="100"/>
        </p:scale>
        <p:origin x="658" y="67"/>
      </p:cViewPr>
      <p:guideLst/>
    </p:cSldViewPr>
  </p:slideViewPr>
  <p:notesTextViewPr>
    <p:cViewPr>
      <p:scale>
        <a:sx n="1" d="1"/>
        <a:sy n="1" d="1"/>
      </p:scale>
      <p:origin x="0" y="0"/>
    </p:cViewPr>
  </p:notesTextViewPr>
  <p:sorterViewPr>
    <p:cViewPr>
      <p:scale>
        <a:sx n="100" d="100"/>
        <a:sy n="100" d="100"/>
      </p:scale>
      <p:origin x="0" y="-8717"/>
    </p:cViewPr>
  </p:sorter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0.xml"/><Relationship Id="rId18" Type="http://schemas.openxmlformats.org/officeDocument/2006/relationships/slide" Target="slides/slide15.xml"/><Relationship Id="rId26" Type="http://schemas.openxmlformats.org/officeDocument/2006/relationships/slide" Target="slides/slide23.xml"/><Relationship Id="rId39" Type="http://schemas.openxmlformats.org/officeDocument/2006/relationships/presProps" Target="presProps.xml"/><Relationship Id="rId21" Type="http://schemas.openxmlformats.org/officeDocument/2006/relationships/slide" Target="slides/slide18.xml"/><Relationship Id="rId34" Type="http://schemas.openxmlformats.org/officeDocument/2006/relationships/slide" Target="slides/slide31.xml"/><Relationship Id="rId42" Type="http://schemas.openxmlformats.org/officeDocument/2006/relationships/tableStyles" Target="tableStyles.xml"/><Relationship Id="rId7" Type="http://schemas.openxmlformats.org/officeDocument/2006/relationships/slide" Target="slides/slide4.xml"/><Relationship Id="rId2" Type="http://schemas.openxmlformats.org/officeDocument/2006/relationships/slideMaster" Target="slideMasters/slideMaster2.xml"/><Relationship Id="rId16" Type="http://schemas.openxmlformats.org/officeDocument/2006/relationships/slide" Target="slides/slide13.xml"/><Relationship Id="rId20" Type="http://schemas.openxmlformats.org/officeDocument/2006/relationships/slide" Target="slides/slide17.xml"/><Relationship Id="rId29" Type="http://schemas.openxmlformats.org/officeDocument/2006/relationships/slide" Target="slides/slide26.xml"/><Relationship Id="rId41"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3.xml"/><Relationship Id="rId11" Type="http://schemas.openxmlformats.org/officeDocument/2006/relationships/slide" Target="slides/slide8.xml"/><Relationship Id="rId24" Type="http://schemas.openxmlformats.org/officeDocument/2006/relationships/slide" Target="slides/slide21.xml"/><Relationship Id="rId32" Type="http://schemas.openxmlformats.org/officeDocument/2006/relationships/slide" Target="slides/slide29.xml"/><Relationship Id="rId37" Type="http://schemas.openxmlformats.org/officeDocument/2006/relationships/slide" Target="slides/slide34.xml"/><Relationship Id="rId40" Type="http://schemas.openxmlformats.org/officeDocument/2006/relationships/viewProps" Target="viewProps.xml"/><Relationship Id="rId5" Type="http://schemas.openxmlformats.org/officeDocument/2006/relationships/slide" Target="slides/slide2.xml"/><Relationship Id="rId15" Type="http://schemas.openxmlformats.org/officeDocument/2006/relationships/slide" Target="slides/slide12.xml"/><Relationship Id="rId23" Type="http://schemas.openxmlformats.org/officeDocument/2006/relationships/slide" Target="slides/slide20.xml"/><Relationship Id="rId28" Type="http://schemas.openxmlformats.org/officeDocument/2006/relationships/slide" Target="slides/slide25.xml"/><Relationship Id="rId36" Type="http://schemas.openxmlformats.org/officeDocument/2006/relationships/slide" Target="slides/slide33.xml"/><Relationship Id="rId10" Type="http://schemas.openxmlformats.org/officeDocument/2006/relationships/slide" Target="slides/slide7.xml"/><Relationship Id="rId19" Type="http://schemas.openxmlformats.org/officeDocument/2006/relationships/slide" Target="slides/slide16.xml"/><Relationship Id="rId31" Type="http://schemas.openxmlformats.org/officeDocument/2006/relationships/slide" Target="slides/slide28.xml"/><Relationship Id="rId4" Type="http://schemas.openxmlformats.org/officeDocument/2006/relationships/slide" Target="slides/slide1.xml"/><Relationship Id="rId9" Type="http://schemas.openxmlformats.org/officeDocument/2006/relationships/slide" Target="slides/slide6.xml"/><Relationship Id="rId14" Type="http://schemas.openxmlformats.org/officeDocument/2006/relationships/slide" Target="slides/slide11.xml"/><Relationship Id="rId22" Type="http://schemas.openxmlformats.org/officeDocument/2006/relationships/slide" Target="slides/slide19.xml"/><Relationship Id="rId27" Type="http://schemas.openxmlformats.org/officeDocument/2006/relationships/slide" Target="slides/slide24.xml"/><Relationship Id="rId30" Type="http://schemas.openxmlformats.org/officeDocument/2006/relationships/slide" Target="slides/slide27.xml"/><Relationship Id="rId35" Type="http://schemas.openxmlformats.org/officeDocument/2006/relationships/slide" Target="slides/slide32.xml"/><Relationship Id="rId8" Type="http://schemas.openxmlformats.org/officeDocument/2006/relationships/slide" Target="slides/slide5.xml"/><Relationship Id="rId3" Type="http://schemas.openxmlformats.org/officeDocument/2006/relationships/slideMaster" Target="slideMasters/slideMaster3.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slide" Target="slides/slide22.xml"/><Relationship Id="rId33" Type="http://schemas.openxmlformats.org/officeDocument/2006/relationships/slide" Target="slides/slide30.xml"/><Relationship Id="rId38"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16287B0A-550C-4A41-B53F-E1ECF64623BA}" type="datetimeFigureOut">
              <a:rPr lang="en-IN" smtClean="0"/>
              <a:t>20-10-2020</a:t>
            </a:fld>
            <a:endParaRPr lang="en-I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21A31201-C31A-4F5F-BB8B-305D69D3CF64}" type="slidenum">
              <a:rPr lang="en-IN" smtClean="0"/>
              <a:t>‹#›</a:t>
            </a:fld>
            <a:endParaRPr lang="en-IN"/>
          </a:p>
        </p:txBody>
      </p:sp>
    </p:spTree>
    <p:extLst>
      <p:ext uri="{BB962C8B-B14F-4D97-AF65-F5344CB8AC3E}">
        <p14:creationId xmlns:p14="http://schemas.microsoft.com/office/powerpoint/2010/main" val="396187024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8A89C05-CC66-4BC3-89D1-66D0A1224BB2}" type="slidenum">
              <a:rPr kumimoji="0" lang="en-IN"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a:t>
            </a:fld>
            <a:endParaRPr kumimoji="0" lang="en-IN"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57329637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21A31201-C31A-4F5F-BB8B-305D69D3CF64}" type="slidenum">
              <a:rPr lang="en-IN" smtClean="0"/>
              <a:t>4</a:t>
            </a:fld>
            <a:endParaRPr lang="en-IN"/>
          </a:p>
        </p:txBody>
      </p:sp>
    </p:spTree>
    <p:extLst>
      <p:ext uri="{BB962C8B-B14F-4D97-AF65-F5344CB8AC3E}">
        <p14:creationId xmlns:p14="http://schemas.microsoft.com/office/powerpoint/2010/main" val="191475688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8A89C05-CC66-4BC3-89D1-66D0A1224BB2}" type="slidenum">
              <a:rPr kumimoji="0" lang="en-IN"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7</a:t>
            </a:fld>
            <a:endParaRPr kumimoji="0" lang="en-IN"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7513494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21A31201-C31A-4F5F-BB8B-305D69D3CF64}" type="slidenum">
              <a:rPr lang="en-IN" smtClean="0"/>
              <a:t>9</a:t>
            </a:fld>
            <a:endParaRPr lang="en-IN"/>
          </a:p>
        </p:txBody>
      </p:sp>
    </p:spTree>
    <p:extLst>
      <p:ext uri="{BB962C8B-B14F-4D97-AF65-F5344CB8AC3E}">
        <p14:creationId xmlns:p14="http://schemas.microsoft.com/office/powerpoint/2010/main" val="72810294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8A89C05-CC66-4BC3-89D1-66D0A1224BB2}" type="slidenum">
              <a:rPr kumimoji="0" lang="en-IN"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18</a:t>
            </a:fld>
            <a:endParaRPr kumimoji="0" lang="en-IN"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52709005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F8A89C05-CC66-4BC3-89D1-66D0A1224BB2}" type="slidenum">
              <a:rPr kumimoji="0" lang="en-IN"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28</a:t>
            </a:fld>
            <a:endParaRPr kumimoji="0" lang="en-IN"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00242566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2.bmp"/><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2.bmp"/><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IN"/>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IN"/>
          </a:p>
        </p:txBody>
      </p:sp>
      <p:sp>
        <p:nvSpPr>
          <p:cNvPr id="4" name="Date Placeholder 3"/>
          <p:cNvSpPr>
            <a:spLocks noGrp="1"/>
          </p:cNvSpPr>
          <p:nvPr>
            <p:ph type="dt" sz="half" idx="10"/>
          </p:nvPr>
        </p:nvSpPr>
        <p:spPr/>
        <p:txBody>
          <a:bodyPr/>
          <a:lstStyle/>
          <a:p>
            <a:fld id="{D414CB47-24A9-4F6E-9ADB-D2FA71D9FA8E}" type="datetimeFigureOut">
              <a:rPr lang="en-IN" smtClean="0"/>
              <a:t>20-10-2020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2FAA9B3-360D-4E4C-90C1-69AA62929D69}" type="slidenum">
              <a:rPr lang="en-IN" smtClean="0"/>
              <a:t>‹#›</a:t>
            </a:fld>
            <a:endParaRPr lang="en-IN"/>
          </a:p>
        </p:txBody>
      </p:sp>
    </p:spTree>
    <p:extLst>
      <p:ext uri="{BB962C8B-B14F-4D97-AF65-F5344CB8AC3E}">
        <p14:creationId xmlns:p14="http://schemas.microsoft.com/office/powerpoint/2010/main" val="157482131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D414CB47-24A9-4F6E-9ADB-D2FA71D9FA8E}" type="datetimeFigureOut">
              <a:rPr lang="en-IN" smtClean="0"/>
              <a:t>20-10-2020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2FAA9B3-360D-4E4C-90C1-69AA62929D69}" type="slidenum">
              <a:rPr lang="en-IN" smtClean="0"/>
              <a:t>‹#›</a:t>
            </a:fld>
            <a:endParaRPr lang="en-IN"/>
          </a:p>
        </p:txBody>
      </p:sp>
    </p:spTree>
    <p:extLst>
      <p:ext uri="{BB962C8B-B14F-4D97-AF65-F5344CB8AC3E}">
        <p14:creationId xmlns:p14="http://schemas.microsoft.com/office/powerpoint/2010/main" val="69760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IN"/>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D414CB47-24A9-4F6E-9ADB-D2FA71D9FA8E}" type="datetimeFigureOut">
              <a:rPr lang="en-IN" smtClean="0"/>
              <a:t>20-10-2020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2FAA9B3-360D-4E4C-90C1-69AA62929D69}" type="slidenum">
              <a:rPr lang="en-IN" smtClean="0"/>
              <a:t>‹#›</a:t>
            </a:fld>
            <a:endParaRPr lang="en-IN"/>
          </a:p>
        </p:txBody>
      </p:sp>
    </p:spTree>
    <p:extLst>
      <p:ext uri="{BB962C8B-B14F-4D97-AF65-F5344CB8AC3E}">
        <p14:creationId xmlns:p14="http://schemas.microsoft.com/office/powerpoint/2010/main" val="29850926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Date Placeholder 4"/>
          <p:cNvSpPr>
            <a:spLocks noGrp="1"/>
          </p:cNvSpPr>
          <p:nvPr>
            <p:ph type="dt" sz="half" idx="10"/>
          </p:nvPr>
        </p:nvSpPr>
        <p:spPr/>
        <p:txBody>
          <a:bodyPr/>
          <a:lstStyle/>
          <a:p>
            <a:fld id="{D414CB47-24A9-4F6E-9ADB-D2FA71D9FA8E}" type="datetimeFigureOut">
              <a:rPr lang="en-IN" smtClean="0"/>
              <a:t>20-10-2020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82FAA9B3-360D-4E4C-90C1-69AA62929D69}" type="slidenum">
              <a:rPr lang="en-IN" smtClean="0"/>
              <a:t>‹#›</a:t>
            </a:fld>
            <a:endParaRPr lang="en-IN"/>
          </a:p>
        </p:txBody>
      </p:sp>
    </p:spTree>
    <p:extLst>
      <p:ext uri="{BB962C8B-B14F-4D97-AF65-F5344CB8AC3E}">
        <p14:creationId xmlns:p14="http://schemas.microsoft.com/office/powerpoint/2010/main" val="245165618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IN"/>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7" name="Date Placeholder 6"/>
          <p:cNvSpPr>
            <a:spLocks noGrp="1"/>
          </p:cNvSpPr>
          <p:nvPr>
            <p:ph type="dt" sz="half" idx="10"/>
          </p:nvPr>
        </p:nvSpPr>
        <p:spPr/>
        <p:txBody>
          <a:bodyPr/>
          <a:lstStyle/>
          <a:p>
            <a:fld id="{D414CB47-24A9-4F6E-9ADB-D2FA71D9FA8E}" type="datetimeFigureOut">
              <a:rPr lang="en-IN" smtClean="0"/>
              <a:t>20-10-2020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82FAA9B3-360D-4E4C-90C1-69AA62929D69}" type="slidenum">
              <a:rPr lang="en-IN" smtClean="0"/>
              <a:t>‹#›</a:t>
            </a:fld>
            <a:endParaRPr lang="en-IN"/>
          </a:p>
        </p:txBody>
      </p:sp>
    </p:spTree>
    <p:extLst>
      <p:ext uri="{BB962C8B-B14F-4D97-AF65-F5344CB8AC3E}">
        <p14:creationId xmlns:p14="http://schemas.microsoft.com/office/powerpoint/2010/main" val="291913671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Date Placeholder 2"/>
          <p:cNvSpPr>
            <a:spLocks noGrp="1"/>
          </p:cNvSpPr>
          <p:nvPr>
            <p:ph type="dt" sz="half" idx="10"/>
          </p:nvPr>
        </p:nvSpPr>
        <p:spPr/>
        <p:txBody>
          <a:bodyPr/>
          <a:lstStyle/>
          <a:p>
            <a:fld id="{D414CB47-24A9-4F6E-9ADB-D2FA71D9FA8E}" type="datetimeFigureOut">
              <a:rPr lang="en-IN" smtClean="0"/>
              <a:t>20-10-2020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82FAA9B3-360D-4E4C-90C1-69AA62929D69}" type="slidenum">
              <a:rPr lang="en-IN" smtClean="0"/>
              <a:t>‹#›</a:t>
            </a:fld>
            <a:endParaRPr lang="en-IN"/>
          </a:p>
        </p:txBody>
      </p:sp>
    </p:spTree>
    <p:extLst>
      <p:ext uri="{BB962C8B-B14F-4D97-AF65-F5344CB8AC3E}">
        <p14:creationId xmlns:p14="http://schemas.microsoft.com/office/powerpoint/2010/main" val="244295632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414CB47-24A9-4F6E-9ADB-D2FA71D9FA8E}" type="datetimeFigureOut">
              <a:rPr lang="en-IN" smtClean="0"/>
              <a:t>20-10-2020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82FAA9B3-360D-4E4C-90C1-69AA62929D69}" type="slidenum">
              <a:rPr lang="en-IN" smtClean="0"/>
              <a:t>‹#›</a:t>
            </a:fld>
            <a:endParaRPr lang="en-IN"/>
          </a:p>
        </p:txBody>
      </p:sp>
    </p:spTree>
    <p:extLst>
      <p:ext uri="{BB962C8B-B14F-4D97-AF65-F5344CB8AC3E}">
        <p14:creationId xmlns:p14="http://schemas.microsoft.com/office/powerpoint/2010/main" val="376109921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D414CB47-24A9-4F6E-9ADB-D2FA71D9FA8E}" type="datetimeFigureOut">
              <a:rPr lang="en-IN" smtClean="0"/>
              <a:t>20-10-2020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82FAA9B3-360D-4E4C-90C1-69AA62929D69}" type="slidenum">
              <a:rPr lang="en-IN" smtClean="0"/>
              <a:t>‹#›</a:t>
            </a:fld>
            <a:endParaRPr lang="en-IN"/>
          </a:p>
        </p:txBody>
      </p:sp>
    </p:spTree>
    <p:extLst>
      <p:ext uri="{BB962C8B-B14F-4D97-AF65-F5344CB8AC3E}">
        <p14:creationId xmlns:p14="http://schemas.microsoft.com/office/powerpoint/2010/main" val="264771161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D414CB47-24A9-4F6E-9ADB-D2FA71D9FA8E}" type="datetimeFigureOut">
              <a:rPr lang="en-IN" smtClean="0"/>
              <a:t>20-10-2020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82FAA9B3-360D-4E4C-90C1-69AA62929D69}" type="slidenum">
              <a:rPr lang="en-IN" smtClean="0"/>
              <a:t>‹#›</a:t>
            </a:fld>
            <a:endParaRPr lang="en-IN"/>
          </a:p>
        </p:txBody>
      </p:sp>
    </p:spTree>
    <p:extLst>
      <p:ext uri="{BB962C8B-B14F-4D97-AF65-F5344CB8AC3E}">
        <p14:creationId xmlns:p14="http://schemas.microsoft.com/office/powerpoint/2010/main" val="168500319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D414CB47-24A9-4F6E-9ADB-D2FA71D9FA8E}" type="datetimeFigureOut">
              <a:rPr lang="en-IN" smtClean="0"/>
              <a:t>20-10-2020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2FAA9B3-360D-4E4C-90C1-69AA62929D69}" type="slidenum">
              <a:rPr lang="en-IN" smtClean="0"/>
              <a:t>‹#›</a:t>
            </a:fld>
            <a:endParaRPr lang="en-IN"/>
          </a:p>
        </p:txBody>
      </p:sp>
    </p:spTree>
    <p:extLst>
      <p:ext uri="{BB962C8B-B14F-4D97-AF65-F5344CB8AC3E}">
        <p14:creationId xmlns:p14="http://schemas.microsoft.com/office/powerpoint/2010/main" val="20495105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IN"/>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D414CB47-24A9-4F6E-9ADB-D2FA71D9FA8E}" type="datetimeFigureOut">
              <a:rPr lang="en-IN" smtClean="0"/>
              <a:t>20-10-2020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82FAA9B3-360D-4E4C-90C1-69AA62929D69}" type="slidenum">
              <a:rPr lang="en-IN" smtClean="0"/>
              <a:t>‹#›</a:t>
            </a:fld>
            <a:endParaRPr lang="en-IN"/>
          </a:p>
        </p:txBody>
      </p:sp>
    </p:spTree>
    <p:extLst>
      <p:ext uri="{BB962C8B-B14F-4D97-AF65-F5344CB8AC3E}">
        <p14:creationId xmlns:p14="http://schemas.microsoft.com/office/powerpoint/2010/main" val="282496663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6" name="Rectangle 15"/>
          <p:cNvSpPr/>
          <p:nvPr/>
        </p:nvSpPr>
        <p:spPr>
          <a:xfrm>
            <a:off x="1" y="0"/>
            <a:ext cx="12192000" cy="6858000"/>
          </a:xfrm>
          <a:prstGeom prst="rect">
            <a:avLst/>
          </a:prstGeom>
          <a:blipFill dpi="0" rotWithShape="1">
            <a:blip r:embed="rId2">
              <a:alphaModFix amt="45000"/>
              <a:duotone>
                <a:schemeClr val="accent2">
                  <a:shade val="45000"/>
                  <a:satMod val="135000"/>
                </a:schemeClr>
                <a:prstClr val="white"/>
              </a:duotone>
            </a:blip>
            <a:srcRect/>
            <a:tile tx="-31750" ty="-120650" sx="100000" sy="100000" flip="xy" algn="tl"/>
          </a:blipFill>
          <a:ln w="19050" cmpd="sng">
            <a:noFill/>
            <a:miter lim="800000"/>
          </a:ln>
        </p:spPr>
        <p:style>
          <a:lnRef idx="2">
            <a:schemeClr val="accent1">
              <a:shade val="50000"/>
            </a:schemeClr>
          </a:lnRef>
          <a:fillRef idx="1">
            <a:schemeClr val="accent1"/>
          </a:fillRef>
          <a:effectRef idx="0">
            <a:schemeClr val="accent1"/>
          </a:effectRef>
          <a:fontRef idx="minor">
            <a:schemeClr val="lt1"/>
          </a:fontRef>
        </p:style>
      </p:sp>
      <p:sp>
        <p:nvSpPr>
          <p:cNvPr id="10" name="Rectangle 9"/>
          <p:cNvSpPr/>
          <p:nvPr/>
        </p:nvSpPr>
        <p:spPr>
          <a:xfrm>
            <a:off x="1307870" y="1267730"/>
            <a:ext cx="9576262" cy="4307950"/>
          </a:xfrm>
          <a:prstGeom prst="rect">
            <a:avLst/>
          </a:prstGeom>
          <a:solidFill>
            <a:schemeClr val="tx1"/>
          </a:solidFill>
          <a:ln w="6350" cap="flat" cmpd="sng" algn="ctr">
            <a:solidFill>
              <a:schemeClr val="tx1">
                <a:lumMod val="65000"/>
                <a:lumOff val="35000"/>
              </a:schemeClr>
            </a:solidFill>
            <a:prstDash val="solid"/>
          </a:ln>
          <a:effectLst>
            <a:outerShdw blurRad="63500" algn="ctr" rotWithShape="0">
              <a:prstClr val="black">
                <a:alpha val="40000"/>
              </a:prstClr>
            </a:outerShdw>
            <a:softEdge rad="0"/>
          </a:effectLst>
        </p:spPr>
      </p:sp>
      <p:sp>
        <p:nvSpPr>
          <p:cNvPr id="11" name="Rectangle 10"/>
          <p:cNvSpPr/>
          <p:nvPr/>
        </p:nvSpPr>
        <p:spPr>
          <a:xfrm>
            <a:off x="1447801" y="1411615"/>
            <a:ext cx="9296400" cy="4034770"/>
          </a:xfrm>
          <a:prstGeom prst="rect">
            <a:avLst/>
          </a:prstGeom>
          <a:solidFill>
            <a:schemeClr val="bg2"/>
          </a:solidFill>
          <a:ln w="9525" cap="sq" cmpd="sng" algn="ctr">
            <a:noFill/>
            <a:prstDash val="solid"/>
            <a:miter lim="800000"/>
          </a:ln>
          <a:effectLst/>
        </p:spPr>
      </p:sp>
      <p:sp>
        <p:nvSpPr>
          <p:cNvPr id="15" name="Rectangle 14"/>
          <p:cNvSpPr/>
          <p:nvPr/>
        </p:nvSpPr>
        <p:spPr>
          <a:xfrm>
            <a:off x="5135880" y="1267730"/>
            <a:ext cx="1920240" cy="731520"/>
          </a:xfrm>
          <a:prstGeom prst="rect">
            <a:avLst/>
          </a:prstGeom>
          <a:solidFill>
            <a:schemeClr val="accent1"/>
          </a:solidFill>
          <a:ln>
            <a:noFill/>
          </a:ln>
          <a:effectLst>
            <a:outerShdw blurRad="50800" dist="127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sp>
      <p:grpSp>
        <p:nvGrpSpPr>
          <p:cNvPr id="4" name="Group 3"/>
          <p:cNvGrpSpPr/>
          <p:nvPr/>
        </p:nvGrpSpPr>
        <p:grpSpPr>
          <a:xfrm>
            <a:off x="5250180" y="1267730"/>
            <a:ext cx="1691640" cy="645295"/>
            <a:chOff x="5318306" y="1386268"/>
            <a:chExt cx="1567331" cy="645295"/>
          </a:xfrm>
        </p:grpSpPr>
        <p:cxnSp>
          <p:nvCxnSpPr>
            <p:cNvPr id="17" name="Straight Connector 16"/>
            <p:cNvCxnSpPr/>
            <p:nvPr/>
          </p:nvCxnSpPr>
          <p:spPr>
            <a:xfrm>
              <a:off x="5318306" y="1386268"/>
              <a:ext cx="0" cy="64008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cxnSp>
          <p:nvCxnSpPr>
            <p:cNvPr id="18" name="Straight Connector 17"/>
            <p:cNvCxnSpPr/>
            <p:nvPr/>
          </p:nvCxnSpPr>
          <p:spPr>
            <a:xfrm>
              <a:off x="6885637" y="1386268"/>
              <a:ext cx="0" cy="64008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cxnSp>
          <p:nvCxnSpPr>
            <p:cNvPr id="19" name="Straight Connector 18"/>
            <p:cNvCxnSpPr/>
            <p:nvPr/>
          </p:nvCxnSpPr>
          <p:spPr>
            <a:xfrm>
              <a:off x="5318306" y="2031563"/>
              <a:ext cx="1567331" cy="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grpSp>
      <p:sp>
        <p:nvSpPr>
          <p:cNvPr id="2" name="Title 1"/>
          <p:cNvSpPr>
            <a:spLocks noGrp="1"/>
          </p:cNvSpPr>
          <p:nvPr>
            <p:ph type="ctrTitle"/>
          </p:nvPr>
        </p:nvSpPr>
        <p:spPr>
          <a:xfrm>
            <a:off x="1561708" y="2091263"/>
            <a:ext cx="9068586" cy="2590800"/>
          </a:xfrm>
        </p:spPr>
        <p:txBody>
          <a:bodyPr tIns="45720" bIns="45720" anchor="ctr">
            <a:noAutofit/>
          </a:bodyPr>
          <a:lstStyle>
            <a:lvl1pPr algn="ctr">
              <a:lnSpc>
                <a:spcPct val="83000"/>
              </a:lnSpc>
              <a:defRPr lang="en-US" sz="7200" b="0" kern="1200" cap="all" spc="-100" baseline="0" dirty="0">
                <a:solidFill>
                  <a:schemeClr val="tx1"/>
                </a:solidFill>
                <a:effectLst>
                  <a:outerShdw blurRad="38100" dist="12700" dir="2700000" algn="tl" rotWithShape="0">
                    <a:prstClr val="black">
                      <a:alpha val="40000"/>
                    </a:prstClr>
                  </a:outerShdw>
                </a:effectLst>
                <a:latin typeface="+mj-lt"/>
                <a:ea typeface="+mn-ea"/>
                <a:cs typeface="+mn-cs"/>
              </a:defRPr>
            </a:lvl1pPr>
          </a:lstStyle>
          <a:p>
            <a:r>
              <a:rPr lang="en-US" smtClean="0"/>
              <a:t>Click to edit Master title style</a:t>
            </a:r>
            <a:endParaRPr lang="en-US" dirty="0"/>
          </a:p>
        </p:txBody>
      </p:sp>
      <p:sp>
        <p:nvSpPr>
          <p:cNvPr id="3" name="Subtitle 2"/>
          <p:cNvSpPr>
            <a:spLocks noGrp="1"/>
          </p:cNvSpPr>
          <p:nvPr>
            <p:ph type="subTitle" idx="1"/>
          </p:nvPr>
        </p:nvSpPr>
        <p:spPr>
          <a:xfrm>
            <a:off x="1562100" y="4682062"/>
            <a:ext cx="9070848" cy="457201"/>
          </a:xfrm>
        </p:spPr>
        <p:txBody>
          <a:bodyPr>
            <a:normAutofit/>
          </a:bodyPr>
          <a:lstStyle>
            <a:lvl1pPr marL="0" indent="0" algn="ctr">
              <a:spcBef>
                <a:spcPts val="0"/>
              </a:spcBef>
              <a:buNone/>
              <a:defRPr sz="1600" spc="80" baseline="0">
                <a:solidFill>
                  <a:schemeClr val="tx2"/>
                </a:solidFill>
              </a:defRPr>
            </a:lvl1pPr>
            <a:lvl2pPr marL="457200" indent="0" algn="ctr">
              <a:buNone/>
              <a:defRPr sz="1600"/>
            </a:lvl2pPr>
            <a:lvl3pPr marL="914400" indent="0" algn="ctr">
              <a:buNone/>
              <a:defRPr sz="16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dirty="0"/>
          </a:p>
        </p:txBody>
      </p:sp>
      <p:sp>
        <p:nvSpPr>
          <p:cNvPr id="20" name="Date Placeholder 19"/>
          <p:cNvSpPr>
            <a:spLocks noGrp="1"/>
          </p:cNvSpPr>
          <p:nvPr>
            <p:ph type="dt" sz="half" idx="10"/>
          </p:nvPr>
        </p:nvSpPr>
        <p:spPr>
          <a:xfrm>
            <a:off x="5318760" y="1341255"/>
            <a:ext cx="1554480" cy="527213"/>
          </a:xfrm>
        </p:spPr>
        <p:txBody>
          <a:bodyPr/>
          <a:lstStyle>
            <a:lvl1pPr algn="ctr">
              <a:defRPr sz="1300" spc="0" baseline="0">
                <a:solidFill>
                  <a:srgbClr val="FFFFFF"/>
                </a:solidFill>
                <a:latin typeface="+mn-lt"/>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fld id="{BF43A6CA-4D64-421A-950F-2205E0CDB8F5}" type="datetimeFigureOut">
              <a:rPr kumimoji="0" lang="en-IN" sz="1300" b="0" i="0" u="none" strike="noStrike" kern="1200" cap="none" spc="0" normalizeH="0" baseline="0" noProof="0" smtClean="0">
                <a:ln>
                  <a:noFill/>
                </a:ln>
                <a:solidFill>
                  <a:srgbClr val="FFFFFF"/>
                </a:solidFill>
                <a:effectLst/>
                <a:uLnTx/>
                <a:uFillTx/>
                <a:latin typeface="Century Gothic" panose="020B0502020202020204"/>
                <a:ea typeface="+mn-ea"/>
                <a:cs typeface="+mn-cs"/>
              </a:rPr>
              <a:pPr marL="0" marR="0" lvl="0" indent="0" algn="ctr" defTabSz="914400" rtl="0" eaLnBrk="1" fontAlgn="auto" latinLnBrk="0" hangingPunct="1">
                <a:lnSpc>
                  <a:spcPct val="100000"/>
                </a:lnSpc>
                <a:spcBef>
                  <a:spcPts val="0"/>
                </a:spcBef>
                <a:spcAft>
                  <a:spcPts val="0"/>
                </a:spcAft>
                <a:buClrTx/>
                <a:buSzTx/>
                <a:buFontTx/>
                <a:buNone/>
                <a:tabLst/>
                <a:defRPr/>
              </a:pPr>
              <a:t>20-10-2020</a:t>
            </a:fld>
            <a:endParaRPr kumimoji="0" lang="en-IN" sz="1300" b="0" i="0" u="none" strike="noStrike" kern="1200" cap="none" spc="0" normalizeH="0" baseline="0" noProof="0">
              <a:ln>
                <a:noFill/>
              </a:ln>
              <a:solidFill>
                <a:srgbClr val="FFFFFF"/>
              </a:solidFill>
              <a:effectLst/>
              <a:uLnTx/>
              <a:uFillTx/>
              <a:latin typeface="Century Gothic" panose="020B0502020202020204"/>
              <a:ea typeface="+mn-ea"/>
              <a:cs typeface="+mn-cs"/>
            </a:endParaRPr>
          </a:p>
        </p:txBody>
      </p:sp>
      <p:sp>
        <p:nvSpPr>
          <p:cNvPr id="21" name="Footer Placeholder 20"/>
          <p:cNvSpPr>
            <a:spLocks noGrp="1"/>
          </p:cNvSpPr>
          <p:nvPr>
            <p:ph type="ftr" sz="quarter" idx="11"/>
          </p:nvPr>
        </p:nvSpPr>
        <p:spPr>
          <a:xfrm>
            <a:off x="1453896" y="5212080"/>
            <a:ext cx="5905500" cy="228600"/>
          </a:xfrm>
        </p:spPr>
        <p:txBody>
          <a:bodyPr/>
          <a:lstStyle>
            <a:lvl1pPr algn="l">
              <a:defRPr>
                <a:solidFill>
                  <a:schemeClr val="tx2"/>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22" name="Slide Number Placeholder 21"/>
          <p:cNvSpPr>
            <a:spLocks noGrp="1"/>
          </p:cNvSpPr>
          <p:nvPr>
            <p:ph type="sldNum" sz="quarter" idx="12"/>
          </p:nvPr>
        </p:nvSpPr>
        <p:spPr>
          <a:xfrm>
            <a:off x="8606919" y="5212080"/>
            <a:ext cx="2111881" cy="228600"/>
          </a:xfrm>
        </p:spPr>
        <p:txBody>
          <a:bodyPr/>
          <a:lstStyle>
            <a:lvl1pPr>
              <a:defRPr>
                <a:solidFill>
                  <a:schemeClr val="tx2"/>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3A3F4030-C713-4366-A8E3-5BBAA440E9AD}" type="slidenum">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Tree>
    <p:extLst>
      <p:ext uri="{BB962C8B-B14F-4D97-AF65-F5344CB8AC3E}">
        <p14:creationId xmlns:p14="http://schemas.microsoft.com/office/powerpoint/2010/main" val="58260161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lvl1pPr>
              <a:defRPr sz="1800"/>
            </a:lvl1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lvl1pPr>
              <a:defRPr>
                <a:solidFill>
                  <a:schemeClr val="tx2"/>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BF43A6CA-4D64-421A-950F-2205E0CDB8F5}" type="datetimeFigureOut">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20-10-2020</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5" name="Footer Placeholder 4"/>
          <p:cNvSpPr>
            <a:spLocks noGrp="1"/>
          </p:cNvSpPr>
          <p:nvPr>
            <p:ph type="ftr" sz="quarter" idx="11"/>
          </p:nvPr>
        </p:nvSpPr>
        <p:spPr/>
        <p:txBody>
          <a:bodyPr/>
          <a:lstStyle>
            <a:lvl1pPr>
              <a:defRPr>
                <a:solidFill>
                  <a:schemeClr val="tx2"/>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6" name="Slide Number Placeholder 5"/>
          <p:cNvSpPr>
            <a:spLocks noGrp="1"/>
          </p:cNvSpPr>
          <p:nvPr>
            <p:ph type="sldNum" sz="quarter" idx="12"/>
          </p:nvPr>
        </p:nvSpPr>
        <p:spPr/>
        <p:txBody>
          <a:bodyPr/>
          <a:lstStyle>
            <a:lvl1pPr>
              <a:defRPr>
                <a:solidFill>
                  <a:schemeClr val="tx2"/>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3A3F4030-C713-4366-A8E3-5BBAA440E9AD}" type="slidenum">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Tree>
    <p:extLst>
      <p:ext uri="{BB962C8B-B14F-4D97-AF65-F5344CB8AC3E}">
        <p14:creationId xmlns:p14="http://schemas.microsoft.com/office/powerpoint/2010/main" val="95414711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19" name="Rectangle 18"/>
          <p:cNvSpPr/>
          <p:nvPr/>
        </p:nvSpPr>
        <p:spPr>
          <a:xfrm>
            <a:off x="0" y="0"/>
            <a:ext cx="12192000" cy="6858000"/>
          </a:xfrm>
          <a:prstGeom prst="rect">
            <a:avLst/>
          </a:prstGeom>
          <a:blipFill dpi="0" rotWithShape="1">
            <a:blip r:embed="rId2">
              <a:alphaModFix amt="40000"/>
              <a:duotone>
                <a:schemeClr val="accent3">
                  <a:shade val="45000"/>
                  <a:satMod val="135000"/>
                </a:schemeClr>
                <a:prstClr val="white"/>
              </a:duotone>
            </a:blip>
            <a:srcRect/>
            <a:tile tx="-31750" ty="-120650" sx="100000" sy="100000" flip="xy" algn="tl"/>
          </a:blipFill>
          <a:ln w="19050" cmpd="sng">
            <a:noFill/>
            <a:miter lim="800000"/>
          </a:ln>
        </p:spPr>
        <p:style>
          <a:lnRef idx="2">
            <a:schemeClr val="accent1">
              <a:shade val="50000"/>
            </a:schemeClr>
          </a:lnRef>
          <a:fillRef idx="1">
            <a:schemeClr val="accent1"/>
          </a:fillRef>
          <a:effectRef idx="0">
            <a:schemeClr val="accent1"/>
          </a:effectRef>
          <a:fontRef idx="minor">
            <a:schemeClr val="lt1"/>
          </a:fontRef>
        </p:style>
      </p:sp>
      <p:sp>
        <p:nvSpPr>
          <p:cNvPr id="23" name="Rectangle 22"/>
          <p:cNvSpPr/>
          <p:nvPr/>
        </p:nvSpPr>
        <p:spPr>
          <a:xfrm>
            <a:off x="1307870" y="1267730"/>
            <a:ext cx="9576262" cy="4307950"/>
          </a:xfrm>
          <a:prstGeom prst="rect">
            <a:avLst/>
          </a:prstGeom>
          <a:solidFill>
            <a:schemeClr val="tx1"/>
          </a:solidFill>
          <a:ln w="6350" cap="flat" cmpd="sng" algn="ctr">
            <a:solidFill>
              <a:schemeClr val="tx1">
                <a:lumMod val="65000"/>
                <a:lumOff val="35000"/>
              </a:schemeClr>
            </a:solidFill>
            <a:prstDash val="solid"/>
          </a:ln>
          <a:effectLst>
            <a:outerShdw blurRad="63500" algn="ctr" rotWithShape="0">
              <a:prstClr val="black">
                <a:alpha val="40000"/>
              </a:prstClr>
            </a:outerShdw>
            <a:softEdge rad="0"/>
          </a:effectLst>
        </p:spPr>
      </p:sp>
      <p:sp>
        <p:nvSpPr>
          <p:cNvPr id="24" name="Rectangle 23"/>
          <p:cNvSpPr/>
          <p:nvPr/>
        </p:nvSpPr>
        <p:spPr>
          <a:xfrm>
            <a:off x="1447801" y="1411615"/>
            <a:ext cx="9296400" cy="4034770"/>
          </a:xfrm>
          <a:prstGeom prst="rect">
            <a:avLst/>
          </a:prstGeom>
          <a:solidFill>
            <a:schemeClr val="bg2"/>
          </a:solidFill>
          <a:ln w="9525" cap="sq" cmpd="sng" algn="ctr">
            <a:noFill/>
            <a:prstDash val="solid"/>
            <a:miter lim="800000"/>
          </a:ln>
          <a:effectLst/>
        </p:spPr>
      </p:sp>
      <p:sp>
        <p:nvSpPr>
          <p:cNvPr id="30" name="Rectangle 29"/>
          <p:cNvSpPr/>
          <p:nvPr/>
        </p:nvSpPr>
        <p:spPr>
          <a:xfrm>
            <a:off x="5135880" y="1267730"/>
            <a:ext cx="1920240" cy="731520"/>
          </a:xfrm>
          <a:prstGeom prst="rect">
            <a:avLst/>
          </a:prstGeom>
          <a:solidFill>
            <a:schemeClr val="accent1"/>
          </a:solidFill>
          <a:ln>
            <a:noFill/>
          </a:ln>
          <a:effectLst>
            <a:outerShdw blurRad="50800" dist="12700" dir="5400000" algn="t"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sp>
      <p:grpSp>
        <p:nvGrpSpPr>
          <p:cNvPr id="31" name="Group 30"/>
          <p:cNvGrpSpPr/>
          <p:nvPr/>
        </p:nvGrpSpPr>
        <p:grpSpPr>
          <a:xfrm>
            <a:off x="5250180" y="1267730"/>
            <a:ext cx="1691640" cy="645295"/>
            <a:chOff x="5318306" y="1386268"/>
            <a:chExt cx="1567331" cy="645295"/>
          </a:xfrm>
        </p:grpSpPr>
        <p:cxnSp>
          <p:nvCxnSpPr>
            <p:cNvPr id="32" name="Straight Connector 31"/>
            <p:cNvCxnSpPr/>
            <p:nvPr/>
          </p:nvCxnSpPr>
          <p:spPr>
            <a:xfrm>
              <a:off x="5318306" y="1386268"/>
              <a:ext cx="0" cy="64008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cxnSp>
          <p:nvCxnSpPr>
            <p:cNvPr id="33" name="Straight Connector 32"/>
            <p:cNvCxnSpPr/>
            <p:nvPr/>
          </p:nvCxnSpPr>
          <p:spPr>
            <a:xfrm>
              <a:off x="6885637" y="1386268"/>
              <a:ext cx="0" cy="64008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cxnSp>
          <p:nvCxnSpPr>
            <p:cNvPr id="34" name="Straight Connector 33"/>
            <p:cNvCxnSpPr/>
            <p:nvPr/>
          </p:nvCxnSpPr>
          <p:spPr>
            <a:xfrm>
              <a:off x="5318306" y="2031563"/>
              <a:ext cx="1567331" cy="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grpSp>
      <p:sp>
        <p:nvSpPr>
          <p:cNvPr id="2" name="Title 1"/>
          <p:cNvSpPr>
            <a:spLocks noGrp="1"/>
          </p:cNvSpPr>
          <p:nvPr>
            <p:ph type="title"/>
          </p:nvPr>
        </p:nvSpPr>
        <p:spPr>
          <a:xfrm>
            <a:off x="1563623" y="2094309"/>
            <a:ext cx="9070848" cy="2587752"/>
          </a:xfrm>
        </p:spPr>
        <p:txBody>
          <a:bodyPr anchor="ctr">
            <a:noAutofit/>
          </a:bodyPr>
          <a:lstStyle>
            <a:lvl1pPr algn="ctr">
              <a:lnSpc>
                <a:spcPct val="83000"/>
              </a:lnSpc>
              <a:defRPr lang="en-US" sz="7200" b="0" kern="1200" cap="all" spc="-100" baseline="0" dirty="0">
                <a:solidFill>
                  <a:schemeClr val="tx1"/>
                </a:solidFill>
                <a:effectLst>
                  <a:outerShdw blurRad="38100" dist="12700" dir="2700000" algn="tl" rotWithShape="0">
                    <a:prstClr val="black">
                      <a:alpha val="40000"/>
                    </a:prstClr>
                  </a:outerShdw>
                </a:effectLst>
                <a:latin typeface="+mj-lt"/>
                <a:ea typeface="+mn-ea"/>
                <a:cs typeface="+mn-cs"/>
              </a:defRPr>
            </a:lvl1pPr>
          </a:lstStyle>
          <a:p>
            <a:r>
              <a:rPr lang="en-US" smtClean="0"/>
              <a:t>Click to edit Master title style</a:t>
            </a:r>
            <a:endParaRPr lang="en-US" dirty="0"/>
          </a:p>
        </p:txBody>
      </p:sp>
      <p:sp>
        <p:nvSpPr>
          <p:cNvPr id="3" name="Text Placeholder 2"/>
          <p:cNvSpPr>
            <a:spLocks noGrp="1"/>
          </p:cNvSpPr>
          <p:nvPr>
            <p:ph type="body" idx="1"/>
          </p:nvPr>
        </p:nvSpPr>
        <p:spPr>
          <a:xfrm>
            <a:off x="1563624" y="4682062"/>
            <a:ext cx="9070848" cy="457200"/>
          </a:xfrm>
        </p:spPr>
        <p:txBody>
          <a:bodyPr anchor="t">
            <a:normAutofit/>
          </a:bodyPr>
          <a:lstStyle>
            <a:lvl1pPr marL="0" indent="0" algn="ctr">
              <a:buNone/>
              <a:tabLst>
                <a:tab pos="2633663" algn="l"/>
              </a:tabLst>
              <a:defRPr sz="1600">
                <a:solidFill>
                  <a:schemeClr val="tx2"/>
                </a:solidFill>
                <a:effectLst/>
              </a:defRPr>
            </a:lvl1pPr>
            <a:lvl2pPr marL="457200" indent="0">
              <a:buNone/>
              <a:defRPr sz="16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a:xfrm>
            <a:off x="5321808" y="1344502"/>
            <a:ext cx="1554480" cy="530352"/>
          </a:xfrm>
        </p:spPr>
        <p:txBody>
          <a:bodyPr/>
          <a:lstStyle>
            <a:lvl1pPr algn="ctr">
              <a:defRPr lang="en-US" sz="1300" kern="1200" spc="0" baseline="0">
                <a:solidFill>
                  <a:srgbClr val="FFFFFF"/>
                </a:solidFill>
                <a:latin typeface="+mn-lt"/>
                <a:ea typeface="+mn-ea"/>
                <a:cs typeface="+mn-cs"/>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fld id="{BF43A6CA-4D64-421A-950F-2205E0CDB8F5}" type="datetimeFigureOut">
              <a:rPr kumimoji="0" lang="en-IN" sz="1300" b="0" i="0" u="none" strike="noStrike" kern="1200" cap="none" spc="0" normalizeH="0" baseline="0" noProof="0" smtClean="0">
                <a:ln>
                  <a:noFill/>
                </a:ln>
                <a:solidFill>
                  <a:srgbClr val="FFFFFF"/>
                </a:solidFill>
                <a:effectLst/>
                <a:uLnTx/>
                <a:uFillTx/>
                <a:latin typeface="Century Gothic" panose="020B0502020202020204"/>
                <a:ea typeface="+mn-ea"/>
                <a:cs typeface="+mn-cs"/>
              </a:rPr>
              <a:pPr marL="0" marR="0" lvl="0" indent="0" algn="ctr" defTabSz="914400" rtl="0" eaLnBrk="1" fontAlgn="auto" latinLnBrk="0" hangingPunct="1">
                <a:lnSpc>
                  <a:spcPct val="100000"/>
                </a:lnSpc>
                <a:spcBef>
                  <a:spcPts val="0"/>
                </a:spcBef>
                <a:spcAft>
                  <a:spcPts val="0"/>
                </a:spcAft>
                <a:buClrTx/>
                <a:buSzTx/>
                <a:buFontTx/>
                <a:buNone/>
                <a:tabLst/>
                <a:defRPr/>
              </a:pPr>
              <a:t>20-10-2020</a:t>
            </a:fld>
            <a:endParaRPr kumimoji="0" lang="en-IN" sz="1300" b="0" i="0" u="none" strike="noStrike" kern="1200" cap="none" spc="0" normalizeH="0" baseline="0" noProof="0">
              <a:ln>
                <a:noFill/>
              </a:ln>
              <a:solidFill>
                <a:srgbClr val="FFFFFF"/>
              </a:solidFill>
              <a:effectLst/>
              <a:uLnTx/>
              <a:uFillTx/>
              <a:latin typeface="Century Gothic" panose="020B0502020202020204"/>
              <a:ea typeface="+mn-ea"/>
              <a:cs typeface="+mn-cs"/>
            </a:endParaRPr>
          </a:p>
        </p:txBody>
      </p:sp>
      <p:sp>
        <p:nvSpPr>
          <p:cNvPr id="5" name="Footer Placeholder 4"/>
          <p:cNvSpPr>
            <a:spLocks noGrp="1"/>
          </p:cNvSpPr>
          <p:nvPr>
            <p:ph type="ftr" sz="quarter" idx="11"/>
          </p:nvPr>
        </p:nvSpPr>
        <p:spPr>
          <a:xfrm>
            <a:off x="1453896" y="5212080"/>
            <a:ext cx="5907024" cy="228600"/>
          </a:xfrm>
        </p:spPr>
        <p:txBody>
          <a:bodyPr/>
          <a:lstStyle>
            <a:lvl1pPr algn="l">
              <a:defRPr>
                <a:solidFill>
                  <a:schemeClr val="tx2"/>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6" name="Slide Number Placeholder 5"/>
          <p:cNvSpPr>
            <a:spLocks noGrp="1"/>
          </p:cNvSpPr>
          <p:nvPr>
            <p:ph type="sldNum" sz="quarter" idx="12"/>
          </p:nvPr>
        </p:nvSpPr>
        <p:spPr>
          <a:xfrm>
            <a:off x="8604504" y="5212080"/>
            <a:ext cx="2112264" cy="228600"/>
          </a:xfrm>
        </p:spPr>
        <p:txBody>
          <a:bodyPr/>
          <a:lstStyle>
            <a:lvl1pPr>
              <a:defRPr>
                <a:solidFill>
                  <a:schemeClr val="tx2"/>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3A3F4030-C713-4366-A8E3-5BBAA440E9AD}" type="slidenum">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Tree>
    <p:extLst>
      <p:ext uri="{BB962C8B-B14F-4D97-AF65-F5344CB8AC3E}">
        <p14:creationId xmlns:p14="http://schemas.microsoft.com/office/powerpoint/2010/main" val="4099628916"/>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066800" y="2103120"/>
            <a:ext cx="4754880" cy="3749040"/>
          </a:xfrm>
        </p:spPr>
        <p:txBody>
          <a:bodyPr/>
          <a:lstStyle>
            <a:lvl1pPr>
              <a:defRPr sz="18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370320" y="2103120"/>
            <a:ext cx="4754880" cy="3749040"/>
          </a:xfrm>
        </p:spPr>
        <p:txBody>
          <a:bodyPr/>
          <a:lstStyle>
            <a:lvl1pPr>
              <a:defRPr sz="18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lvl1pPr>
              <a:defRPr>
                <a:solidFill>
                  <a:schemeClr val="tx2"/>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BF43A6CA-4D64-421A-950F-2205E0CDB8F5}" type="datetimeFigureOut">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20-10-2020</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6" name="Footer Placeholder 5"/>
          <p:cNvSpPr>
            <a:spLocks noGrp="1"/>
          </p:cNvSpPr>
          <p:nvPr>
            <p:ph type="ftr" sz="quarter" idx="11"/>
          </p:nvPr>
        </p:nvSpPr>
        <p:spPr/>
        <p:txBody>
          <a:bodyPr/>
          <a:lstStyle>
            <a:lvl1pPr>
              <a:defRPr>
                <a:solidFill>
                  <a:schemeClr val="tx2"/>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7" name="Slide Number Placeholder 6"/>
          <p:cNvSpPr>
            <a:spLocks noGrp="1"/>
          </p:cNvSpPr>
          <p:nvPr>
            <p:ph type="sldNum" sz="quarter" idx="12"/>
          </p:nvPr>
        </p:nvSpPr>
        <p:spPr/>
        <p:txBody>
          <a:bodyPr/>
          <a:lstStyle>
            <a:lvl1pPr>
              <a:defRPr>
                <a:solidFill>
                  <a:schemeClr val="tx2"/>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3A3F4030-C713-4366-A8E3-5BBAA440E9AD}" type="slidenum">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Tree>
    <p:extLst>
      <p:ext uri="{BB962C8B-B14F-4D97-AF65-F5344CB8AC3E}">
        <p14:creationId xmlns:p14="http://schemas.microsoft.com/office/powerpoint/2010/main" val="1737996274"/>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069848" y="2074334"/>
            <a:ext cx="4754880" cy="640080"/>
          </a:xfrm>
        </p:spPr>
        <p:txBody>
          <a:bodyPr anchor="ctr">
            <a:normAutofit/>
          </a:bodyPr>
          <a:lstStyle>
            <a:lvl1pPr marL="0" indent="0" algn="ctr">
              <a:spcBef>
                <a:spcPts val="0"/>
              </a:spcBef>
              <a:buNone/>
              <a:defRPr sz="1800" b="0">
                <a:solidFill>
                  <a:schemeClr val="tx2"/>
                </a:solidFill>
                <a:latin typeface="+mn-lt"/>
              </a:defRPr>
            </a:lvl1pPr>
            <a:lvl2pPr marL="457200" indent="0">
              <a:buNone/>
              <a:defRPr sz="18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1069848" y="2755898"/>
            <a:ext cx="4754880" cy="3200400"/>
          </a:xfrm>
        </p:spPr>
        <p:txBody>
          <a:bodyPr/>
          <a:lstStyle>
            <a:lvl1pPr>
              <a:defRPr sz="18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373368" y="2074334"/>
            <a:ext cx="4754880" cy="640080"/>
          </a:xfrm>
        </p:spPr>
        <p:txBody>
          <a:bodyPr anchor="ctr">
            <a:normAutofit/>
          </a:bodyPr>
          <a:lstStyle>
            <a:lvl1pPr marL="0" indent="0" algn="ctr">
              <a:spcBef>
                <a:spcPts val="0"/>
              </a:spcBef>
              <a:buNone/>
              <a:defRPr sz="1800" b="0">
                <a:solidFill>
                  <a:schemeClr val="tx2"/>
                </a:solidFill>
              </a:defRPr>
            </a:lvl1pPr>
            <a:lvl2pPr marL="457200" indent="0">
              <a:buNone/>
              <a:defRPr sz="18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373368" y="2756581"/>
            <a:ext cx="4754880" cy="3200400"/>
          </a:xfrm>
        </p:spPr>
        <p:txBody>
          <a:bodyPr/>
          <a:lstStyle>
            <a:lvl1pPr>
              <a:defRPr sz="18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lvl1pPr>
              <a:defRPr>
                <a:solidFill>
                  <a:schemeClr val="tx2"/>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BF43A6CA-4D64-421A-950F-2205E0CDB8F5}" type="datetimeFigureOut">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20-10-2020</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8" name="Footer Placeholder 7"/>
          <p:cNvSpPr>
            <a:spLocks noGrp="1"/>
          </p:cNvSpPr>
          <p:nvPr>
            <p:ph type="ftr" sz="quarter" idx="11"/>
          </p:nvPr>
        </p:nvSpPr>
        <p:spPr/>
        <p:txBody>
          <a:bodyPr/>
          <a:lstStyle>
            <a:lvl1pPr>
              <a:defRPr>
                <a:solidFill>
                  <a:schemeClr val="tx2"/>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9" name="Slide Number Placeholder 8"/>
          <p:cNvSpPr>
            <a:spLocks noGrp="1"/>
          </p:cNvSpPr>
          <p:nvPr>
            <p:ph type="sldNum" sz="quarter" idx="12"/>
          </p:nvPr>
        </p:nvSpPr>
        <p:spPr/>
        <p:txBody>
          <a:bodyPr/>
          <a:lstStyle>
            <a:lvl1pPr>
              <a:defRPr>
                <a:solidFill>
                  <a:schemeClr val="tx2"/>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3A3F4030-C713-4366-A8E3-5BBAA440E9AD}" type="slidenum">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Tree>
    <p:extLst>
      <p:ext uri="{BB962C8B-B14F-4D97-AF65-F5344CB8AC3E}">
        <p14:creationId xmlns:p14="http://schemas.microsoft.com/office/powerpoint/2010/main" val="4162421935"/>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lvl1pPr>
              <a:defRPr>
                <a:solidFill>
                  <a:schemeClr val="tx2"/>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BF43A6CA-4D64-421A-950F-2205E0CDB8F5}" type="datetimeFigureOut">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20-10-2020</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4" name="Footer Placeholder 3"/>
          <p:cNvSpPr>
            <a:spLocks noGrp="1"/>
          </p:cNvSpPr>
          <p:nvPr>
            <p:ph type="ftr" sz="quarter" idx="11"/>
          </p:nvPr>
        </p:nvSpPr>
        <p:spPr/>
        <p:txBody>
          <a:bodyPr/>
          <a:lstStyle>
            <a:lvl1pPr>
              <a:defRPr>
                <a:solidFill>
                  <a:schemeClr val="tx2"/>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5" name="Slide Number Placeholder 4"/>
          <p:cNvSpPr>
            <a:spLocks noGrp="1"/>
          </p:cNvSpPr>
          <p:nvPr>
            <p:ph type="sldNum" sz="quarter" idx="12"/>
          </p:nvPr>
        </p:nvSpPr>
        <p:spPr/>
        <p:txBody>
          <a:bodyPr/>
          <a:lstStyle>
            <a:lvl1pPr>
              <a:defRPr>
                <a:solidFill>
                  <a:schemeClr val="tx2"/>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3A3F4030-C713-4366-A8E3-5BBAA440E9AD}" type="slidenum">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Tree>
    <p:extLst>
      <p:ext uri="{BB962C8B-B14F-4D97-AF65-F5344CB8AC3E}">
        <p14:creationId xmlns:p14="http://schemas.microsoft.com/office/powerpoint/2010/main" val="3002936657"/>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solidFill>
                  <a:schemeClr val="tx2"/>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BF43A6CA-4D64-421A-950F-2205E0CDB8F5}" type="datetimeFigureOut">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20-10-2020</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3" name="Footer Placeholder 2"/>
          <p:cNvSpPr>
            <a:spLocks noGrp="1"/>
          </p:cNvSpPr>
          <p:nvPr>
            <p:ph type="ftr" sz="quarter" idx="11"/>
          </p:nvPr>
        </p:nvSpPr>
        <p:spPr/>
        <p:txBody>
          <a:bodyPr/>
          <a:lstStyle>
            <a:lvl1pPr>
              <a:defRPr>
                <a:solidFill>
                  <a:schemeClr val="tx2"/>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4" name="Slide Number Placeholder 3"/>
          <p:cNvSpPr>
            <a:spLocks noGrp="1"/>
          </p:cNvSpPr>
          <p:nvPr>
            <p:ph type="sldNum" sz="quarter" idx="12"/>
          </p:nvPr>
        </p:nvSpPr>
        <p:spPr/>
        <p:txBody>
          <a:bodyPr/>
          <a:lstStyle>
            <a:lvl1pPr>
              <a:defRPr>
                <a:solidFill>
                  <a:schemeClr val="tx2"/>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3A3F4030-C713-4366-A8E3-5BBAA440E9AD}" type="slidenum">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Tree>
    <p:extLst>
      <p:ext uri="{BB962C8B-B14F-4D97-AF65-F5344CB8AC3E}">
        <p14:creationId xmlns:p14="http://schemas.microsoft.com/office/powerpoint/2010/main" val="1357527666"/>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14" name="Rectangle 13"/>
          <p:cNvSpPr/>
          <p:nvPr/>
        </p:nvSpPr>
        <p:spPr>
          <a:xfrm>
            <a:off x="234693" y="237744"/>
            <a:ext cx="8633081" cy="6382512"/>
          </a:xfrm>
          <a:prstGeom prst="rect">
            <a:avLst/>
          </a:prstGeom>
          <a:solidFill>
            <a:schemeClr val="tx1"/>
          </a:solidFill>
          <a:ln w="6350" cap="flat" cmpd="sng" algn="ctr">
            <a:solidFill>
              <a:schemeClr val="tx1">
                <a:lumMod val="75000"/>
              </a:schemeClr>
            </a:solidFill>
            <a:prstDash val="solid"/>
          </a:ln>
          <a:effectLst>
            <a:softEdge rad="0"/>
          </a:effectLst>
        </p:spPr>
      </p:sp>
      <p:sp>
        <p:nvSpPr>
          <p:cNvPr id="16" name="Rectangle 15"/>
          <p:cNvSpPr/>
          <p:nvPr/>
        </p:nvSpPr>
        <p:spPr>
          <a:xfrm>
            <a:off x="371856" y="374904"/>
            <a:ext cx="8353044" cy="6108192"/>
          </a:xfrm>
          <a:prstGeom prst="rect">
            <a:avLst/>
          </a:prstGeom>
          <a:solidFill>
            <a:schemeClr val="bg2"/>
          </a:solidFill>
          <a:ln w="6350" cap="sq" cmpd="sng" algn="ctr">
            <a:noFill/>
            <a:prstDash val="solid"/>
            <a:miter lim="800000"/>
          </a:ln>
          <a:effectLst/>
        </p:spPr>
      </p:sp>
      <p:sp>
        <p:nvSpPr>
          <p:cNvPr id="15" name="Rectangle 14"/>
          <p:cNvSpPr/>
          <p:nvPr/>
        </p:nvSpPr>
        <p:spPr>
          <a:xfrm>
            <a:off x="9020386" y="237744"/>
            <a:ext cx="2926080" cy="6382512"/>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9296400" y="607392"/>
            <a:ext cx="2430780" cy="1645920"/>
          </a:xfrm>
        </p:spPr>
        <p:txBody>
          <a:bodyPr anchor="b">
            <a:normAutofit/>
          </a:bodyPr>
          <a:lstStyle>
            <a:lvl1pPr algn="l" defTabSz="914400" rtl="0" eaLnBrk="1" latinLnBrk="0" hangingPunct="1">
              <a:lnSpc>
                <a:spcPct val="90000"/>
              </a:lnSpc>
              <a:spcBef>
                <a:spcPct val="0"/>
              </a:spcBef>
              <a:buNone/>
              <a:defRPr lang="en-US" sz="2800" b="0" kern="1200" cap="none" spc="0" baseline="0" dirty="0">
                <a:solidFill>
                  <a:schemeClr val="bg1"/>
                </a:solidFill>
                <a:effectLst/>
                <a:latin typeface="+mj-lt"/>
                <a:ea typeface="+mn-ea"/>
                <a:cs typeface="+mn-cs"/>
              </a:defRPr>
            </a:lvl1pPr>
          </a:lstStyle>
          <a:p>
            <a:r>
              <a:rPr lang="en-US" smtClean="0"/>
              <a:t>Click to edit Master title style</a:t>
            </a:r>
            <a:endParaRPr lang="en-US" dirty="0"/>
          </a:p>
        </p:txBody>
      </p:sp>
      <p:sp>
        <p:nvSpPr>
          <p:cNvPr id="3" name="Content Placeholder 2"/>
          <p:cNvSpPr>
            <a:spLocks noGrp="1"/>
          </p:cNvSpPr>
          <p:nvPr>
            <p:ph idx="1"/>
          </p:nvPr>
        </p:nvSpPr>
        <p:spPr>
          <a:xfrm>
            <a:off x="790575" y="704850"/>
            <a:ext cx="7562850" cy="5143500"/>
          </a:xfrm>
        </p:spPr>
        <p:txBody>
          <a:bodyPr/>
          <a:lstStyle>
            <a:lvl1pPr>
              <a:defRPr sz="19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9296400" y="2286000"/>
            <a:ext cx="2430780" cy="3505200"/>
          </a:xfrm>
        </p:spPr>
        <p:txBody>
          <a:bodyPr>
            <a:normAutofit/>
          </a:bodyPr>
          <a:lstStyle>
            <a:lvl1pPr marL="0" indent="0">
              <a:lnSpc>
                <a:spcPct val="110000"/>
              </a:lnSpc>
              <a:spcBef>
                <a:spcPts val="800"/>
              </a:spcBef>
              <a:buNone/>
              <a:defRPr sz="14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lvl1pPr>
              <a:defRPr>
                <a:solidFill>
                  <a:schemeClr val="tx2"/>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BF43A6CA-4D64-421A-950F-2205E0CDB8F5}" type="datetimeFigureOut">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20-10-2020</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6" name="Footer Placeholder 5"/>
          <p:cNvSpPr>
            <a:spLocks noGrp="1"/>
          </p:cNvSpPr>
          <p:nvPr>
            <p:ph type="ftr" sz="quarter" idx="11"/>
          </p:nvPr>
        </p:nvSpPr>
        <p:spPr>
          <a:xfrm>
            <a:off x="3439158" y="6214535"/>
            <a:ext cx="5184648" cy="256032"/>
          </a:xfrm>
        </p:spPr>
        <p:txBody>
          <a:bodyPr/>
          <a:lstStyle>
            <a:lvl1pPr algn="r">
              <a:defRPr>
                <a:solidFill>
                  <a:schemeClr val="tx2"/>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7" name="Slide Number Placeholder 6"/>
          <p:cNvSpPr>
            <a:spLocks noGrp="1"/>
          </p:cNvSpPr>
          <p:nvPr>
            <p:ph type="sldNum" sz="quarter" idx="12"/>
          </p:nvPr>
        </p:nvSpPr>
        <p:spPr/>
        <p:txBody>
          <a:bodyPr/>
          <a:lstStyle>
            <a:lvl1pPr>
              <a:defRPr>
                <a:solidFill>
                  <a:schemeClr val="bg2"/>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3A3F4030-C713-4366-A8E3-5BBAA440E9AD}" type="slidenum">
              <a:rPr kumimoji="0" lang="en-IN" sz="1000" b="0" i="0" u="none" strike="noStrike" kern="1200" cap="none" spc="0" normalizeH="0" baseline="0" noProof="0" smtClean="0">
                <a:ln>
                  <a:noFill/>
                </a:ln>
                <a:solidFill>
                  <a:srgbClr val="455F51"/>
                </a:solidFill>
                <a:effectLst/>
                <a:uLnTx/>
                <a:uFillTx/>
                <a:latin typeface="Century Gothic" panose="020B050202020202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000" b="0" i="0" u="none" strike="noStrike" kern="1200" cap="none" spc="0" normalizeH="0" baseline="0" noProof="0">
              <a:ln>
                <a:noFill/>
              </a:ln>
              <a:solidFill>
                <a:srgbClr val="455F51"/>
              </a:solidFill>
              <a:effectLst/>
              <a:uLnTx/>
              <a:uFillTx/>
              <a:latin typeface="Century Gothic" panose="020B0502020202020204"/>
              <a:ea typeface="+mn-ea"/>
              <a:cs typeface="+mn-cs"/>
            </a:endParaRPr>
          </a:p>
        </p:txBody>
      </p:sp>
      <p:sp>
        <p:nvSpPr>
          <p:cNvPr id="11" name="Rectangle 10"/>
          <p:cNvSpPr/>
          <p:nvPr/>
        </p:nvSpPr>
        <p:spPr>
          <a:xfrm>
            <a:off x="9157546" y="374904"/>
            <a:ext cx="2651760" cy="6108192"/>
          </a:xfrm>
          <a:prstGeom prst="rect">
            <a:avLst/>
          </a:prstGeom>
          <a:noFill/>
          <a:ln w="6350" cap="sq">
            <a:solidFill>
              <a:schemeClr val="tx1">
                <a:lumMod val="65000"/>
                <a:lumOff val="35000"/>
              </a:schemeClr>
            </a:solidFill>
            <a:miter lim="800000"/>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108194661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14" name="Rectangle 13"/>
          <p:cNvSpPr/>
          <p:nvPr/>
        </p:nvSpPr>
        <p:spPr>
          <a:xfrm>
            <a:off x="9020386" y="237744"/>
            <a:ext cx="2926080" cy="6382512"/>
          </a:xfrm>
          <a:prstGeom prst="rect">
            <a:avLst/>
          </a:prstGeom>
          <a:solidFill>
            <a:schemeClr val="tx1"/>
          </a:solidFill>
          <a:ln w="6350" cap="sq">
            <a:solidFill>
              <a:schemeClr val="tx1">
                <a:lumMod val="75000"/>
              </a:schemeClr>
            </a:solidFill>
            <a:miter lim="800000"/>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9157546" y="374904"/>
            <a:ext cx="2651760" cy="6108192"/>
          </a:xfrm>
          <a:prstGeom prst="rect">
            <a:avLst/>
          </a:prstGeom>
          <a:solidFill>
            <a:schemeClr val="bg2"/>
          </a:solidFill>
          <a:ln w="6350" cap="sq">
            <a:noFill/>
            <a:miter lim="800000"/>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9296400" y="603504"/>
            <a:ext cx="2432304" cy="1645920"/>
          </a:xfrm>
        </p:spPr>
        <p:txBody>
          <a:bodyPr anchor="b">
            <a:noAutofit/>
          </a:bodyPr>
          <a:lstStyle>
            <a:lvl1pPr algn="l">
              <a:defRPr sz="2800" b="0">
                <a:solidFill>
                  <a:schemeClr val="tx1"/>
                </a:solidFill>
                <a:latin typeface="+mj-lt"/>
              </a:defRPr>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228599" y="237744"/>
            <a:ext cx="8601076" cy="6382512"/>
          </a:xfrm>
          <a:solidFill>
            <a:srgbClr val="808080"/>
          </a:solidFill>
          <a:ln>
            <a:noFill/>
          </a:ln>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9296400" y="2286000"/>
            <a:ext cx="2432304" cy="3502152"/>
          </a:xfrm>
        </p:spPr>
        <p:txBody>
          <a:bodyPr>
            <a:normAutofit/>
          </a:bodyPr>
          <a:lstStyle>
            <a:lvl1pPr marL="0" indent="0" algn="l">
              <a:lnSpc>
                <a:spcPct val="110000"/>
              </a:lnSpc>
              <a:spcBef>
                <a:spcPts val="800"/>
              </a:spcBef>
              <a:buNone/>
              <a:defRPr sz="1400">
                <a:solidFill>
                  <a:schemeClr val="tx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lvl1pPr>
              <a:defRPr>
                <a:solidFill>
                  <a:srgbClr val="FFFFFF"/>
                </a:solidFill>
                <a:effectLst>
                  <a:outerShdw blurRad="19050" dist="6350" dir="2700000" algn="tl" rotWithShape="0">
                    <a:prstClr val="black">
                      <a:alpha val="40000"/>
                    </a:prstClr>
                  </a:outerShdw>
                </a:effectLst>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BF43A6CA-4D64-421A-950F-2205E0CDB8F5}" type="datetimeFigureOut">
              <a:rPr kumimoji="0" lang="en-IN" sz="1000" b="0" i="0" u="none" strike="noStrike" kern="1200" cap="none" spc="0" normalizeH="0" baseline="0" noProof="0" smtClean="0">
                <a:ln>
                  <a:noFill/>
                </a:ln>
                <a:solidFill>
                  <a:srgbClr val="FFFFFF"/>
                </a:solidFill>
                <a:effectLst>
                  <a:outerShdw blurRad="19050" dist="6350" dir="2700000" algn="tl" rotWithShape="0">
                    <a:prstClr val="black">
                      <a:alpha val="40000"/>
                    </a:prstClr>
                  </a:outerShdw>
                </a:effectLst>
                <a:uLnTx/>
                <a:uFillTx/>
                <a:latin typeface="Century Gothic" panose="020B050202020202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20-10-2020</a:t>
            </a:fld>
            <a:endParaRPr kumimoji="0" lang="en-IN" sz="1000" b="0" i="0" u="none" strike="noStrike" kern="1200" cap="none" spc="0" normalizeH="0" baseline="0" noProof="0">
              <a:ln>
                <a:noFill/>
              </a:ln>
              <a:solidFill>
                <a:srgbClr val="FFFFFF"/>
              </a:solidFill>
              <a:effectLst>
                <a:outerShdw blurRad="19050" dist="6350" dir="2700000" algn="tl" rotWithShape="0">
                  <a:prstClr val="black">
                    <a:alpha val="40000"/>
                  </a:prstClr>
                </a:outerShdw>
              </a:effectLst>
              <a:uLnTx/>
              <a:uFillTx/>
              <a:latin typeface="Century Gothic" panose="020B0502020202020204"/>
              <a:ea typeface="+mn-ea"/>
              <a:cs typeface="+mn-cs"/>
            </a:endParaRPr>
          </a:p>
        </p:txBody>
      </p:sp>
      <p:sp>
        <p:nvSpPr>
          <p:cNvPr id="6" name="Footer Placeholder 5"/>
          <p:cNvSpPr>
            <a:spLocks noGrp="1"/>
          </p:cNvSpPr>
          <p:nvPr>
            <p:ph type="ftr" sz="quarter" idx="11"/>
          </p:nvPr>
        </p:nvSpPr>
        <p:spPr/>
        <p:txBody>
          <a:bodyPr/>
          <a:lstStyle>
            <a:lvl1pPr marL="0" algn="r" defTabSz="914400" rtl="0" eaLnBrk="1" latinLnBrk="0" hangingPunct="1">
              <a:defRPr lang="en-US" sz="1000" kern="1200" dirty="0">
                <a:solidFill>
                  <a:srgbClr val="FFFFFF"/>
                </a:solidFill>
                <a:effectLst>
                  <a:outerShdw blurRad="19050" dist="6350" dir="2700000" algn="tl" rotWithShape="0">
                    <a:prstClr val="black">
                      <a:alpha val="40000"/>
                    </a:prstClr>
                  </a:outerShdw>
                </a:effectLst>
                <a:latin typeface="+mn-lt"/>
                <a:ea typeface="+mn-ea"/>
                <a:cs typeface="+mn-cs"/>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endParaRPr kumimoji="0" lang="en-US" sz="1000" b="0" i="0" u="none" strike="noStrike" kern="1200" cap="none" spc="0" normalizeH="0" baseline="0" noProof="0" dirty="0">
              <a:ln>
                <a:noFill/>
              </a:ln>
              <a:solidFill>
                <a:srgbClr val="FFFFFF"/>
              </a:solidFill>
              <a:effectLst>
                <a:outerShdw blurRad="19050" dist="6350" dir="2700000" algn="tl" rotWithShape="0">
                  <a:prstClr val="black">
                    <a:alpha val="40000"/>
                  </a:prstClr>
                </a:outerShdw>
              </a:effectLst>
              <a:uLnTx/>
              <a:uFillTx/>
              <a:latin typeface="Century Gothic" panose="020B0502020202020204"/>
              <a:ea typeface="+mn-ea"/>
              <a:cs typeface="+mn-cs"/>
            </a:endParaRPr>
          </a:p>
        </p:txBody>
      </p:sp>
      <p:sp>
        <p:nvSpPr>
          <p:cNvPr id="7" name="Slide Number Placeholder 6"/>
          <p:cNvSpPr>
            <a:spLocks noGrp="1"/>
          </p:cNvSpPr>
          <p:nvPr>
            <p:ph type="sldNum" sz="quarter" idx="12"/>
          </p:nvPr>
        </p:nvSpPr>
        <p:spPr/>
        <p:txBody>
          <a:bodyPr/>
          <a:lstStyle>
            <a:lvl1pPr>
              <a:defRPr>
                <a:solidFill>
                  <a:schemeClr val="tx2"/>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3A3F4030-C713-4366-A8E3-5BBAA440E9AD}" type="slidenum">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Tree>
    <p:extLst>
      <p:ext uri="{BB962C8B-B14F-4D97-AF65-F5344CB8AC3E}">
        <p14:creationId xmlns:p14="http://schemas.microsoft.com/office/powerpoint/2010/main" val="2058996695"/>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lvl1pPr>
              <a:defRPr>
                <a:solidFill>
                  <a:schemeClr val="tx2"/>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BF43A6CA-4D64-421A-950F-2205E0CDB8F5}" type="datetimeFigureOut">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20-10-2020</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5" name="Footer Placeholder 4"/>
          <p:cNvSpPr>
            <a:spLocks noGrp="1"/>
          </p:cNvSpPr>
          <p:nvPr>
            <p:ph type="ftr" sz="quarter" idx="11"/>
          </p:nvPr>
        </p:nvSpPr>
        <p:spPr/>
        <p:txBody>
          <a:bodyPr/>
          <a:lstStyle>
            <a:lvl1pPr>
              <a:defRPr>
                <a:solidFill>
                  <a:schemeClr val="tx2"/>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6" name="Slide Number Placeholder 5"/>
          <p:cNvSpPr>
            <a:spLocks noGrp="1"/>
          </p:cNvSpPr>
          <p:nvPr>
            <p:ph type="sldNum" sz="quarter" idx="12"/>
          </p:nvPr>
        </p:nvSpPr>
        <p:spPr/>
        <p:txBody>
          <a:bodyPr/>
          <a:lstStyle>
            <a:lvl1pPr>
              <a:defRPr>
                <a:solidFill>
                  <a:schemeClr val="tx2"/>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3A3F4030-C713-4366-A8E3-5BBAA440E9AD}" type="slidenum">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Tree>
    <p:extLst>
      <p:ext uri="{BB962C8B-B14F-4D97-AF65-F5344CB8AC3E}">
        <p14:creationId xmlns:p14="http://schemas.microsoft.com/office/powerpoint/2010/main" val="2969916534"/>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991600" y="762000"/>
            <a:ext cx="2362200" cy="5257800"/>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838200" y="762000"/>
            <a:ext cx="8077200" cy="5257800"/>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lvl1pPr>
              <a:defRPr>
                <a:solidFill>
                  <a:schemeClr val="tx2"/>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BF43A6CA-4D64-421A-950F-2205E0CDB8F5}" type="datetimeFigureOut">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20-10-2020</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5" name="Footer Placeholder 4"/>
          <p:cNvSpPr>
            <a:spLocks noGrp="1"/>
          </p:cNvSpPr>
          <p:nvPr>
            <p:ph type="ftr" sz="quarter" idx="11"/>
          </p:nvPr>
        </p:nvSpPr>
        <p:spPr/>
        <p:txBody>
          <a:bodyPr/>
          <a:lstStyle>
            <a:lvl1pPr>
              <a:defRPr>
                <a:solidFill>
                  <a:schemeClr val="tx2"/>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
        <p:nvSpPr>
          <p:cNvPr id="6" name="Slide Number Placeholder 5"/>
          <p:cNvSpPr>
            <a:spLocks noGrp="1"/>
          </p:cNvSpPr>
          <p:nvPr>
            <p:ph type="sldNum" sz="quarter" idx="12"/>
          </p:nvPr>
        </p:nvSpPr>
        <p:spPr/>
        <p:txBody>
          <a:bodyPr/>
          <a:lstStyle>
            <a:lvl1pPr>
              <a:defRPr>
                <a:solidFill>
                  <a:schemeClr val="tx2"/>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3A3F4030-C713-4366-A8E3-5BBAA440E9AD}" type="slidenum">
              <a:rPr kumimoji="0" lang="en-IN" sz="1000" b="0" i="0" u="none" strike="noStrike" kern="1200" cap="none" spc="0" normalizeH="0" baseline="0" noProof="0" smtClean="0">
                <a:ln>
                  <a:noFill/>
                </a:ln>
                <a:solidFill>
                  <a:srgbClr val="E3DED1"/>
                </a:solidFill>
                <a:effectLst/>
                <a:uLnTx/>
                <a:uFillTx/>
                <a:latin typeface="Century Gothic" panose="020B050202020202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000" b="0" i="0" u="none" strike="noStrike" kern="1200" cap="none" spc="0" normalizeH="0" baseline="0" noProof="0">
              <a:ln>
                <a:noFill/>
              </a:ln>
              <a:solidFill>
                <a:srgbClr val="E3DED1"/>
              </a:solidFill>
              <a:effectLst/>
              <a:uLnTx/>
              <a:uFillTx/>
              <a:latin typeface="Century Gothic" panose="020B0502020202020204"/>
              <a:ea typeface="+mn-ea"/>
              <a:cs typeface="+mn-cs"/>
            </a:endParaRPr>
          </a:p>
        </p:txBody>
      </p:sp>
    </p:spTree>
    <p:extLst>
      <p:ext uri="{BB962C8B-B14F-4D97-AF65-F5344CB8AC3E}">
        <p14:creationId xmlns:p14="http://schemas.microsoft.com/office/powerpoint/2010/main" val="4043856463"/>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10/20/2020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1699042358"/>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10/20/2020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2048863378"/>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10/20/2020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4208400364"/>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10/20/2020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5"/>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6"/>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2054777686"/>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10/20/2020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8" name="Footer Placeholder 7"/>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9" name="Slide Number Placeholder 8"/>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2329271404"/>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10/20/2020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4" name="Footer Placeholder 3"/>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Slide Number Placeholder 4"/>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2938259867"/>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10/20/2020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3" name="Footer Placeholder 2"/>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4" name="Slide Number Placeholder 3"/>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3043210428"/>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10/20/2020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5"/>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6"/>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547224849"/>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10/20/2020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5"/>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6"/>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532853793"/>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10/20/2020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3682407244"/>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10/20/2020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395457249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0.xml"/><Relationship Id="rId3" Type="http://schemas.openxmlformats.org/officeDocument/2006/relationships/slideLayout" Target="../slideLayouts/slideLayout25.xml"/><Relationship Id="rId7" Type="http://schemas.openxmlformats.org/officeDocument/2006/relationships/slideLayout" Target="../slideLayouts/slideLayout29.xml"/><Relationship Id="rId12" Type="http://schemas.openxmlformats.org/officeDocument/2006/relationships/theme" Target="../theme/theme3.xml"/><Relationship Id="rId2" Type="http://schemas.openxmlformats.org/officeDocument/2006/relationships/slideLayout" Target="../slideLayouts/slideLayout24.xml"/><Relationship Id="rId1" Type="http://schemas.openxmlformats.org/officeDocument/2006/relationships/slideLayout" Target="../slideLayouts/slideLayout23.xml"/><Relationship Id="rId6" Type="http://schemas.openxmlformats.org/officeDocument/2006/relationships/slideLayout" Target="../slideLayouts/slideLayout28.xml"/><Relationship Id="rId11" Type="http://schemas.openxmlformats.org/officeDocument/2006/relationships/slideLayout" Target="../slideLayouts/slideLayout33.xml"/><Relationship Id="rId5" Type="http://schemas.openxmlformats.org/officeDocument/2006/relationships/slideLayout" Target="../slideLayouts/slideLayout27.xml"/><Relationship Id="rId10" Type="http://schemas.openxmlformats.org/officeDocument/2006/relationships/slideLayout" Target="../slideLayouts/slideLayout32.xml"/><Relationship Id="rId4" Type="http://schemas.openxmlformats.org/officeDocument/2006/relationships/slideLayout" Target="../slideLayouts/slideLayout26.xml"/><Relationship Id="rId9" Type="http://schemas.openxmlformats.org/officeDocument/2006/relationships/slideLayout" Target="../slideLayouts/slideLayout3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IN"/>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414CB47-24A9-4F6E-9ADB-D2FA71D9FA8E}" type="datetimeFigureOut">
              <a:rPr lang="en-IN" smtClean="0"/>
              <a:t>20-10-2020</a:t>
            </a:fld>
            <a:endParaRPr lang="en-IN"/>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2FAA9B3-360D-4E4C-90C1-69AA62929D69}" type="slidenum">
              <a:rPr lang="en-IN" smtClean="0"/>
              <a:t>‹#›</a:t>
            </a:fld>
            <a:endParaRPr lang="en-IN"/>
          </a:p>
        </p:txBody>
      </p:sp>
    </p:spTree>
    <p:extLst>
      <p:ext uri="{BB962C8B-B14F-4D97-AF65-F5344CB8AC3E}">
        <p14:creationId xmlns:p14="http://schemas.microsoft.com/office/powerpoint/2010/main" val="282693570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7" name="Rectangle 6"/>
          <p:cNvSpPr/>
          <p:nvPr/>
        </p:nvSpPr>
        <p:spPr>
          <a:xfrm>
            <a:off x="234696" y="237744"/>
            <a:ext cx="11722608" cy="6382512"/>
          </a:xfrm>
          <a:prstGeom prst="rect">
            <a:avLst/>
          </a:prstGeom>
          <a:solidFill>
            <a:schemeClr val="tx1"/>
          </a:solidFill>
          <a:ln w="6350" cap="flat" cmpd="sng" algn="ctr">
            <a:solidFill>
              <a:schemeClr val="tx1">
                <a:lumMod val="75000"/>
              </a:schemeClr>
            </a:solidFill>
            <a:prstDash val="solid"/>
          </a:ln>
          <a:effectLst>
            <a:softEdge rad="0"/>
          </a:effectLst>
        </p:spPr>
      </p:sp>
      <p:sp>
        <p:nvSpPr>
          <p:cNvPr id="8" name="Rectangle 7"/>
          <p:cNvSpPr/>
          <p:nvPr/>
        </p:nvSpPr>
        <p:spPr>
          <a:xfrm>
            <a:off x="371856" y="374904"/>
            <a:ext cx="11448288" cy="6108192"/>
          </a:xfrm>
          <a:prstGeom prst="rect">
            <a:avLst/>
          </a:prstGeom>
          <a:solidFill>
            <a:schemeClr val="bg2"/>
          </a:solidFill>
          <a:ln w="6350" cap="sq" cmpd="sng" algn="ctr">
            <a:noFill/>
            <a:prstDash val="solid"/>
            <a:miter lim="800000"/>
          </a:ln>
          <a:effectLst/>
        </p:spPr>
      </p:sp>
      <p:sp>
        <p:nvSpPr>
          <p:cNvPr id="2" name="Title Placeholder 1"/>
          <p:cNvSpPr>
            <a:spLocks noGrp="1"/>
          </p:cNvSpPr>
          <p:nvPr>
            <p:ph type="title"/>
          </p:nvPr>
        </p:nvSpPr>
        <p:spPr>
          <a:xfrm>
            <a:off x="1066800" y="642594"/>
            <a:ext cx="10058400" cy="13716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066800" y="2103120"/>
            <a:ext cx="10058400" cy="3931920"/>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389464" y="6214535"/>
            <a:ext cx="2743200" cy="256032"/>
          </a:xfrm>
          <a:prstGeom prst="rect">
            <a:avLst/>
          </a:prstGeom>
        </p:spPr>
        <p:txBody>
          <a:bodyPr vert="horz" lIns="91440" tIns="45720" rIns="91440" bIns="45720" rtlCol="0" anchor="b"/>
          <a:lstStyle>
            <a:lvl1pPr algn="l">
              <a:defRPr sz="1000">
                <a:solidFill>
                  <a:schemeClr val="bg2"/>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BF43A6CA-4D64-421A-950F-2205E0CDB8F5}" type="datetimeFigureOut">
              <a:rPr kumimoji="0" lang="en-IN" sz="1000" b="0" i="0" u="none" strike="noStrike" kern="1200" cap="none" spc="0" normalizeH="0" baseline="0" noProof="0" smtClean="0">
                <a:ln>
                  <a:noFill/>
                </a:ln>
                <a:solidFill>
                  <a:srgbClr val="455F51"/>
                </a:solidFill>
                <a:effectLst/>
                <a:uLnTx/>
                <a:uFillTx/>
                <a:latin typeface="Century Gothic" panose="020B050202020202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20-10-2020</a:t>
            </a:fld>
            <a:endParaRPr kumimoji="0" lang="en-IN" sz="1000" b="0" i="0" u="none" strike="noStrike" kern="1200" cap="none" spc="0" normalizeH="0" baseline="0" noProof="0">
              <a:ln>
                <a:noFill/>
              </a:ln>
              <a:solidFill>
                <a:srgbClr val="455F51"/>
              </a:solidFill>
              <a:effectLst/>
              <a:uLnTx/>
              <a:uFillTx/>
              <a:latin typeface="Century Gothic" panose="020B0502020202020204"/>
              <a:ea typeface="+mn-ea"/>
              <a:cs typeface="+mn-cs"/>
            </a:endParaRPr>
          </a:p>
        </p:txBody>
      </p:sp>
      <p:sp>
        <p:nvSpPr>
          <p:cNvPr id="5" name="Footer Placeholder 4"/>
          <p:cNvSpPr>
            <a:spLocks noGrp="1"/>
          </p:cNvSpPr>
          <p:nvPr>
            <p:ph type="ftr" sz="quarter" idx="3"/>
          </p:nvPr>
        </p:nvSpPr>
        <p:spPr>
          <a:xfrm>
            <a:off x="3489960" y="6214535"/>
            <a:ext cx="5212080" cy="256032"/>
          </a:xfrm>
          <a:prstGeom prst="rect">
            <a:avLst/>
          </a:prstGeom>
        </p:spPr>
        <p:txBody>
          <a:bodyPr vert="horz" lIns="91440" tIns="45720" rIns="91440" bIns="45720" rtlCol="0" anchor="b"/>
          <a:lstStyle>
            <a:lvl1pPr algn="ctr">
              <a:defRPr sz="1000">
                <a:solidFill>
                  <a:schemeClr val="bg2"/>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IN" sz="1000" b="0" i="0" u="none" strike="noStrike" kern="1200" cap="none" spc="0" normalizeH="0" baseline="0" noProof="0">
              <a:ln>
                <a:noFill/>
              </a:ln>
              <a:solidFill>
                <a:srgbClr val="455F51"/>
              </a:solidFill>
              <a:effectLst/>
              <a:uLnTx/>
              <a:uFillTx/>
              <a:latin typeface="Century Gothic" panose="020B0502020202020204"/>
              <a:ea typeface="+mn-ea"/>
              <a:cs typeface="+mn-cs"/>
            </a:endParaRPr>
          </a:p>
        </p:txBody>
      </p:sp>
      <p:sp>
        <p:nvSpPr>
          <p:cNvPr id="6" name="Slide Number Placeholder 5"/>
          <p:cNvSpPr>
            <a:spLocks noGrp="1"/>
          </p:cNvSpPr>
          <p:nvPr>
            <p:ph type="sldNum" sz="quarter" idx="4"/>
          </p:nvPr>
        </p:nvSpPr>
        <p:spPr>
          <a:xfrm>
            <a:off x="10348535" y="6214535"/>
            <a:ext cx="1463040" cy="256032"/>
          </a:xfrm>
          <a:prstGeom prst="rect">
            <a:avLst/>
          </a:prstGeom>
        </p:spPr>
        <p:txBody>
          <a:bodyPr vert="horz" lIns="91440" tIns="45720" rIns="91440" bIns="45720" rtlCol="0" anchor="b"/>
          <a:lstStyle>
            <a:lvl1pPr algn="r">
              <a:defRPr sz="1000">
                <a:solidFill>
                  <a:schemeClr val="bg2"/>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3A3F4030-C713-4366-A8E3-5BBAA440E9AD}" type="slidenum">
              <a:rPr kumimoji="0" lang="en-IN" sz="1000" b="0" i="0" u="none" strike="noStrike" kern="1200" cap="none" spc="0" normalizeH="0" baseline="0" noProof="0" smtClean="0">
                <a:ln>
                  <a:noFill/>
                </a:ln>
                <a:solidFill>
                  <a:srgbClr val="455F51"/>
                </a:solidFill>
                <a:effectLst/>
                <a:uLnTx/>
                <a:uFillTx/>
                <a:latin typeface="Century Gothic" panose="020B050202020202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IN" sz="1000" b="0" i="0" u="none" strike="noStrike" kern="1200" cap="none" spc="0" normalizeH="0" baseline="0" noProof="0">
              <a:ln>
                <a:noFill/>
              </a:ln>
              <a:solidFill>
                <a:srgbClr val="455F51"/>
              </a:solidFill>
              <a:effectLst/>
              <a:uLnTx/>
              <a:uFillTx/>
              <a:latin typeface="Century Gothic" panose="020B0502020202020204"/>
              <a:ea typeface="+mn-ea"/>
              <a:cs typeface="+mn-cs"/>
            </a:endParaRPr>
          </a:p>
        </p:txBody>
      </p:sp>
    </p:spTree>
    <p:extLst>
      <p:ext uri="{BB962C8B-B14F-4D97-AF65-F5344CB8AC3E}">
        <p14:creationId xmlns:p14="http://schemas.microsoft.com/office/powerpoint/2010/main" val="3773532031"/>
      </p:ext>
    </p:extLst>
  </p:cSld>
  <p:clrMap bg1="dk1" tx1="lt1" bg2="dk2" tx2="lt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90000"/>
        </a:lnSpc>
        <a:spcBef>
          <a:spcPct val="0"/>
        </a:spcBef>
        <a:buNone/>
        <a:defRPr lang="en-US" sz="4800" kern="1200" cap="none" spc="0" baseline="0" dirty="0">
          <a:solidFill>
            <a:schemeClr val="tx1"/>
          </a:solidFill>
          <a:effectLst/>
          <a:latin typeface="+mj-lt"/>
          <a:ea typeface="+mn-ea"/>
          <a:cs typeface="+mn-cs"/>
        </a:defRPr>
      </a:lvl1pPr>
    </p:titleStyle>
    <p:bodyStyle>
      <a:lvl1pPr marL="182880" indent="-182880" algn="l" defTabSz="914400" rtl="0" eaLnBrk="1" latinLnBrk="0" hangingPunct="1">
        <a:lnSpc>
          <a:spcPct val="100000"/>
        </a:lnSpc>
        <a:spcBef>
          <a:spcPts val="900"/>
        </a:spcBef>
        <a:spcAft>
          <a:spcPts val="0"/>
        </a:spcAft>
        <a:buClr>
          <a:schemeClr val="tx2">
            <a:lumMod val="60000"/>
            <a:lumOff val="40000"/>
          </a:schemeClr>
        </a:buClr>
        <a:buFont typeface="Arial" pitchFamily="34" charset="0"/>
        <a:buChar char="•"/>
        <a:defRPr sz="1800" kern="1200">
          <a:solidFill>
            <a:schemeClr val="tx1"/>
          </a:solidFill>
          <a:latin typeface="+mn-lt"/>
          <a:ea typeface="+mn-ea"/>
          <a:cs typeface="+mn-cs"/>
        </a:defRPr>
      </a:lvl1pPr>
      <a:lvl2pPr marL="457200" indent="-182880" algn="l" defTabSz="914400" rtl="0" eaLnBrk="1" latinLnBrk="0" hangingPunct="1">
        <a:lnSpc>
          <a:spcPct val="100000"/>
        </a:lnSpc>
        <a:spcBef>
          <a:spcPts val="500"/>
        </a:spcBef>
        <a:buClr>
          <a:schemeClr val="tx2">
            <a:lumMod val="60000"/>
            <a:lumOff val="40000"/>
          </a:schemeClr>
        </a:buClr>
        <a:buFont typeface="Arial" pitchFamily="34" charset="0"/>
        <a:buChar char="•"/>
        <a:defRPr sz="1600" kern="1200">
          <a:solidFill>
            <a:schemeClr val="tx1"/>
          </a:solidFill>
          <a:latin typeface="+mn-lt"/>
          <a:ea typeface="+mn-ea"/>
          <a:cs typeface="+mn-cs"/>
        </a:defRPr>
      </a:lvl2pPr>
      <a:lvl3pPr marL="731520" indent="-182880" algn="l" defTabSz="914400" rtl="0" eaLnBrk="1" latinLnBrk="0" hangingPunct="1">
        <a:lnSpc>
          <a:spcPct val="100000"/>
        </a:lnSpc>
        <a:spcBef>
          <a:spcPts val="500"/>
        </a:spcBef>
        <a:buClr>
          <a:schemeClr val="tx2">
            <a:lumMod val="60000"/>
            <a:lumOff val="40000"/>
          </a:schemeClr>
        </a:buClr>
        <a:buFont typeface="Arial" pitchFamily="34" charset="0"/>
        <a:buChar char="•"/>
        <a:defRPr sz="1400" kern="1200">
          <a:solidFill>
            <a:schemeClr val="tx1"/>
          </a:solidFill>
          <a:latin typeface="+mn-lt"/>
          <a:ea typeface="+mn-ea"/>
          <a:cs typeface="+mn-cs"/>
        </a:defRPr>
      </a:lvl3pPr>
      <a:lvl4pPr marL="1005840" indent="-182880" algn="l" defTabSz="914400" rtl="0" eaLnBrk="1" latinLnBrk="0" hangingPunct="1">
        <a:lnSpc>
          <a:spcPct val="100000"/>
        </a:lnSpc>
        <a:spcBef>
          <a:spcPts val="500"/>
        </a:spcBef>
        <a:buClr>
          <a:schemeClr val="tx2">
            <a:lumMod val="60000"/>
            <a:lumOff val="40000"/>
          </a:schemeClr>
        </a:buClr>
        <a:buFont typeface="Arial" pitchFamily="34" charset="0"/>
        <a:buChar char="•"/>
        <a:defRPr sz="1400" kern="1200">
          <a:solidFill>
            <a:schemeClr val="tx1"/>
          </a:solidFill>
          <a:latin typeface="+mn-lt"/>
          <a:ea typeface="+mn-ea"/>
          <a:cs typeface="+mn-cs"/>
        </a:defRPr>
      </a:lvl4pPr>
      <a:lvl5pPr marL="1280160" indent="-182880" algn="l" defTabSz="914400" rtl="0" eaLnBrk="1" latinLnBrk="0" hangingPunct="1">
        <a:lnSpc>
          <a:spcPct val="100000"/>
        </a:lnSpc>
        <a:spcBef>
          <a:spcPts val="500"/>
        </a:spcBef>
        <a:buClr>
          <a:schemeClr val="tx2">
            <a:lumMod val="60000"/>
            <a:lumOff val="40000"/>
          </a:schemeClr>
        </a:buClr>
        <a:buFont typeface="Arial" pitchFamily="34" charset="0"/>
        <a:buChar char="•"/>
        <a:defRPr sz="1400" kern="1200">
          <a:solidFill>
            <a:schemeClr val="tx1"/>
          </a:solidFill>
          <a:latin typeface="+mn-lt"/>
          <a:ea typeface="+mn-ea"/>
          <a:cs typeface="+mn-cs"/>
        </a:defRPr>
      </a:lvl5pPr>
      <a:lvl6pPr marL="1600000" indent="-228600" algn="l" defTabSz="914400" rtl="0" eaLnBrk="1" latinLnBrk="0" hangingPunct="1">
        <a:lnSpc>
          <a:spcPct val="100000"/>
        </a:lnSpc>
        <a:spcBef>
          <a:spcPts val="500"/>
        </a:spcBef>
        <a:buClr>
          <a:schemeClr val="tx2">
            <a:lumMod val="60000"/>
            <a:lumOff val="40000"/>
          </a:schemeClr>
        </a:buClr>
        <a:buFont typeface="Arial" pitchFamily="34" charset="0"/>
        <a:buChar char="•"/>
        <a:defRPr sz="1400" kern="1200">
          <a:solidFill>
            <a:schemeClr val="bg1"/>
          </a:solidFill>
          <a:latin typeface="+mn-lt"/>
          <a:ea typeface="+mn-ea"/>
          <a:cs typeface="+mn-cs"/>
        </a:defRPr>
      </a:lvl6pPr>
      <a:lvl7pPr marL="1900000" indent="-228600" algn="l" defTabSz="914400" rtl="0" eaLnBrk="1" latinLnBrk="0" hangingPunct="1">
        <a:lnSpc>
          <a:spcPct val="100000"/>
        </a:lnSpc>
        <a:spcBef>
          <a:spcPts val="500"/>
        </a:spcBef>
        <a:buClr>
          <a:schemeClr val="tx2">
            <a:lumMod val="60000"/>
            <a:lumOff val="40000"/>
          </a:schemeClr>
        </a:buClr>
        <a:buFont typeface="Arial" pitchFamily="34" charset="0"/>
        <a:buChar char="•"/>
        <a:defRPr sz="1400" kern="1200">
          <a:solidFill>
            <a:schemeClr val="bg1"/>
          </a:solidFill>
          <a:latin typeface="+mn-lt"/>
          <a:ea typeface="+mn-ea"/>
          <a:cs typeface="+mn-cs"/>
        </a:defRPr>
      </a:lvl7pPr>
      <a:lvl8pPr marL="2200000" indent="-228600" algn="l" defTabSz="914400" rtl="0" eaLnBrk="1" latinLnBrk="0" hangingPunct="1">
        <a:lnSpc>
          <a:spcPct val="100000"/>
        </a:lnSpc>
        <a:spcBef>
          <a:spcPts val="500"/>
        </a:spcBef>
        <a:buClr>
          <a:schemeClr val="tx2">
            <a:lumMod val="60000"/>
            <a:lumOff val="40000"/>
          </a:schemeClr>
        </a:buClr>
        <a:buFont typeface="Arial" pitchFamily="34" charset="0"/>
        <a:buChar char="•"/>
        <a:defRPr sz="1400" kern="1200">
          <a:solidFill>
            <a:schemeClr val="bg1"/>
          </a:solidFill>
          <a:latin typeface="+mn-lt"/>
          <a:ea typeface="+mn-ea"/>
          <a:cs typeface="+mn-cs"/>
        </a:defRPr>
      </a:lvl8pPr>
      <a:lvl9pPr marL="2500000" indent="-228600" algn="l" defTabSz="914400" rtl="0" eaLnBrk="1" latinLnBrk="0" hangingPunct="1">
        <a:lnSpc>
          <a:spcPct val="100000"/>
        </a:lnSpc>
        <a:spcBef>
          <a:spcPts val="500"/>
        </a:spcBef>
        <a:buClr>
          <a:schemeClr val="tx2">
            <a:lumMod val="60000"/>
            <a:lumOff val="40000"/>
          </a:schemeClr>
        </a:buClr>
        <a:buFont typeface="Arial" pitchFamily="34" charset="0"/>
        <a:buChar char="•"/>
        <a:defRPr sz="1400" kern="1200">
          <a:solidFill>
            <a:schemeClr val="bg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9728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609600" y="1600201"/>
            <a:ext cx="109728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609600" y="6356351"/>
            <a:ext cx="28448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1D8BD707-D9CF-40AE-B4C6-C98DA3205C09}"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10/20/2020</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3"/>
          </p:nvPr>
        </p:nvSpPr>
        <p:spPr>
          <a:xfrm>
            <a:off x="4165600" y="6356351"/>
            <a:ext cx="3860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4"/>
          </p:nvPr>
        </p:nvSpPr>
        <p:spPr>
          <a:xfrm>
            <a:off x="8737600" y="6356351"/>
            <a:ext cx="28448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marL="0" marR="0" lvl="0" indent="0" algn="r" defTabSz="914400" rtl="0" eaLnBrk="1" fontAlgn="auto" latinLnBrk="0" hangingPunct="1">
              <a:lnSpc>
                <a:spcPct val="100000"/>
              </a:lnSpc>
              <a:spcBef>
                <a:spcPts val="0"/>
              </a:spcBef>
              <a:spcAft>
                <a:spcPts val="0"/>
              </a:spcAft>
              <a:buClrTx/>
              <a:buSzTx/>
              <a:buFontTx/>
              <a:buNone/>
              <a:tabLst/>
              <a:defRPr/>
            </a:pPr>
            <a:fld id="{B6F15528-21DE-4FAA-801E-634DDDAF4B2B}"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Tree>
    <p:extLst>
      <p:ext uri="{BB962C8B-B14F-4D97-AF65-F5344CB8AC3E}">
        <p14:creationId xmlns:p14="http://schemas.microsoft.com/office/powerpoint/2010/main" val="1965720292"/>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xml"/><Relationship Id="rId1" Type="http://schemas.openxmlformats.org/officeDocument/2006/relationships/slideLayout" Target="../slideLayouts/slideLayout13.xml"/><Relationship Id="rId5" Type="http://schemas.openxmlformats.org/officeDocument/2006/relationships/image" Target="../media/image5.emf"/><Relationship Id="rId4" Type="http://schemas.openxmlformats.org/officeDocument/2006/relationships/image" Target="../media/image4.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6.emf"/><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7.emf"/></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4.xml"/></Relationships>
</file>

<file path=ppt/slides/_rels/slide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3.xml"/><Relationship Id="rId1" Type="http://schemas.openxmlformats.org/officeDocument/2006/relationships/slideLayout" Target="../slideLayouts/slideLayout13.xml"/><Relationship Id="rId5" Type="http://schemas.openxmlformats.org/officeDocument/2006/relationships/image" Target="../media/image5.emf"/><Relationship Id="rId4" Type="http://schemas.openxmlformats.org/officeDocument/2006/relationships/image" Target="../media/image4.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8.emf"/><Relationship Id="rId2" Type="http://schemas.openxmlformats.org/officeDocument/2006/relationships/notesSlide" Target="../notesSlides/notesSlide4.xml"/><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1.emf"/><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4.xml"/></Relationships>
</file>

<file path=ppt/slides/_rels/slide1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5.xml"/><Relationship Id="rId1" Type="http://schemas.openxmlformats.org/officeDocument/2006/relationships/slideLayout" Target="../slideLayouts/slideLayout13.xml"/><Relationship Id="rId5" Type="http://schemas.openxmlformats.org/officeDocument/2006/relationships/image" Target="../media/image5.emf"/><Relationship Id="rId4" Type="http://schemas.openxmlformats.org/officeDocument/2006/relationships/image" Target="../media/image4.png"/></Relationships>
</file>

<file path=ppt/slides/_rels/slide19.xml.rels><?xml version="1.0" encoding="UTF-8" standalone="yes"?>
<Relationships xmlns="http://schemas.openxmlformats.org/package/2006/relationships"><Relationship Id="rId2" Type="http://schemas.openxmlformats.org/officeDocument/2006/relationships/image" Target="../media/image13.emf"/><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14.emf"/><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4.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4.xml"/></Relationships>
</file>

<file path=ppt/slides/_rels/slide2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6.xml"/><Relationship Id="rId1" Type="http://schemas.openxmlformats.org/officeDocument/2006/relationships/slideLayout" Target="../slideLayouts/slideLayout13.xml"/><Relationship Id="rId5" Type="http://schemas.openxmlformats.org/officeDocument/2006/relationships/image" Target="../media/image5.emf"/><Relationship Id="rId4" Type="http://schemas.openxmlformats.org/officeDocument/2006/relationships/image" Target="../media/image4.png"/></Relationships>
</file>

<file path=ppt/slides/_rels/slide29.xml.rels><?xml version="1.0" encoding="UTF-8" standalone="yes"?>
<Relationships xmlns="http://schemas.openxmlformats.org/package/2006/relationships"><Relationship Id="rId2" Type="http://schemas.openxmlformats.org/officeDocument/2006/relationships/image" Target="../media/image16.emf"/><Relationship Id="rId1" Type="http://schemas.openxmlformats.org/officeDocument/2006/relationships/slideLayout" Target="../slideLayouts/slideLayout4.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17.emf"/><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Title 1"/>
          <p:cNvSpPr>
            <a:spLocks noGrp="1"/>
          </p:cNvSpPr>
          <p:nvPr>
            <p:ph type="title"/>
          </p:nvPr>
        </p:nvSpPr>
        <p:spPr>
          <a:xfrm>
            <a:off x="838200" y="365125"/>
            <a:ext cx="10515600" cy="890588"/>
          </a:xfrm>
          <a:blipFill dpi="0" rotWithShape="0">
            <a:blip r:embed="rId3"/>
            <a:srcRect/>
            <a:tile tx="0" ty="0" sx="100000" sy="100000" flip="none" algn="tl"/>
          </a:blipFill>
        </p:spPr>
        <p:txBody>
          <a:bodyPr/>
          <a:lstStyle/>
          <a:p>
            <a:pPr algn="ctr" eaLnBrk="1" hangingPunct="1"/>
            <a:r>
              <a:rPr lang="en-IN" altLang="en-US" sz="2400" b="1" i="1" dirty="0" smtClean="0">
                <a:solidFill>
                  <a:srgbClr val="0070C0"/>
                </a:solidFill>
                <a:latin typeface="Arial" panose="020B0604020202020204" pitchFamily="34" charset="0"/>
                <a:cs typeface="Arial" panose="020B0604020202020204" pitchFamily="34" charset="0"/>
              </a:rPr>
              <a:t>BIHAR ANIMAL SCIENCES UNIVERSITY, PATNA, BIHAR</a:t>
            </a:r>
            <a:br>
              <a:rPr lang="en-IN" altLang="en-US" sz="2400" b="1" i="1" dirty="0" smtClean="0">
                <a:solidFill>
                  <a:srgbClr val="0070C0"/>
                </a:solidFill>
                <a:latin typeface="Arial" panose="020B0604020202020204" pitchFamily="34" charset="0"/>
                <a:cs typeface="Arial" panose="020B0604020202020204" pitchFamily="34" charset="0"/>
              </a:rPr>
            </a:br>
            <a:r>
              <a:rPr lang="en-IN" altLang="en-US" sz="2400" b="1" dirty="0" smtClean="0">
                <a:solidFill>
                  <a:srgbClr val="0070C0"/>
                </a:solidFill>
                <a:latin typeface="Arial" panose="020B0604020202020204" pitchFamily="34" charset="0"/>
                <a:cs typeface="Arial" panose="020B0604020202020204" pitchFamily="34" charset="0"/>
              </a:rPr>
              <a:t>Bihar Veterinary College, Patna</a:t>
            </a:r>
            <a:endParaRPr lang="en-IN" altLang="en-US" sz="2400" dirty="0" smtClean="0">
              <a:solidFill>
                <a:srgbClr val="0070C0"/>
              </a:solidFill>
              <a:latin typeface="Arial" panose="020B0604020202020204" pitchFamily="34" charset="0"/>
              <a:cs typeface="Arial" panose="020B0604020202020204" pitchFamily="34" charset="0"/>
            </a:endParaRPr>
          </a:p>
        </p:txBody>
      </p:sp>
      <p:pic>
        <p:nvPicPr>
          <p:cNvPr id="3075" name="Content Placeholder 3"/>
          <p:cNvPicPr>
            <a:picLocks noGrp="1" noChangeAspect="1"/>
          </p:cNvPicPr>
          <p:nvPr>
            <p:ph idx="1"/>
          </p:nvPr>
        </p:nvPicPr>
        <p:blipFill>
          <a:blip r:embed="rId4">
            <a:extLst>
              <a:ext uri="{28A0092B-C50C-407E-A947-70E740481C1C}">
                <a14:useLocalDpi xmlns:a14="http://schemas.microsoft.com/office/drawing/2010/main" val="0"/>
              </a:ext>
            </a:extLst>
          </a:blip>
          <a:srcRect/>
          <a:stretch>
            <a:fillRect/>
          </a:stretch>
        </p:blipFill>
        <p:spPr>
          <a:xfrm>
            <a:off x="26988" y="19050"/>
            <a:ext cx="1709737" cy="1485900"/>
          </a:xfrm>
        </p:spPr>
      </p:pic>
      <p:pic>
        <p:nvPicPr>
          <p:cNvPr id="3076" name="Picture 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0694988" y="19050"/>
            <a:ext cx="1470025" cy="1485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7" name="TextBox 4"/>
          <p:cNvSpPr txBox="1">
            <a:spLocks noChangeArrowheads="1"/>
          </p:cNvSpPr>
          <p:nvPr/>
        </p:nvSpPr>
        <p:spPr bwMode="auto">
          <a:xfrm>
            <a:off x="1681163" y="4454525"/>
            <a:ext cx="9013825" cy="15696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lnSpc>
                <a:spcPct val="90000"/>
              </a:lnSpc>
              <a:spcBef>
                <a:spcPts val="1000"/>
              </a:spcBef>
              <a:buFont typeface="Arial" panose="020B0604020202020204" pitchFamily="34" charset="0"/>
              <a:buChar char="•"/>
              <a:defRPr sz="2800">
                <a:solidFill>
                  <a:schemeClr val="tx1"/>
                </a:solidFill>
                <a:latin typeface="Calibri" panose="020F0502020204030204" pitchFamily="34" charset="0"/>
              </a:defRPr>
            </a:lvl1pPr>
            <a:lvl2pPr marL="742950" indent="-285750">
              <a:lnSpc>
                <a:spcPct val="90000"/>
              </a:lnSpc>
              <a:spcBef>
                <a:spcPts val="500"/>
              </a:spcBef>
              <a:buFont typeface="Arial" panose="020B0604020202020204" pitchFamily="34" charset="0"/>
              <a:buChar char="•"/>
              <a:defRPr sz="2400">
                <a:solidFill>
                  <a:schemeClr val="tx1"/>
                </a:solidFill>
                <a:latin typeface="Calibri" panose="020F0502020204030204" pitchFamily="34" charset="0"/>
              </a:defRPr>
            </a:lvl2pPr>
            <a:lvl3pPr marL="1143000" indent="-228600">
              <a:lnSpc>
                <a:spcPct val="90000"/>
              </a:lnSpc>
              <a:spcBef>
                <a:spcPts val="500"/>
              </a:spcBef>
              <a:buFont typeface="Arial" panose="020B0604020202020204" pitchFamily="34" charset="0"/>
              <a:buChar char="•"/>
              <a:defRPr sz="2000">
                <a:solidFill>
                  <a:schemeClr val="tx1"/>
                </a:solidFill>
                <a:latin typeface="Calibri" panose="020F0502020204030204" pitchFamily="34" charset="0"/>
              </a:defRPr>
            </a:lvl3pPr>
            <a:lvl4pPr marL="1600200" indent="-228600">
              <a:lnSpc>
                <a:spcPct val="90000"/>
              </a:lnSpc>
              <a:spcBef>
                <a:spcPts val="500"/>
              </a:spcBef>
              <a:buFont typeface="Arial" panose="020B0604020202020204" pitchFamily="34" charset="0"/>
              <a:buChar char="•"/>
              <a:defRPr>
                <a:solidFill>
                  <a:schemeClr val="tx1"/>
                </a:solidFill>
                <a:latin typeface="Calibri" panose="020F0502020204030204" pitchFamily="34" charset="0"/>
              </a:defRPr>
            </a:lvl4pPr>
            <a:lvl5pPr marL="2057400" indent="-228600">
              <a:lnSpc>
                <a:spcPct val="90000"/>
              </a:lnSpc>
              <a:spcBef>
                <a:spcPts val="500"/>
              </a:spcBef>
              <a:buFont typeface="Arial" panose="020B0604020202020204" pitchFamily="34" charset="0"/>
              <a:buChar char="•"/>
              <a:defRPr>
                <a:solidFill>
                  <a:schemeClr val="tx1"/>
                </a:solidFill>
                <a:latin typeface="Calibri" panose="020F0502020204030204" pitchFamily="34" charset="0"/>
              </a:defRPr>
            </a:lvl5pPr>
            <a:lvl6pPr marL="25146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6pPr>
            <a:lvl7pPr marL="29718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7pPr>
            <a:lvl8pPr marL="34290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8pPr>
            <a:lvl9pPr marL="38862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9pPr>
          </a:lstStyle>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a:ln w="13462">
                  <a:solidFill>
                    <a:srgbClr val="2C2C2C"/>
                  </a:solidFill>
                  <a:prstDash val="solid"/>
                </a:ln>
                <a:solidFill>
                  <a:srgbClr val="FFFFFF">
                    <a:lumMod val="85000"/>
                    <a:lumOff val="15000"/>
                  </a:srgbClr>
                </a:solidFill>
                <a:effectLst>
                  <a:outerShdw dist="38100" dir="2700000" algn="bl" rotWithShape="0">
                    <a:srgbClr val="828288"/>
                  </a:outerShdw>
                </a:effectLst>
                <a:uLnTx/>
                <a:uFillTx/>
                <a:latin typeface="Arial" panose="020B0604020202020204" pitchFamily="34" charset="0"/>
                <a:ea typeface="+mn-ea"/>
                <a:cs typeface="Arial" panose="020B0604020202020204" pitchFamily="34" charset="0"/>
              </a:rPr>
              <a:t> </a:t>
            </a:r>
            <a:r>
              <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Speaker: </a:t>
            </a: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Ramesh Kumar Singh</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Assistant Professor cum Jr. Scientist </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Department of </a:t>
            </a:r>
            <a:r>
              <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Animal Genetics </a:t>
            </a: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and </a:t>
            </a:r>
            <a:r>
              <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Breeding </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altLang="en-US"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Bihar Veterinary College, Patna</a:t>
            </a:r>
            <a:endPar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endParaRPr>
          </a:p>
        </p:txBody>
      </p:sp>
      <p:sp>
        <p:nvSpPr>
          <p:cNvPr id="2" name="TextBox 1"/>
          <p:cNvSpPr txBox="1"/>
          <p:nvPr/>
        </p:nvSpPr>
        <p:spPr>
          <a:xfrm>
            <a:off x="1338552" y="2439620"/>
            <a:ext cx="9356436" cy="1631216"/>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3600" b="0" i="0" u="none" strike="noStrike" kern="1200" cap="none" spc="0" normalizeH="0" baseline="0" noProof="0" dirty="0" smtClean="0">
                <a:ln w="0"/>
                <a:solidFill>
                  <a:srgbClr val="549E39"/>
                </a:solidFill>
                <a:effectLst>
                  <a:outerShdw blurRad="38100" dist="25400" dir="5400000" algn="ctr" rotWithShape="0">
                    <a:srgbClr val="6E747A">
                      <a:alpha val="43000"/>
                    </a:srgbClr>
                  </a:outerShdw>
                </a:effectLst>
                <a:uLnTx/>
                <a:uFillTx/>
                <a:latin typeface="Corbel" panose="020B0503020204020204"/>
                <a:ea typeface="+mn-ea"/>
                <a:cs typeface="+mn-cs"/>
              </a:rPr>
              <a:t>Part-I</a:t>
            </a:r>
          </a:p>
          <a:p>
            <a:pPr lvl="0" algn="ctr">
              <a:defRPr/>
            </a:pPr>
            <a:r>
              <a:rPr lang="en-IN" sz="3200" b="1" dirty="0">
                <a:latin typeface="Times New Roman" panose="02020603050405020304" pitchFamily="18" charset="0"/>
                <a:cs typeface="Times New Roman" panose="02020603050405020304" pitchFamily="18" charset="0"/>
              </a:rPr>
              <a:t>Principle of genetic selection in dairy cattle</a:t>
            </a:r>
            <a:r>
              <a:rPr lang="en-IN" sz="3200" dirty="0">
                <a:latin typeface="Times New Roman" panose="02020603050405020304" pitchFamily="18" charset="0"/>
                <a:cs typeface="Times New Roman" panose="02020603050405020304" pitchFamily="18" charset="0"/>
              </a:rPr>
              <a:t/>
            </a:r>
            <a:br>
              <a:rPr lang="en-IN" sz="3200" dirty="0">
                <a:latin typeface="Times New Roman" panose="02020603050405020304" pitchFamily="18" charset="0"/>
                <a:cs typeface="Times New Roman" panose="02020603050405020304" pitchFamily="18" charset="0"/>
              </a:rPr>
            </a:br>
            <a:endParaRPr kumimoji="0" lang="en-IN" sz="3200" b="0" i="0" u="none" strike="noStrike" kern="1200" cap="none" spc="0" normalizeH="0" baseline="0" noProof="0" dirty="0">
              <a:ln w="0"/>
              <a:solidFill>
                <a:srgbClr val="FFFF00"/>
              </a:solidFill>
              <a:effectLst>
                <a:outerShdw blurRad="38100" dist="25400" dir="5400000" algn="ctr" rotWithShape="0">
                  <a:srgbClr val="6E747A">
                    <a:alpha val="43000"/>
                  </a:srgbClr>
                </a:outerShdw>
              </a:effectLst>
              <a:uLnTx/>
              <a:uFillTx/>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591113770"/>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lvl="0"/>
            <a:r>
              <a:rPr lang="en-IN" b="1" dirty="0"/>
              <a:t>Principle of genetic selection in dairy cattle</a:t>
            </a:r>
            <a:r>
              <a:rPr lang="en-IN" dirty="0"/>
              <a:t/>
            </a:r>
            <a:br>
              <a:rPr lang="en-IN" dirty="0"/>
            </a:br>
            <a:endParaRPr lang="en-IN" dirty="0"/>
          </a:p>
        </p:txBody>
      </p:sp>
      <p:sp>
        <p:nvSpPr>
          <p:cNvPr id="3" name="Content Placeholder 2"/>
          <p:cNvSpPr>
            <a:spLocks noGrp="1"/>
          </p:cNvSpPr>
          <p:nvPr>
            <p:ph idx="1"/>
          </p:nvPr>
        </p:nvSpPr>
        <p:spPr/>
        <p:txBody>
          <a:bodyPr/>
          <a:lstStyle/>
          <a:p>
            <a:r>
              <a:rPr lang="en-IN" dirty="0"/>
              <a:t>Genetic improvement requires variation. </a:t>
            </a:r>
          </a:p>
          <a:p>
            <a:r>
              <a:rPr lang="en-IN" dirty="0"/>
              <a:t>We can't select the best animals for a trait if every animal expresses the same phenotype.</a:t>
            </a:r>
          </a:p>
          <a:p>
            <a:pPr marL="0" indent="0">
              <a:buNone/>
            </a:pPr>
            <a:endParaRPr lang="en-IN" dirty="0"/>
          </a:p>
          <a:p>
            <a:endParaRPr lang="en-IN" dirty="0"/>
          </a:p>
        </p:txBody>
      </p:sp>
    </p:spTree>
    <p:extLst>
      <p:ext uri="{BB962C8B-B14F-4D97-AF65-F5344CB8AC3E}">
        <p14:creationId xmlns:p14="http://schemas.microsoft.com/office/powerpoint/2010/main" val="364499018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dirty="0"/>
              <a:t>Quantitative genetics</a:t>
            </a:r>
            <a:r>
              <a:rPr lang="en-IN" dirty="0"/>
              <a:t/>
            </a:r>
            <a:br>
              <a:rPr lang="en-IN" dirty="0"/>
            </a:br>
            <a:endParaRPr lang="en-IN" dirty="0"/>
          </a:p>
        </p:txBody>
      </p:sp>
      <p:sp>
        <p:nvSpPr>
          <p:cNvPr id="3" name="Content Placeholder 2"/>
          <p:cNvSpPr>
            <a:spLocks noGrp="1"/>
          </p:cNvSpPr>
          <p:nvPr>
            <p:ph idx="1"/>
          </p:nvPr>
        </p:nvSpPr>
        <p:spPr/>
        <p:txBody>
          <a:bodyPr>
            <a:normAutofit fontScale="85000" lnSpcReduction="20000"/>
          </a:bodyPr>
          <a:lstStyle/>
          <a:p>
            <a:pPr algn="just"/>
            <a:r>
              <a:rPr lang="en-IN" dirty="0"/>
              <a:t>one gene code for one trait </a:t>
            </a:r>
            <a:r>
              <a:rPr lang="en-IN" b="1" dirty="0"/>
              <a:t>(simple genetic determinism</a:t>
            </a:r>
            <a:r>
              <a:rPr lang="en-IN" b="1" dirty="0" smtClean="0"/>
              <a:t>)</a:t>
            </a:r>
            <a:r>
              <a:rPr lang="en-IN" dirty="0"/>
              <a:t> </a:t>
            </a:r>
          </a:p>
          <a:p>
            <a:pPr algn="just"/>
            <a:r>
              <a:rPr lang="en-IN" dirty="0"/>
              <a:t>However, traits for dairy production, such as yields, fertility and health are coded by many genes, are controlled by several genes, and their expression is influenced by the </a:t>
            </a:r>
            <a:r>
              <a:rPr lang="en-IN" dirty="0" smtClean="0"/>
              <a:t>environment.</a:t>
            </a:r>
          </a:p>
          <a:p>
            <a:pPr algn="just"/>
            <a:r>
              <a:rPr lang="en-IN" dirty="0" smtClean="0"/>
              <a:t>Quantitative </a:t>
            </a:r>
            <a:r>
              <a:rPr lang="en-IN" dirty="0"/>
              <a:t>genetics is the study of the inheritance of traits that show a </a:t>
            </a:r>
            <a:r>
              <a:rPr lang="en-IN" b="1" dirty="0"/>
              <a:t>continuous distribution of</a:t>
            </a:r>
            <a:r>
              <a:rPr lang="en-IN" dirty="0"/>
              <a:t> </a:t>
            </a:r>
            <a:r>
              <a:rPr lang="en-IN" b="1" dirty="0"/>
              <a:t>phenotypes in a segregating population</a:t>
            </a:r>
            <a:r>
              <a:rPr lang="en-IN" dirty="0"/>
              <a:t>. </a:t>
            </a:r>
          </a:p>
          <a:p>
            <a:pPr algn="just"/>
            <a:r>
              <a:rPr lang="en-IN" dirty="0"/>
              <a:t>Traits that are controlled by many genes also exhibit</a:t>
            </a:r>
            <a:r>
              <a:rPr lang="en-IN" b="1" dirty="0"/>
              <a:t> </a:t>
            </a:r>
            <a:r>
              <a:rPr lang="en-IN" dirty="0"/>
              <a:t>quantitative inheritance as each gene segregates in a Mendelian way. </a:t>
            </a:r>
          </a:p>
          <a:p>
            <a:pPr algn="just"/>
            <a:r>
              <a:rPr lang="en-IN" dirty="0"/>
              <a:t>Even when there are only a few genes involved, the trait variation will show a continuous distribution due to the results of measurement error and environmental effects</a:t>
            </a:r>
            <a:r>
              <a:rPr lang="en-IN" dirty="0" smtClean="0"/>
              <a:t>.</a:t>
            </a:r>
            <a:r>
              <a:rPr lang="en-IN" dirty="0"/>
              <a:t> </a:t>
            </a:r>
          </a:p>
          <a:p>
            <a:pPr algn="just"/>
            <a:r>
              <a:rPr lang="en-IN" dirty="0"/>
              <a:t>Quantitative genetics is considered to have been founded in the early 20</a:t>
            </a:r>
            <a:r>
              <a:rPr lang="en-IN" baseline="30000" dirty="0"/>
              <a:t>th</a:t>
            </a:r>
            <a:r>
              <a:rPr lang="en-IN" dirty="0"/>
              <a:t> century, notably by R.A. Fisher article which showed that the inheritance of continuously varying traits is consistent with Mendelian principles.</a:t>
            </a:r>
          </a:p>
          <a:p>
            <a:endParaRPr lang="en-IN" dirty="0"/>
          </a:p>
        </p:txBody>
      </p:sp>
    </p:spTree>
    <p:extLst>
      <p:ext uri="{BB962C8B-B14F-4D97-AF65-F5344CB8AC3E}">
        <p14:creationId xmlns:p14="http://schemas.microsoft.com/office/powerpoint/2010/main" val="85981082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dirty="0"/>
              <a:t>The basic principle of quantitative genetics</a:t>
            </a:r>
            <a:endParaRPr lang="en-IN" dirty="0"/>
          </a:p>
        </p:txBody>
      </p:sp>
      <p:sp>
        <p:nvSpPr>
          <p:cNvPr id="4" name="Content Placeholder 3"/>
          <p:cNvSpPr>
            <a:spLocks noGrp="1"/>
          </p:cNvSpPr>
          <p:nvPr>
            <p:ph idx="1"/>
          </p:nvPr>
        </p:nvSpPr>
        <p:spPr>
          <a:xfrm>
            <a:off x="930564" y="1964171"/>
            <a:ext cx="10515600" cy="4351338"/>
          </a:xfrm>
        </p:spPr>
        <p:txBody>
          <a:bodyPr/>
          <a:lstStyle/>
          <a:p>
            <a:r>
              <a:rPr lang="en-IN" dirty="0"/>
              <a:t>Basically, the phenotypic value (P) of an individual is the combined result of its genotype (G) and the effects of the environment (E):</a:t>
            </a:r>
          </a:p>
          <a:p>
            <a:endParaRPr lang="en-IN" dirty="0"/>
          </a:p>
        </p:txBody>
      </p:sp>
      <p:pic>
        <p:nvPicPr>
          <p:cNvPr id="5" name="Picture 4"/>
          <p:cNvPicPr>
            <a:picLocks noChangeAspect="1"/>
          </p:cNvPicPr>
          <p:nvPr/>
        </p:nvPicPr>
        <p:blipFill>
          <a:blip r:embed="rId3"/>
          <a:stretch>
            <a:fillRect/>
          </a:stretch>
        </p:blipFill>
        <p:spPr>
          <a:xfrm>
            <a:off x="5453400" y="2958983"/>
            <a:ext cx="1285200" cy="393067"/>
          </a:xfrm>
          <a:prstGeom prst="rect">
            <a:avLst/>
          </a:prstGeom>
        </p:spPr>
      </p:pic>
      <p:pic>
        <p:nvPicPr>
          <p:cNvPr id="7" name="Picture 6"/>
          <p:cNvPicPr>
            <a:picLocks noChangeAspect="1"/>
          </p:cNvPicPr>
          <p:nvPr/>
        </p:nvPicPr>
        <p:blipFill>
          <a:blip r:embed="rId4"/>
          <a:stretch>
            <a:fillRect/>
          </a:stretch>
        </p:blipFill>
        <p:spPr>
          <a:xfrm>
            <a:off x="2549236" y="3352050"/>
            <a:ext cx="7832436" cy="2820515"/>
          </a:xfrm>
          <a:prstGeom prst="rect">
            <a:avLst/>
          </a:prstGeom>
        </p:spPr>
      </p:pic>
    </p:spTree>
    <p:extLst>
      <p:ext uri="{BB962C8B-B14F-4D97-AF65-F5344CB8AC3E}">
        <p14:creationId xmlns:p14="http://schemas.microsoft.com/office/powerpoint/2010/main" val="46785640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674255"/>
            <a:ext cx="10515600" cy="5502708"/>
          </a:xfrm>
        </p:spPr>
        <p:txBody>
          <a:bodyPr>
            <a:normAutofit fontScale="92500" lnSpcReduction="20000"/>
          </a:bodyPr>
          <a:lstStyle/>
          <a:p>
            <a:pPr algn="just"/>
            <a:r>
              <a:rPr lang="en-IN" dirty="0"/>
              <a:t>Genotype refers to the </a:t>
            </a:r>
            <a:r>
              <a:rPr lang="en-IN" b="1" dirty="0"/>
              <a:t>total</a:t>
            </a:r>
            <a:r>
              <a:rPr lang="en-IN" dirty="0"/>
              <a:t> genetic variation. </a:t>
            </a:r>
          </a:p>
          <a:p>
            <a:pPr algn="just"/>
            <a:r>
              <a:rPr lang="en-IN" dirty="0"/>
              <a:t>This includes not only the effects of nuclear genes, but also the effects of mitochondrial genes and the interactions between genes. </a:t>
            </a:r>
          </a:p>
          <a:p>
            <a:pPr algn="just"/>
            <a:r>
              <a:rPr lang="en-IN" dirty="0"/>
              <a:t>Genotypic variation can be partitioned into </a:t>
            </a:r>
            <a:r>
              <a:rPr lang="en-IN" b="1" dirty="0"/>
              <a:t>additive and non-additive variation</a:t>
            </a:r>
            <a:r>
              <a:rPr lang="en-IN" dirty="0"/>
              <a:t>. </a:t>
            </a:r>
          </a:p>
          <a:p>
            <a:pPr algn="just"/>
            <a:r>
              <a:rPr lang="en-IN" dirty="0"/>
              <a:t>Additive variation represents the cumulative effect of individual loci, therefore the overall mean is equal to the summed contribution of these loci</a:t>
            </a:r>
            <a:r>
              <a:rPr lang="en-IN" dirty="0" smtClean="0"/>
              <a:t>.</a:t>
            </a:r>
            <a:r>
              <a:rPr lang="en-IN" dirty="0"/>
              <a:t> </a:t>
            </a:r>
          </a:p>
          <a:p>
            <a:pPr algn="just"/>
            <a:r>
              <a:rPr lang="en-IN" dirty="0"/>
              <a:t>Non-additive variation represents dominance variation (interaction between alleles) and epistasis variation (interaction between genes</a:t>
            </a:r>
            <a:r>
              <a:rPr lang="en-IN" dirty="0" smtClean="0"/>
              <a:t>).</a:t>
            </a:r>
            <a:r>
              <a:rPr lang="en-IN" dirty="0"/>
              <a:t> </a:t>
            </a:r>
          </a:p>
          <a:p>
            <a:pPr algn="just"/>
            <a:r>
              <a:rPr lang="en-IN" dirty="0"/>
              <a:t>Quantitatively varying traits are also affected by </a:t>
            </a:r>
            <a:r>
              <a:rPr lang="en-IN" b="1" dirty="0"/>
              <a:t>environment</a:t>
            </a:r>
            <a:r>
              <a:rPr lang="en-IN" dirty="0"/>
              <a:t> (E). </a:t>
            </a:r>
          </a:p>
          <a:p>
            <a:pPr algn="just"/>
            <a:r>
              <a:rPr lang="en-IN" dirty="0"/>
              <a:t>This can be further subdivided into pure environmental effect and interaction between genes and the environment. </a:t>
            </a:r>
          </a:p>
          <a:p>
            <a:pPr algn="just"/>
            <a:r>
              <a:rPr lang="en-IN" dirty="0"/>
              <a:t>In other words, how different genotypes respond in different environments.</a:t>
            </a:r>
          </a:p>
          <a:p>
            <a:endParaRPr lang="en-IN" dirty="0"/>
          </a:p>
        </p:txBody>
      </p:sp>
    </p:spTree>
    <p:extLst>
      <p:ext uri="{BB962C8B-B14F-4D97-AF65-F5344CB8AC3E}">
        <p14:creationId xmlns:p14="http://schemas.microsoft.com/office/powerpoint/2010/main" val="109542366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3AFBD4DE-5C30-41F1-85B0-8E1AF0746127}"/>
              </a:ext>
            </a:extLst>
          </p:cNvPr>
          <p:cNvSpPr/>
          <p:nvPr/>
        </p:nvSpPr>
        <p:spPr>
          <a:xfrm>
            <a:off x="3062067" y="2184010"/>
            <a:ext cx="5715000" cy="1015663"/>
          </a:xfrm>
          <a:prstGeom prst="rect">
            <a:avLst/>
          </a:prstGeom>
          <a:noFill/>
        </p:spPr>
        <p:txBody>
          <a:bodyPr wrap="square" lIns="91440" tIns="45720" rIns="91440" bIns="4572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6000" b="1" i="0" u="none" strike="noStrike" kern="1200" cap="none" spc="0" normalizeH="0" baseline="0" noProof="0" dirty="0" smtClean="0">
                <a:ln w="6600">
                  <a:solidFill>
                    <a:srgbClr val="C0504D"/>
                  </a:solidFill>
                  <a:prstDash val="solid"/>
                </a:ln>
                <a:solidFill>
                  <a:srgbClr val="C00000"/>
                </a:solidFill>
                <a:effectLst>
                  <a:outerShdw dist="38100" dir="2700000" algn="tl" rotWithShape="0">
                    <a:srgbClr val="C0504D"/>
                  </a:outerShdw>
                </a:effectLst>
                <a:uLnTx/>
                <a:uFillTx/>
                <a:latin typeface="Calibri"/>
                <a:ea typeface="+mn-ea"/>
                <a:cs typeface="+mn-cs"/>
              </a:rPr>
              <a:t>THANK YOU</a:t>
            </a:r>
            <a:endParaRPr kumimoji="0" lang="en-US" sz="6000" b="1" i="0" u="none" strike="noStrike" kern="1200" cap="none" spc="0" normalizeH="0" baseline="0" noProof="0" dirty="0">
              <a:ln w="6600">
                <a:solidFill>
                  <a:srgbClr val="C0504D"/>
                </a:solidFill>
                <a:prstDash val="solid"/>
              </a:ln>
              <a:solidFill>
                <a:srgbClr val="C00000"/>
              </a:solidFill>
              <a:effectLst>
                <a:outerShdw dist="38100" dir="2700000" algn="tl" rotWithShape="0">
                  <a:srgbClr val="C0504D"/>
                </a:outerShdw>
              </a:effectLst>
              <a:uLnTx/>
              <a:uFillTx/>
              <a:latin typeface="Calibri"/>
              <a:ea typeface="+mn-ea"/>
              <a:cs typeface="+mn-cs"/>
            </a:endParaRPr>
          </a:p>
        </p:txBody>
      </p:sp>
    </p:spTree>
    <p:extLst>
      <p:ext uri="{BB962C8B-B14F-4D97-AF65-F5344CB8AC3E}">
        <p14:creationId xmlns:p14="http://schemas.microsoft.com/office/powerpoint/2010/main" val="3381905298"/>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Title 1"/>
          <p:cNvSpPr>
            <a:spLocks noGrp="1"/>
          </p:cNvSpPr>
          <p:nvPr>
            <p:ph type="title"/>
          </p:nvPr>
        </p:nvSpPr>
        <p:spPr>
          <a:xfrm>
            <a:off x="838200" y="365125"/>
            <a:ext cx="10515600" cy="890588"/>
          </a:xfrm>
          <a:blipFill dpi="0" rotWithShape="0">
            <a:blip r:embed="rId3"/>
            <a:srcRect/>
            <a:tile tx="0" ty="0" sx="100000" sy="100000" flip="none" algn="tl"/>
          </a:blipFill>
        </p:spPr>
        <p:txBody>
          <a:bodyPr/>
          <a:lstStyle/>
          <a:p>
            <a:pPr algn="ctr" eaLnBrk="1" hangingPunct="1"/>
            <a:r>
              <a:rPr lang="en-IN" altLang="en-US" sz="2400" b="1" i="1" dirty="0" smtClean="0">
                <a:solidFill>
                  <a:srgbClr val="0070C0"/>
                </a:solidFill>
                <a:latin typeface="Arial" panose="020B0604020202020204" pitchFamily="34" charset="0"/>
                <a:cs typeface="Arial" panose="020B0604020202020204" pitchFamily="34" charset="0"/>
              </a:rPr>
              <a:t>BIHAR ANIMAL SCIENCES UNIVERSITY, PATNA, BIHAR</a:t>
            </a:r>
            <a:br>
              <a:rPr lang="en-IN" altLang="en-US" sz="2400" b="1" i="1" dirty="0" smtClean="0">
                <a:solidFill>
                  <a:srgbClr val="0070C0"/>
                </a:solidFill>
                <a:latin typeface="Arial" panose="020B0604020202020204" pitchFamily="34" charset="0"/>
                <a:cs typeface="Arial" panose="020B0604020202020204" pitchFamily="34" charset="0"/>
              </a:rPr>
            </a:br>
            <a:r>
              <a:rPr lang="en-IN" altLang="en-US" sz="2400" b="1" dirty="0" smtClean="0">
                <a:solidFill>
                  <a:srgbClr val="0070C0"/>
                </a:solidFill>
                <a:latin typeface="Arial" panose="020B0604020202020204" pitchFamily="34" charset="0"/>
                <a:cs typeface="Arial" panose="020B0604020202020204" pitchFamily="34" charset="0"/>
              </a:rPr>
              <a:t>Bihar Veterinary College, Patna</a:t>
            </a:r>
            <a:endParaRPr lang="en-IN" altLang="en-US" sz="2400" dirty="0" smtClean="0">
              <a:solidFill>
                <a:srgbClr val="0070C0"/>
              </a:solidFill>
              <a:latin typeface="Arial" panose="020B0604020202020204" pitchFamily="34" charset="0"/>
              <a:cs typeface="Arial" panose="020B0604020202020204" pitchFamily="34" charset="0"/>
            </a:endParaRPr>
          </a:p>
        </p:txBody>
      </p:sp>
      <p:pic>
        <p:nvPicPr>
          <p:cNvPr id="3075" name="Content Placeholder 3"/>
          <p:cNvPicPr>
            <a:picLocks noGrp="1" noChangeAspect="1"/>
          </p:cNvPicPr>
          <p:nvPr>
            <p:ph idx="1"/>
          </p:nvPr>
        </p:nvPicPr>
        <p:blipFill>
          <a:blip r:embed="rId4">
            <a:extLst>
              <a:ext uri="{28A0092B-C50C-407E-A947-70E740481C1C}">
                <a14:useLocalDpi xmlns:a14="http://schemas.microsoft.com/office/drawing/2010/main" val="0"/>
              </a:ext>
            </a:extLst>
          </a:blip>
          <a:srcRect/>
          <a:stretch>
            <a:fillRect/>
          </a:stretch>
        </p:blipFill>
        <p:spPr>
          <a:xfrm>
            <a:off x="26988" y="19050"/>
            <a:ext cx="1709737" cy="1485900"/>
          </a:xfrm>
        </p:spPr>
      </p:pic>
      <p:pic>
        <p:nvPicPr>
          <p:cNvPr id="3076" name="Picture 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0694988" y="19050"/>
            <a:ext cx="1470025" cy="1485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7" name="TextBox 4"/>
          <p:cNvSpPr txBox="1">
            <a:spLocks noChangeArrowheads="1"/>
          </p:cNvSpPr>
          <p:nvPr/>
        </p:nvSpPr>
        <p:spPr bwMode="auto">
          <a:xfrm>
            <a:off x="1681163" y="4454525"/>
            <a:ext cx="9013825" cy="15696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lnSpc>
                <a:spcPct val="90000"/>
              </a:lnSpc>
              <a:spcBef>
                <a:spcPts val="1000"/>
              </a:spcBef>
              <a:buFont typeface="Arial" panose="020B0604020202020204" pitchFamily="34" charset="0"/>
              <a:buChar char="•"/>
              <a:defRPr sz="2800">
                <a:solidFill>
                  <a:schemeClr val="tx1"/>
                </a:solidFill>
                <a:latin typeface="Calibri" panose="020F0502020204030204" pitchFamily="34" charset="0"/>
              </a:defRPr>
            </a:lvl1pPr>
            <a:lvl2pPr marL="742950" indent="-285750">
              <a:lnSpc>
                <a:spcPct val="90000"/>
              </a:lnSpc>
              <a:spcBef>
                <a:spcPts val="500"/>
              </a:spcBef>
              <a:buFont typeface="Arial" panose="020B0604020202020204" pitchFamily="34" charset="0"/>
              <a:buChar char="•"/>
              <a:defRPr sz="2400">
                <a:solidFill>
                  <a:schemeClr val="tx1"/>
                </a:solidFill>
                <a:latin typeface="Calibri" panose="020F0502020204030204" pitchFamily="34" charset="0"/>
              </a:defRPr>
            </a:lvl2pPr>
            <a:lvl3pPr marL="1143000" indent="-228600">
              <a:lnSpc>
                <a:spcPct val="90000"/>
              </a:lnSpc>
              <a:spcBef>
                <a:spcPts val="500"/>
              </a:spcBef>
              <a:buFont typeface="Arial" panose="020B0604020202020204" pitchFamily="34" charset="0"/>
              <a:buChar char="•"/>
              <a:defRPr sz="2000">
                <a:solidFill>
                  <a:schemeClr val="tx1"/>
                </a:solidFill>
                <a:latin typeface="Calibri" panose="020F0502020204030204" pitchFamily="34" charset="0"/>
              </a:defRPr>
            </a:lvl3pPr>
            <a:lvl4pPr marL="1600200" indent="-228600">
              <a:lnSpc>
                <a:spcPct val="90000"/>
              </a:lnSpc>
              <a:spcBef>
                <a:spcPts val="500"/>
              </a:spcBef>
              <a:buFont typeface="Arial" panose="020B0604020202020204" pitchFamily="34" charset="0"/>
              <a:buChar char="•"/>
              <a:defRPr>
                <a:solidFill>
                  <a:schemeClr val="tx1"/>
                </a:solidFill>
                <a:latin typeface="Calibri" panose="020F0502020204030204" pitchFamily="34" charset="0"/>
              </a:defRPr>
            </a:lvl4pPr>
            <a:lvl5pPr marL="2057400" indent="-228600">
              <a:lnSpc>
                <a:spcPct val="90000"/>
              </a:lnSpc>
              <a:spcBef>
                <a:spcPts val="500"/>
              </a:spcBef>
              <a:buFont typeface="Arial" panose="020B0604020202020204" pitchFamily="34" charset="0"/>
              <a:buChar char="•"/>
              <a:defRPr>
                <a:solidFill>
                  <a:schemeClr val="tx1"/>
                </a:solidFill>
                <a:latin typeface="Calibri" panose="020F0502020204030204" pitchFamily="34" charset="0"/>
              </a:defRPr>
            </a:lvl5pPr>
            <a:lvl6pPr marL="25146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6pPr>
            <a:lvl7pPr marL="29718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7pPr>
            <a:lvl8pPr marL="34290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8pPr>
            <a:lvl9pPr marL="38862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9pPr>
          </a:lstStyle>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a:ln w="13462">
                  <a:solidFill>
                    <a:srgbClr val="2C2C2C"/>
                  </a:solidFill>
                  <a:prstDash val="solid"/>
                </a:ln>
                <a:solidFill>
                  <a:srgbClr val="FFFFFF">
                    <a:lumMod val="85000"/>
                    <a:lumOff val="15000"/>
                  </a:srgbClr>
                </a:solidFill>
                <a:effectLst>
                  <a:outerShdw dist="38100" dir="2700000" algn="bl" rotWithShape="0">
                    <a:srgbClr val="828288"/>
                  </a:outerShdw>
                </a:effectLst>
                <a:uLnTx/>
                <a:uFillTx/>
                <a:latin typeface="Arial" panose="020B0604020202020204" pitchFamily="34" charset="0"/>
                <a:ea typeface="+mn-ea"/>
                <a:cs typeface="Arial" panose="020B0604020202020204" pitchFamily="34" charset="0"/>
              </a:rPr>
              <a:t> </a:t>
            </a:r>
            <a:r>
              <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Speaker: </a:t>
            </a: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Ramesh Kumar Singh</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Assistant Professor cum Jr. Scientist </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Department of </a:t>
            </a:r>
            <a:r>
              <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Animal Genetics </a:t>
            </a: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and </a:t>
            </a:r>
            <a:r>
              <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Breeding </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altLang="en-US"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Bihar Veterinary College, Patna</a:t>
            </a:r>
            <a:endPar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endParaRPr>
          </a:p>
        </p:txBody>
      </p:sp>
      <p:sp>
        <p:nvSpPr>
          <p:cNvPr id="2" name="TextBox 1"/>
          <p:cNvSpPr txBox="1"/>
          <p:nvPr/>
        </p:nvSpPr>
        <p:spPr>
          <a:xfrm>
            <a:off x="1338552" y="2439620"/>
            <a:ext cx="9356436" cy="1631216"/>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3600" b="0" i="0" u="none" strike="noStrike" kern="1200" cap="none" spc="0" normalizeH="0" baseline="0" noProof="0" dirty="0" smtClean="0">
                <a:ln w="0"/>
                <a:solidFill>
                  <a:srgbClr val="549E39"/>
                </a:solidFill>
                <a:effectLst>
                  <a:outerShdw blurRad="38100" dist="25400" dir="5400000" algn="ctr" rotWithShape="0">
                    <a:srgbClr val="6E747A">
                      <a:alpha val="43000"/>
                    </a:srgbClr>
                  </a:outerShdw>
                </a:effectLst>
                <a:uLnTx/>
                <a:uFillTx/>
                <a:latin typeface="Corbel" panose="020B0503020204020204"/>
                <a:ea typeface="+mn-ea"/>
                <a:cs typeface="+mn-cs"/>
              </a:rPr>
              <a:t>Part-II</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32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Principle of genetic selection in dairy cattle</a:t>
            </a:r>
            <a:r>
              <a:rPr kumimoji="0" lang="en-IN" sz="3200" b="0"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r>
            <a:br>
              <a:rPr kumimoji="0" lang="en-IN" sz="3200" b="0"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br>
            <a:endParaRPr kumimoji="0" lang="en-IN" sz="3200" b="0" i="0" u="none" strike="noStrike" kern="1200" cap="none" spc="0" normalizeH="0" baseline="0" noProof="0" dirty="0">
              <a:ln w="0"/>
              <a:solidFill>
                <a:srgbClr val="FFFF00"/>
              </a:solidFill>
              <a:effectLst>
                <a:outerShdw blurRad="38100" dist="25400" dir="5400000" algn="ctr" rotWithShape="0">
                  <a:srgbClr val="6E747A">
                    <a:alpha val="43000"/>
                  </a:srgbClr>
                </a:outerShdw>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2871930468"/>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just"/>
            <a:r>
              <a:rPr lang="en-IN" sz="3600" dirty="0" smtClean="0"/>
              <a:t/>
            </a:r>
            <a:br>
              <a:rPr lang="en-IN" sz="3600" dirty="0" smtClean="0"/>
            </a:br>
            <a:r>
              <a:rPr lang="en-IN" sz="3600" dirty="0"/>
              <a:t/>
            </a:r>
            <a:br>
              <a:rPr lang="en-IN" sz="3600" dirty="0"/>
            </a:br>
            <a:r>
              <a:rPr lang="en-IN" sz="3600" dirty="0" smtClean="0"/>
              <a:t>From </a:t>
            </a:r>
            <a:r>
              <a:rPr lang="en-IN" sz="3600" dirty="0"/>
              <a:t>the definition of the phenotype: P = G + E, we can see that there are two possible ways to </a:t>
            </a:r>
            <a:r>
              <a:rPr lang="en-IN" sz="3600" dirty="0" smtClean="0"/>
              <a:t>improve trait</a:t>
            </a:r>
            <a:r>
              <a:rPr lang="en-IN" sz="3600" dirty="0"/>
              <a:t>:</a:t>
            </a:r>
            <a:br>
              <a:rPr lang="en-IN" sz="3600" dirty="0"/>
            </a:br>
            <a:r>
              <a:rPr lang="en-IN" dirty="0"/>
              <a:t> </a:t>
            </a:r>
            <a:br>
              <a:rPr lang="en-IN" dirty="0"/>
            </a:br>
            <a:endParaRPr lang="en-IN" dirty="0"/>
          </a:p>
        </p:txBody>
      </p:sp>
      <p:sp>
        <p:nvSpPr>
          <p:cNvPr id="3" name="Content Placeholder 2"/>
          <p:cNvSpPr>
            <a:spLocks noGrp="1"/>
          </p:cNvSpPr>
          <p:nvPr>
            <p:ph idx="1"/>
          </p:nvPr>
        </p:nvSpPr>
        <p:spPr/>
        <p:txBody>
          <a:bodyPr/>
          <a:lstStyle/>
          <a:p>
            <a:pPr lvl="1" algn="just"/>
            <a:r>
              <a:rPr lang="en-IN" sz="2800" dirty="0">
                <a:latin typeface="Arial" panose="020B0604020202020204" pitchFamily="34" charset="0"/>
                <a:cs typeface="Arial" panose="020B0604020202020204" pitchFamily="34" charset="0"/>
              </a:rPr>
              <a:t>By improving the genotype through genetic selection. </a:t>
            </a:r>
            <a:endParaRPr lang="en-IN" sz="2800" dirty="0" smtClean="0">
              <a:latin typeface="Arial" panose="020B0604020202020204" pitchFamily="34" charset="0"/>
              <a:cs typeface="Arial" panose="020B0604020202020204" pitchFamily="34" charset="0"/>
            </a:endParaRPr>
          </a:p>
          <a:p>
            <a:pPr lvl="1" algn="just"/>
            <a:r>
              <a:rPr lang="en-IN" sz="2800" dirty="0" smtClean="0">
                <a:latin typeface="Arial" panose="020B0604020202020204" pitchFamily="34" charset="0"/>
                <a:cs typeface="Arial" panose="020B0604020202020204" pitchFamily="34" charset="0"/>
              </a:rPr>
              <a:t>For </a:t>
            </a:r>
            <a:r>
              <a:rPr lang="en-IN" sz="2800" dirty="0">
                <a:latin typeface="Arial" panose="020B0604020202020204" pitchFamily="34" charset="0"/>
                <a:cs typeface="Arial" panose="020B0604020202020204" pitchFamily="34" charset="0"/>
              </a:rPr>
              <a:t>example, the variation between cows for milk yield (some cows produce more milk than other), if results from genetic variation (which means that these cows will always produce more milk no matter the environment), allows genetic improvement</a:t>
            </a:r>
            <a:r>
              <a:rPr lang="en-IN" sz="2800" dirty="0" smtClean="0">
                <a:latin typeface="Arial" panose="020B0604020202020204" pitchFamily="34" charset="0"/>
                <a:cs typeface="Arial" panose="020B0604020202020204" pitchFamily="34" charset="0"/>
              </a:rPr>
              <a:t>.</a:t>
            </a:r>
            <a:r>
              <a:rPr lang="en-IN" sz="2800" dirty="0">
                <a:latin typeface="Arial" panose="020B0604020202020204" pitchFamily="34" charset="0"/>
                <a:cs typeface="Arial" panose="020B0604020202020204" pitchFamily="34" charset="0"/>
              </a:rPr>
              <a:t> </a:t>
            </a:r>
            <a:endParaRPr lang="en-IN" sz="2800" dirty="0" smtClean="0">
              <a:latin typeface="Arial" panose="020B0604020202020204" pitchFamily="34" charset="0"/>
              <a:cs typeface="Arial" panose="020B0604020202020204" pitchFamily="34" charset="0"/>
            </a:endParaRPr>
          </a:p>
          <a:p>
            <a:pPr lvl="1" algn="just"/>
            <a:r>
              <a:rPr lang="en-IN" sz="2800" dirty="0" smtClean="0">
                <a:latin typeface="Arial" panose="020B0604020202020204" pitchFamily="34" charset="0"/>
                <a:cs typeface="Arial" panose="020B0604020202020204" pitchFamily="34" charset="0"/>
              </a:rPr>
              <a:t>By </a:t>
            </a:r>
            <a:r>
              <a:rPr lang="en-IN" sz="2800" dirty="0">
                <a:latin typeface="Arial" panose="020B0604020202020204" pitchFamily="34" charset="0"/>
                <a:cs typeface="Arial" panose="020B0604020202020204" pitchFamily="34" charset="0"/>
              </a:rPr>
              <a:t>improving the environment through herd management</a:t>
            </a:r>
            <a:r>
              <a:rPr lang="en-IN" sz="2800" dirty="0" smtClean="0">
                <a:latin typeface="Arial" panose="020B0604020202020204" pitchFamily="34" charset="0"/>
                <a:cs typeface="Arial" panose="020B0604020202020204" pitchFamily="34" charset="0"/>
              </a:rPr>
              <a:t>.</a:t>
            </a:r>
            <a:r>
              <a:rPr lang="en-IN" sz="2800" dirty="0">
                <a:latin typeface="Arial" panose="020B0604020202020204" pitchFamily="34" charset="0"/>
                <a:cs typeface="Arial" panose="020B0604020202020204" pitchFamily="34" charset="0"/>
              </a:rPr>
              <a:t> </a:t>
            </a:r>
            <a:endParaRPr lang="en-IN" sz="2800" dirty="0" smtClean="0">
              <a:latin typeface="Arial" panose="020B0604020202020204" pitchFamily="34" charset="0"/>
              <a:cs typeface="Arial" panose="020B0604020202020204" pitchFamily="34" charset="0"/>
            </a:endParaRPr>
          </a:p>
          <a:p>
            <a:pPr lvl="1" algn="just"/>
            <a:r>
              <a:rPr lang="en-IN" dirty="0" smtClean="0">
                <a:latin typeface="Arial" panose="020B0604020202020204" pitchFamily="34" charset="0"/>
                <a:cs typeface="Arial" panose="020B0604020202020204" pitchFamily="34" charset="0"/>
              </a:rPr>
              <a:t>Genetic </a:t>
            </a:r>
            <a:r>
              <a:rPr lang="en-IN" dirty="0">
                <a:latin typeface="Arial" panose="020B0604020202020204" pitchFamily="34" charset="0"/>
                <a:cs typeface="Arial" panose="020B0604020202020204" pitchFamily="34" charset="0"/>
              </a:rPr>
              <a:t>variation is, therefore, the first component to genetic progress.</a:t>
            </a:r>
          </a:p>
          <a:p>
            <a:endParaRPr lang="en-IN" dirty="0"/>
          </a:p>
        </p:txBody>
      </p:sp>
    </p:spTree>
    <p:extLst>
      <p:ext uri="{BB962C8B-B14F-4D97-AF65-F5344CB8AC3E}">
        <p14:creationId xmlns:p14="http://schemas.microsoft.com/office/powerpoint/2010/main" val="417078334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IN" b="1" dirty="0" smtClean="0"/>
              <a:t>Genetic variation = component 1 to genetic progress</a:t>
            </a:r>
            <a:r>
              <a:rPr lang="en-IN" dirty="0" smtClean="0"/>
              <a:t/>
            </a:r>
            <a:br>
              <a:rPr lang="en-IN" dirty="0" smtClean="0"/>
            </a:br>
            <a:endParaRPr lang="en-IN" dirty="0"/>
          </a:p>
        </p:txBody>
      </p:sp>
      <p:sp>
        <p:nvSpPr>
          <p:cNvPr id="3" name="Content Placeholder 2"/>
          <p:cNvSpPr>
            <a:spLocks noGrp="1"/>
          </p:cNvSpPr>
          <p:nvPr>
            <p:ph sz="half" idx="1"/>
          </p:nvPr>
        </p:nvSpPr>
        <p:spPr>
          <a:xfrm>
            <a:off x="838200" y="1690688"/>
            <a:ext cx="6135255" cy="4351338"/>
          </a:xfrm>
        </p:spPr>
        <p:txBody>
          <a:bodyPr>
            <a:normAutofit lnSpcReduction="10000"/>
          </a:bodyPr>
          <a:lstStyle/>
          <a:p>
            <a:pPr algn="just"/>
            <a:r>
              <a:rPr lang="en-IN" dirty="0" smtClean="0"/>
              <a:t>The distribution of genetic value for a population follow a </a:t>
            </a:r>
            <a:r>
              <a:rPr lang="en-IN" b="1" dirty="0" smtClean="0"/>
              <a:t>normal distribution</a:t>
            </a:r>
            <a:r>
              <a:rPr lang="en-IN" dirty="0" smtClean="0"/>
              <a:t>:</a:t>
            </a:r>
          </a:p>
          <a:p>
            <a:pPr algn="just"/>
            <a:r>
              <a:rPr lang="en-IN" dirty="0" smtClean="0"/>
              <a:t>The usual measure of variation is the </a:t>
            </a:r>
            <a:r>
              <a:rPr lang="en-IN" b="1" dirty="0" smtClean="0"/>
              <a:t>variance</a:t>
            </a:r>
            <a:r>
              <a:rPr lang="en-IN" dirty="0" smtClean="0"/>
              <a:t> which is the </a:t>
            </a:r>
            <a:r>
              <a:rPr lang="en-IN" b="1" dirty="0" smtClean="0"/>
              <a:t>standard deviation</a:t>
            </a:r>
            <a:r>
              <a:rPr lang="en-IN" dirty="0" smtClean="0"/>
              <a:t> of individual squared deviation of individual records from their population average. </a:t>
            </a:r>
          </a:p>
          <a:p>
            <a:pPr algn="just"/>
            <a:r>
              <a:rPr lang="en-IN" dirty="0" smtClean="0"/>
              <a:t>The variation that is caused by genetic differences among individuals is called the </a:t>
            </a:r>
            <a:r>
              <a:rPr lang="en-IN" b="1" dirty="0" smtClean="0"/>
              <a:t>genetic variance</a:t>
            </a:r>
            <a:r>
              <a:rPr lang="en-IN" dirty="0" smtClean="0"/>
              <a:t>.</a:t>
            </a:r>
          </a:p>
          <a:p>
            <a:pPr marL="0" indent="0">
              <a:buNone/>
            </a:pPr>
            <a:endParaRPr lang="en-IN" dirty="0" smtClean="0"/>
          </a:p>
          <a:p>
            <a:endParaRPr lang="en-IN" dirty="0"/>
          </a:p>
        </p:txBody>
      </p:sp>
      <p:pic>
        <p:nvPicPr>
          <p:cNvPr id="5" name="Content Placeholder 4"/>
          <p:cNvPicPr>
            <a:picLocks noGrp="1" noChangeAspect="1"/>
          </p:cNvPicPr>
          <p:nvPr>
            <p:ph sz="half" idx="2"/>
          </p:nvPr>
        </p:nvPicPr>
        <p:blipFill>
          <a:blip r:embed="rId3"/>
          <a:stretch>
            <a:fillRect/>
          </a:stretch>
        </p:blipFill>
        <p:spPr>
          <a:xfrm>
            <a:off x="7167417" y="1690688"/>
            <a:ext cx="4396509" cy="4433021"/>
          </a:xfrm>
          <a:prstGeom prst="rect">
            <a:avLst/>
          </a:prstGeom>
        </p:spPr>
      </p:pic>
    </p:spTree>
    <p:extLst>
      <p:ext uri="{BB962C8B-B14F-4D97-AF65-F5344CB8AC3E}">
        <p14:creationId xmlns:p14="http://schemas.microsoft.com/office/powerpoint/2010/main" val="266195625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dirty="0"/>
              <a:t>Heritability</a:t>
            </a:r>
            <a:r>
              <a:rPr lang="en-IN" dirty="0"/>
              <a:t/>
            </a:r>
            <a:br>
              <a:rPr lang="en-IN" dirty="0"/>
            </a:br>
            <a:endParaRPr lang="en-IN" dirty="0"/>
          </a:p>
        </p:txBody>
      </p:sp>
      <p:sp>
        <p:nvSpPr>
          <p:cNvPr id="3" name="Content Placeholder 2"/>
          <p:cNvSpPr>
            <a:spLocks noGrp="1"/>
          </p:cNvSpPr>
          <p:nvPr>
            <p:ph idx="1"/>
          </p:nvPr>
        </p:nvSpPr>
        <p:spPr/>
        <p:txBody>
          <a:bodyPr/>
          <a:lstStyle/>
          <a:p>
            <a:r>
              <a:rPr lang="en-IN" dirty="0"/>
              <a:t>If we go back to the formula: P = G + E, with variance properties, we can write</a:t>
            </a:r>
            <a:r>
              <a:rPr lang="en-IN" dirty="0" smtClean="0"/>
              <a:t>:</a:t>
            </a:r>
            <a:r>
              <a:rPr lang="en-IN" dirty="0"/>
              <a:t> </a:t>
            </a:r>
          </a:p>
          <a:p>
            <a:pPr marL="0" indent="0" algn="ctr">
              <a:buNone/>
            </a:pPr>
            <a:r>
              <a:rPr lang="en-IN" b="1" dirty="0" err="1"/>
              <a:t>Var</a:t>
            </a:r>
            <a:r>
              <a:rPr lang="en-IN" b="1" dirty="0"/>
              <a:t> (P) = </a:t>
            </a:r>
            <a:r>
              <a:rPr lang="en-IN" b="1" dirty="0" err="1"/>
              <a:t>Var</a:t>
            </a:r>
            <a:r>
              <a:rPr lang="en-IN" b="1" dirty="0"/>
              <a:t> (G) + </a:t>
            </a:r>
            <a:r>
              <a:rPr lang="en-IN" b="1" dirty="0" err="1"/>
              <a:t>Var</a:t>
            </a:r>
            <a:r>
              <a:rPr lang="en-IN" b="1" dirty="0"/>
              <a:t> (E</a:t>
            </a:r>
            <a:r>
              <a:rPr lang="en-IN" b="1" dirty="0" smtClean="0"/>
              <a:t>)</a:t>
            </a:r>
            <a:r>
              <a:rPr lang="en-IN" dirty="0"/>
              <a:t> </a:t>
            </a:r>
          </a:p>
          <a:p>
            <a:r>
              <a:rPr lang="en-IN" dirty="0"/>
              <a:t>Which is equivalent to</a:t>
            </a:r>
            <a:r>
              <a:rPr lang="en-IN" dirty="0" smtClean="0"/>
              <a:t>:</a:t>
            </a:r>
            <a:r>
              <a:rPr lang="en-IN" dirty="0"/>
              <a:t> </a:t>
            </a:r>
          </a:p>
          <a:p>
            <a:pPr marL="0" indent="0" algn="ctr">
              <a:buNone/>
            </a:pPr>
            <a:r>
              <a:rPr lang="en-IN" b="1" dirty="0" err="1"/>
              <a:t>Var</a:t>
            </a:r>
            <a:r>
              <a:rPr lang="en-IN" b="1" dirty="0"/>
              <a:t> (P) = </a:t>
            </a:r>
            <a:r>
              <a:rPr lang="en-IN" b="1" dirty="0" err="1"/>
              <a:t>Var</a:t>
            </a:r>
            <a:r>
              <a:rPr lang="en-IN" b="1" dirty="0"/>
              <a:t> (A) + </a:t>
            </a:r>
            <a:r>
              <a:rPr lang="en-IN" b="1" dirty="0" err="1"/>
              <a:t>Var</a:t>
            </a:r>
            <a:r>
              <a:rPr lang="en-IN" b="1" dirty="0"/>
              <a:t> (D) + </a:t>
            </a:r>
            <a:r>
              <a:rPr lang="en-IN" b="1" dirty="0" err="1"/>
              <a:t>Var</a:t>
            </a:r>
            <a:r>
              <a:rPr lang="en-IN" b="1" dirty="0"/>
              <a:t> (E) + </a:t>
            </a:r>
            <a:r>
              <a:rPr lang="en-IN" b="1" dirty="0" err="1"/>
              <a:t>Var</a:t>
            </a:r>
            <a:r>
              <a:rPr lang="en-IN" b="1" dirty="0"/>
              <a:t> (e)</a:t>
            </a:r>
            <a:endParaRPr lang="en-IN" dirty="0"/>
          </a:p>
          <a:p>
            <a:endParaRPr lang="en-IN" dirty="0"/>
          </a:p>
        </p:txBody>
      </p:sp>
    </p:spTree>
    <p:extLst>
      <p:ext uri="{BB962C8B-B14F-4D97-AF65-F5344CB8AC3E}">
        <p14:creationId xmlns:p14="http://schemas.microsoft.com/office/powerpoint/2010/main" val="130282615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2520596" y="2482917"/>
            <a:ext cx="5876190" cy="1066667"/>
          </a:xfrm>
          <a:prstGeom prst="rect">
            <a:avLst/>
          </a:prstGeom>
        </p:spPr>
      </p:pic>
      <p:sp>
        <p:nvSpPr>
          <p:cNvPr id="6" name="Content Placeholder 5"/>
          <p:cNvSpPr>
            <a:spLocks noGrp="1"/>
          </p:cNvSpPr>
          <p:nvPr>
            <p:ph idx="1"/>
          </p:nvPr>
        </p:nvSpPr>
        <p:spPr/>
        <p:txBody>
          <a:bodyPr/>
          <a:lstStyle/>
          <a:p>
            <a:r>
              <a:rPr lang="en-IN" dirty="0"/>
              <a:t>Finally, the expected results, in the offspring, for these 2 </a:t>
            </a:r>
            <a:r>
              <a:rPr lang="en-IN" dirty="0" smtClean="0"/>
              <a:t>independent </a:t>
            </a:r>
            <a:r>
              <a:rPr lang="en-IN" dirty="0"/>
              <a:t>loci are:</a:t>
            </a:r>
          </a:p>
          <a:p>
            <a:pPr marL="0" indent="0">
              <a:buNone/>
            </a:pPr>
            <a:endParaRPr lang="en-IN" dirty="0" smtClean="0"/>
          </a:p>
          <a:p>
            <a:pPr marL="0" indent="0">
              <a:buNone/>
            </a:pPr>
            <a:endParaRPr lang="en-IN" dirty="0"/>
          </a:p>
          <a:p>
            <a:pPr marL="0" indent="0">
              <a:buNone/>
            </a:pPr>
            <a:r>
              <a:rPr lang="en-IN" dirty="0"/>
              <a:t>Finally, the expected results, in the offspring, for these 2 </a:t>
            </a:r>
            <a:r>
              <a:rPr lang="en-IN" dirty="0" smtClean="0"/>
              <a:t>independent </a:t>
            </a:r>
            <a:r>
              <a:rPr lang="en-IN" dirty="0"/>
              <a:t>loci are:</a:t>
            </a:r>
          </a:p>
          <a:p>
            <a:pPr marL="0" indent="0">
              <a:buNone/>
            </a:pPr>
            <a:endParaRPr lang="en-IN" dirty="0"/>
          </a:p>
        </p:txBody>
      </p:sp>
      <p:pic>
        <p:nvPicPr>
          <p:cNvPr id="7" name="Picture 6"/>
          <p:cNvPicPr>
            <a:picLocks noChangeAspect="1"/>
          </p:cNvPicPr>
          <p:nvPr/>
        </p:nvPicPr>
        <p:blipFill>
          <a:blip r:embed="rId3"/>
          <a:stretch>
            <a:fillRect/>
          </a:stretch>
        </p:blipFill>
        <p:spPr>
          <a:xfrm>
            <a:off x="3812967" y="4851039"/>
            <a:ext cx="3974937" cy="1048603"/>
          </a:xfrm>
          <a:prstGeom prst="rect">
            <a:avLst/>
          </a:prstGeom>
        </p:spPr>
      </p:pic>
    </p:spTree>
    <p:extLst>
      <p:ext uri="{BB962C8B-B14F-4D97-AF65-F5344CB8AC3E}">
        <p14:creationId xmlns:p14="http://schemas.microsoft.com/office/powerpoint/2010/main" val="128650952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1834861"/>
            <a:ext cx="10515600" cy="4351338"/>
          </a:xfrm>
        </p:spPr>
        <p:txBody>
          <a:bodyPr/>
          <a:lstStyle/>
          <a:p>
            <a:pPr algn="just"/>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 </a:t>
            </a:r>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large heritability (0.5 or greater) suggests that a record on an individual is a good indicator of that individual's genetic value → Traits with high heritability are easy to improve</a:t>
            </a:r>
            <a:r>
              <a:rPr lang="en-IN"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t>
            </a:r>
          </a:p>
          <a:p>
            <a:pPr marL="0" indent="0" algn="just">
              <a:buNone/>
            </a:pPr>
            <a:endPar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endParaRP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 small heritability (0.15 or less) suggests that one record has some meaning in estimating genetic value, yet much is unknown about individual's true genetic value → A progeny test and pedigree analysis will help in predicting genetic value.</a:t>
            </a:r>
          </a:p>
          <a:p>
            <a:endParaRPr lang="en-IN" dirty="0"/>
          </a:p>
        </p:txBody>
      </p:sp>
    </p:spTree>
    <p:extLst>
      <p:ext uri="{BB962C8B-B14F-4D97-AF65-F5344CB8AC3E}">
        <p14:creationId xmlns:p14="http://schemas.microsoft.com/office/powerpoint/2010/main" val="364768019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IN" sz="28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The table below gives values for heritability and genetic variance in the French Holstein breed for some interesting traits:</a:t>
            </a:r>
            <a:br>
              <a:rPr lang="en-IN" sz="28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br>
            <a:endParaRPr lang="en-IN" sz="28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p:sp>
        <p:nvSpPr>
          <p:cNvPr id="3" name="Content Placeholder 2"/>
          <p:cNvSpPr>
            <a:spLocks noGrp="1"/>
          </p:cNvSpPr>
          <p:nvPr>
            <p:ph sz="half" idx="1"/>
          </p:nvPr>
        </p:nvSpPr>
        <p:spPr/>
        <p:txBody>
          <a:bodyPr>
            <a:normAutofit fontScale="92500"/>
          </a:bodyPr>
          <a:lstStyle/>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We just saw that genetic variation is crucial to genetic progress. </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 objective of genetic selection is to provide offspring which are superiors to their parents for interesting traits. </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Therefore, it is essential to rank and select animals based on their genetic value through genetic evaluation.</a:t>
            </a:r>
          </a:p>
          <a:p>
            <a:endParaRPr lang="en-IN" dirty="0"/>
          </a:p>
        </p:txBody>
      </p:sp>
      <p:graphicFrame>
        <p:nvGraphicFramePr>
          <p:cNvPr id="9" name="Content Placeholder 8"/>
          <p:cNvGraphicFramePr>
            <a:graphicFrameLocks noGrp="1"/>
          </p:cNvGraphicFramePr>
          <p:nvPr>
            <p:ph sz="half" idx="2"/>
            <p:extLst>
              <p:ext uri="{D42A27DB-BD31-4B8C-83A1-F6EECF244321}">
                <p14:modId xmlns:p14="http://schemas.microsoft.com/office/powerpoint/2010/main" val="1907265985"/>
              </p:ext>
            </p:extLst>
          </p:nvPr>
        </p:nvGraphicFramePr>
        <p:xfrm>
          <a:off x="6172200" y="1825620"/>
          <a:ext cx="5181600" cy="3863979"/>
        </p:xfrm>
        <a:graphic>
          <a:graphicData uri="http://schemas.openxmlformats.org/drawingml/2006/table">
            <a:tbl>
              <a:tblPr firstRow="1" bandRow="1">
                <a:tableStyleId>{5C22544A-7EE6-4342-B048-85BDC9FD1C3A}</a:tableStyleId>
              </a:tblPr>
              <a:tblGrid>
                <a:gridCol w="2122055">
                  <a:extLst>
                    <a:ext uri="{9D8B030D-6E8A-4147-A177-3AD203B41FA5}">
                      <a16:colId xmlns:a16="http://schemas.microsoft.com/office/drawing/2014/main" val="3291173722"/>
                    </a:ext>
                  </a:extLst>
                </a:gridCol>
                <a:gridCol w="1332345">
                  <a:extLst>
                    <a:ext uri="{9D8B030D-6E8A-4147-A177-3AD203B41FA5}">
                      <a16:colId xmlns:a16="http://schemas.microsoft.com/office/drawing/2014/main" val="913876544"/>
                    </a:ext>
                  </a:extLst>
                </a:gridCol>
                <a:gridCol w="1727200">
                  <a:extLst>
                    <a:ext uri="{9D8B030D-6E8A-4147-A177-3AD203B41FA5}">
                      <a16:colId xmlns:a16="http://schemas.microsoft.com/office/drawing/2014/main" val="217742719"/>
                    </a:ext>
                  </a:extLst>
                </a:gridCol>
              </a:tblGrid>
              <a:tr h="429331">
                <a:tc>
                  <a:txBody>
                    <a:bodyPr/>
                    <a:lstStyle/>
                    <a:p>
                      <a:pPr marL="180000" algn="ctr">
                        <a:lnSpc>
                          <a:spcPct val="100000"/>
                        </a:lnSpc>
                        <a:spcBef>
                          <a:spcPts val="600"/>
                        </a:spcBef>
                        <a:spcAft>
                          <a:spcPts val="600"/>
                        </a:spcAft>
                      </a:pPr>
                      <a:r>
                        <a:rPr lang="en-IN" sz="1000" b="1" dirty="0">
                          <a:solidFill>
                            <a:srgbClr val="3F3F3F"/>
                          </a:solidFill>
                          <a:effectLst/>
                          <a:latin typeface="Arial" panose="020B0604020202020204" pitchFamily="34" charset="0"/>
                          <a:ea typeface="Arial" panose="020B0604020202020204" pitchFamily="34" charset="0"/>
                          <a:cs typeface="Arial" panose="020B0604020202020204" pitchFamily="34" charset="0"/>
                        </a:rPr>
                        <a:t>Traits</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marR="228600" algn="ctr">
                        <a:lnSpc>
                          <a:spcPct val="100000"/>
                        </a:lnSpc>
                        <a:spcBef>
                          <a:spcPts val="600"/>
                        </a:spcBef>
                        <a:spcAft>
                          <a:spcPts val="600"/>
                        </a:spcAft>
                      </a:pPr>
                      <a:r>
                        <a:rPr lang="en-IN" sz="1000" b="1" dirty="0">
                          <a:solidFill>
                            <a:srgbClr val="3F3F3F"/>
                          </a:solidFill>
                          <a:effectLst/>
                          <a:latin typeface="Arial" panose="020B0604020202020204" pitchFamily="34" charset="0"/>
                          <a:ea typeface="Arial" panose="020B0604020202020204" pitchFamily="34" charset="0"/>
                          <a:cs typeface="Arial" panose="020B0604020202020204" pitchFamily="34" charset="0"/>
                        </a:rPr>
                        <a:t>Heritability</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algn="ctr">
                        <a:lnSpc>
                          <a:spcPct val="100000"/>
                        </a:lnSpc>
                        <a:spcBef>
                          <a:spcPts val="600"/>
                        </a:spcBef>
                        <a:spcAft>
                          <a:spcPts val="600"/>
                        </a:spcAft>
                      </a:pPr>
                      <a:r>
                        <a:rPr lang="en-IN" sz="1000" b="1" dirty="0">
                          <a:solidFill>
                            <a:srgbClr val="3F3F3F"/>
                          </a:solidFill>
                          <a:effectLst/>
                          <a:latin typeface="Arial" panose="020B0604020202020204" pitchFamily="34" charset="0"/>
                          <a:ea typeface="Arial" panose="020B0604020202020204" pitchFamily="34" charset="0"/>
                          <a:cs typeface="Arial" panose="020B0604020202020204" pitchFamily="34" charset="0"/>
                        </a:rPr>
                        <a:t>Genetic variance</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1708466692"/>
                  </a:ext>
                </a:extLst>
              </a:tr>
              <a:tr h="429331">
                <a:tc>
                  <a:txBody>
                    <a:bodyPr/>
                    <a:lstStyle/>
                    <a:p>
                      <a:pPr marL="1800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Milk yield (kg)</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marR="8763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0.30</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576.081</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1685202659"/>
                  </a:ext>
                </a:extLst>
              </a:tr>
              <a:tr h="429331">
                <a:tc>
                  <a:txBody>
                    <a:bodyPr/>
                    <a:lstStyle/>
                    <a:p>
                      <a:pPr marL="1800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Fat (kg)</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marR="8763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0.30</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algn="ctr">
                        <a:lnSpc>
                          <a:spcPct val="100000"/>
                        </a:lnSpc>
                        <a:spcBef>
                          <a:spcPts val="600"/>
                        </a:spcBef>
                        <a:spcAft>
                          <a:spcPts val="60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974</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4056720290"/>
                  </a:ext>
                </a:extLst>
              </a:tr>
              <a:tr h="429331">
                <a:tc>
                  <a:txBody>
                    <a:bodyPr/>
                    <a:lstStyle/>
                    <a:p>
                      <a:pPr marL="1800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Protein (kg)</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marR="8763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0.30</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518</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4172121525"/>
                  </a:ext>
                </a:extLst>
              </a:tr>
              <a:tr h="429331">
                <a:tc>
                  <a:txBody>
                    <a:bodyPr/>
                    <a:lstStyle/>
                    <a:p>
                      <a:pPr marL="180000" algn="ctr">
                        <a:lnSpc>
                          <a:spcPct val="100000"/>
                        </a:lnSpc>
                        <a:spcBef>
                          <a:spcPts val="600"/>
                        </a:spcBef>
                        <a:spcAft>
                          <a:spcPts val="60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Fat content (g/kg)</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marR="8763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0.50</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8.82</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2065429897"/>
                  </a:ext>
                </a:extLst>
              </a:tr>
              <a:tr h="429331">
                <a:tc>
                  <a:txBody>
                    <a:bodyPr/>
                    <a:lstStyle/>
                    <a:p>
                      <a:pPr marL="180000" algn="ctr">
                        <a:lnSpc>
                          <a:spcPct val="100000"/>
                        </a:lnSpc>
                        <a:spcBef>
                          <a:spcPts val="600"/>
                        </a:spcBef>
                        <a:spcAft>
                          <a:spcPts val="60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Protein content (g/kg)</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marR="8763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0.50</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2.19</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2446462122"/>
                  </a:ext>
                </a:extLst>
              </a:tr>
              <a:tr h="429331">
                <a:tc>
                  <a:txBody>
                    <a:bodyPr/>
                    <a:lstStyle/>
                    <a:p>
                      <a:pPr marL="180000" algn="ctr">
                        <a:lnSpc>
                          <a:spcPct val="100000"/>
                        </a:lnSpc>
                        <a:spcBef>
                          <a:spcPts val="600"/>
                        </a:spcBef>
                        <a:spcAft>
                          <a:spcPts val="60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Somatic cell score</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marR="8763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0.15</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0.25</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3886177468"/>
                  </a:ext>
                </a:extLst>
              </a:tr>
              <a:tr h="429331">
                <a:tc>
                  <a:txBody>
                    <a:bodyPr/>
                    <a:lstStyle/>
                    <a:p>
                      <a:pPr marL="1800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Conception rate for cows (%)</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marR="8763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0.02</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0.005</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484133826"/>
                  </a:ext>
                </a:extLst>
              </a:tr>
              <a:tr h="429331">
                <a:tc>
                  <a:txBody>
                    <a:bodyPr/>
                    <a:lstStyle/>
                    <a:p>
                      <a:pPr marL="180000" algn="ctr">
                        <a:lnSpc>
                          <a:spcPct val="100000"/>
                        </a:lnSpc>
                        <a:spcBef>
                          <a:spcPts val="600"/>
                        </a:spcBef>
                        <a:spcAft>
                          <a:spcPts val="60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Interval calving to first service (days)</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marR="8763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0.06</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80000" algn="ctr">
                        <a:lnSpc>
                          <a:spcPct val="100000"/>
                        </a:lnSpc>
                        <a:spcBef>
                          <a:spcPts val="600"/>
                        </a:spcBef>
                        <a:spcAft>
                          <a:spcPts val="60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60</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3052638206"/>
                  </a:ext>
                </a:extLst>
              </a:tr>
            </a:tbl>
          </a:graphicData>
        </a:graphic>
      </p:graphicFrame>
    </p:spTree>
    <p:extLst>
      <p:ext uri="{BB962C8B-B14F-4D97-AF65-F5344CB8AC3E}">
        <p14:creationId xmlns:p14="http://schemas.microsoft.com/office/powerpoint/2010/main" val="16251523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IN" sz="3200" b="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Genetic </a:t>
            </a:r>
            <a:r>
              <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evaluation: Estimated </a:t>
            </a:r>
            <a:r>
              <a:rPr lang="en-IN" sz="3200" b="1" dirty="0" smtClean="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breeding value</a:t>
            </a:r>
            <a:endPar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p:txBody>
          <a:bodyPr/>
          <a:lstStyle/>
          <a:p>
            <a:r>
              <a:rPr lang="en-IN" b="1" dirty="0" smtClean="0">
                <a:ln w="22225">
                  <a:solidFill>
                    <a:schemeClr val="accent2"/>
                  </a:solidFill>
                  <a:prstDash val="solid"/>
                </a:ln>
                <a:solidFill>
                  <a:schemeClr val="accent2">
                    <a:lumMod val="40000"/>
                    <a:lumOff val="60000"/>
                  </a:schemeClr>
                </a:solidFill>
              </a:rPr>
              <a:t>Terms </a:t>
            </a:r>
            <a:r>
              <a:rPr lang="en-IN" b="1" dirty="0">
                <a:ln w="22225">
                  <a:solidFill>
                    <a:schemeClr val="accent2"/>
                  </a:solidFill>
                  <a:prstDash val="solid"/>
                </a:ln>
                <a:solidFill>
                  <a:schemeClr val="accent2">
                    <a:lumMod val="40000"/>
                    <a:lumOff val="60000"/>
                  </a:schemeClr>
                </a:solidFill>
              </a:rPr>
              <a:t>associated with genetic </a:t>
            </a:r>
            <a:r>
              <a:rPr lang="en-IN" b="1" dirty="0" smtClean="0">
                <a:ln w="22225">
                  <a:solidFill>
                    <a:schemeClr val="accent2"/>
                  </a:solidFill>
                  <a:prstDash val="solid"/>
                </a:ln>
                <a:solidFill>
                  <a:schemeClr val="accent2">
                    <a:lumMod val="40000"/>
                    <a:lumOff val="60000"/>
                  </a:schemeClr>
                </a:solidFill>
              </a:rPr>
              <a:t>value:- </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Genetic value is the effect the genes of the animal have on its production.</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Breeding value has the same meaning except that it is more likely to be used to describe the effects of genes the animal can pass on to its progeny.</a:t>
            </a:r>
          </a:p>
          <a:p>
            <a:pPr algn="just"/>
            <a:r>
              <a:rPr lang="en-IN"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Transmitted ability is often used as a substitute for one-half breeding value. Indeed, an animal can pass on only a sample one-half of its genes to its offspring.</a:t>
            </a:r>
          </a:p>
          <a:p>
            <a:endParaRPr lang="en-IN" dirty="0"/>
          </a:p>
        </p:txBody>
      </p:sp>
    </p:spTree>
    <p:extLst>
      <p:ext uri="{BB962C8B-B14F-4D97-AF65-F5344CB8AC3E}">
        <p14:creationId xmlns:p14="http://schemas.microsoft.com/office/powerpoint/2010/main" val="312319576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1850" y="0"/>
            <a:ext cx="10515600" cy="4562476"/>
          </a:xfrm>
        </p:spPr>
        <p:txBody>
          <a:bodyPr>
            <a:noAutofit/>
          </a:bodyPr>
          <a:lstStyle/>
          <a:p>
            <a:r>
              <a:rPr lang="en-IN" sz="2800" dirty="0" smtClean="0">
                <a:latin typeface="Arial" panose="020B0604020202020204" pitchFamily="34" charset="0"/>
                <a:cs typeface="Arial" panose="020B0604020202020204" pitchFamily="34" charset="0"/>
              </a:rPr>
              <a:t/>
            </a:r>
            <a:br>
              <a:rPr lang="en-IN" sz="2800" dirty="0" smtClean="0">
                <a:latin typeface="Arial" panose="020B0604020202020204" pitchFamily="34" charset="0"/>
                <a:cs typeface="Arial" panose="020B0604020202020204" pitchFamily="34" charset="0"/>
              </a:rPr>
            </a:br>
            <a:r>
              <a:rPr lang="en-IN" sz="2800" dirty="0">
                <a:latin typeface="Arial" panose="020B0604020202020204" pitchFamily="34" charset="0"/>
                <a:cs typeface="Arial" panose="020B0604020202020204" pitchFamily="34" charset="0"/>
              </a:rPr>
              <a:t/>
            </a:r>
            <a:br>
              <a:rPr lang="en-IN" sz="2800" dirty="0">
                <a:latin typeface="Arial" panose="020B0604020202020204" pitchFamily="34" charset="0"/>
                <a:cs typeface="Arial" panose="020B0604020202020204" pitchFamily="34" charset="0"/>
              </a:rPr>
            </a:br>
            <a:r>
              <a:rPr lang="en-IN" sz="2800" dirty="0" smtClean="0">
                <a:latin typeface="Arial" panose="020B0604020202020204" pitchFamily="34" charset="0"/>
                <a:cs typeface="Arial" panose="020B0604020202020204" pitchFamily="34" charset="0"/>
              </a:rPr>
              <a:t/>
            </a:r>
            <a:br>
              <a:rPr lang="en-IN" sz="2800" dirty="0" smtClean="0">
                <a:latin typeface="Arial" panose="020B0604020202020204" pitchFamily="34" charset="0"/>
                <a:cs typeface="Arial" panose="020B0604020202020204" pitchFamily="34" charset="0"/>
              </a:rPr>
            </a:br>
            <a:r>
              <a:rPr lang="en-IN" sz="2800" dirty="0">
                <a:latin typeface="Arial" panose="020B0604020202020204" pitchFamily="34" charset="0"/>
                <a:cs typeface="Arial" panose="020B0604020202020204" pitchFamily="34" charset="0"/>
              </a:rPr>
              <a:t/>
            </a:r>
            <a:br>
              <a:rPr lang="en-IN" sz="2800" dirty="0">
                <a:latin typeface="Arial" panose="020B0604020202020204" pitchFamily="34" charset="0"/>
                <a:cs typeface="Arial" panose="020B0604020202020204" pitchFamily="34" charset="0"/>
              </a:rPr>
            </a:br>
            <a: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True </a:t>
            </a:r>
            <a: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genetic value (TBV) is never known exactly, we cannot see genes and breeding </a:t>
            </a:r>
            <a: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values </a:t>
            </a:r>
            <a: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r>
            <a:b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br>
            <a: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So we must use observed phenotypes to obtain estimated genetic value (EBV) and estimated transmitting ability (ETA). </a:t>
            </a:r>
            <a:b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br>
            <a: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 most obvious piece of phenotypic information we can use is the animal's own phenotype. </a:t>
            </a:r>
            <a:b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br>
            <a: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But we can also use information from relatives, such as the sire, the dam, siblings and progeny. </a:t>
            </a:r>
            <a:b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br>
            <a: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Breeding </a:t>
            </a:r>
            <a: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values are estimated based on phenotypic differences between animals or more specifically, phenotypic </a:t>
            </a:r>
            <a: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deviation.</a:t>
            </a:r>
            <a: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r>
            <a:b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br>
            <a:endParaRPr lang="en-IN" sz="2800" dirty="0">
              <a:latin typeface="Arial" panose="020B0604020202020204" pitchFamily="34" charset="0"/>
              <a:cs typeface="Arial" panose="020B0604020202020204" pitchFamily="34" charset="0"/>
            </a:endParaRPr>
          </a:p>
        </p:txBody>
      </p:sp>
      <p:pic>
        <p:nvPicPr>
          <p:cNvPr id="4" name="Picture 3"/>
          <p:cNvPicPr>
            <a:picLocks noChangeAspect="1"/>
          </p:cNvPicPr>
          <p:nvPr/>
        </p:nvPicPr>
        <p:blipFill>
          <a:blip r:embed="rId2"/>
          <a:stretch>
            <a:fillRect/>
          </a:stretch>
        </p:blipFill>
        <p:spPr>
          <a:xfrm>
            <a:off x="831850" y="4234873"/>
            <a:ext cx="10445750" cy="2133600"/>
          </a:xfrm>
          <a:prstGeom prst="rect">
            <a:avLst/>
          </a:prstGeom>
        </p:spPr>
      </p:pic>
    </p:spTree>
    <p:extLst>
      <p:ext uri="{BB962C8B-B14F-4D97-AF65-F5344CB8AC3E}">
        <p14:creationId xmlns:p14="http://schemas.microsoft.com/office/powerpoint/2010/main" val="1249182175"/>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1850" y="369456"/>
            <a:ext cx="10515600" cy="4193020"/>
          </a:xfrm>
        </p:spPr>
        <p:txBody>
          <a:bodyPr>
            <a:normAutofit fontScale="90000"/>
          </a:bodyPr>
          <a:lstStyle/>
          <a:p>
            <a:pPr marL="457200" indent="-457200">
              <a:buFont typeface="Arial" panose="020B0604020202020204" pitchFamily="34" charset="0"/>
              <a:buChar char="•"/>
            </a:pPr>
            <a: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 principle of breeding value estimation is based on regression → We want to know differences in breeding value based on observed differences in </a:t>
            </a:r>
            <a: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phenotype</a:t>
            </a:r>
            <a:b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br>
            <a: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r>
            <a:b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br>
            <a: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If </a:t>
            </a:r>
            <a: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we regress breeding values on phenotypic observations, the slope of the regression line tells us </a:t>
            </a:r>
            <a: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how </a:t>
            </a:r>
            <a: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much difference we have </a:t>
            </a:r>
            <a: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in breeding </a:t>
            </a:r>
            <a: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values per unit of difference in phenotype</a:t>
            </a:r>
            <a: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a:t>
            </a:r>
            <a:b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br>
            <a: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
            </a:r>
            <a:b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br>
            <a:r>
              <a:rPr lang="en-IN" sz="2800" dirty="0" smtClean="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Exercise :- In </a:t>
            </a:r>
            <a: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the figure below, which trait has the highest heritability, the one presented in graph 1 or in graph 2?</a:t>
            </a:r>
            <a:br>
              <a:rPr lang="en-IN" sz="2800" dirty="0">
                <a:ln w="0"/>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br>
            <a:r>
              <a:rPr lang="en-IN" sz="2200" dirty="0"/>
              <a:t/>
            </a:r>
            <a:br>
              <a:rPr lang="en-IN" sz="2200" dirty="0"/>
            </a:br>
            <a:endParaRPr lang="en-IN" sz="2200" dirty="0"/>
          </a:p>
        </p:txBody>
      </p:sp>
      <p:pic>
        <p:nvPicPr>
          <p:cNvPr id="4" name="Picture 3"/>
          <p:cNvPicPr>
            <a:picLocks noChangeAspect="1"/>
          </p:cNvPicPr>
          <p:nvPr/>
        </p:nvPicPr>
        <p:blipFill>
          <a:blip r:embed="rId2"/>
          <a:stretch>
            <a:fillRect/>
          </a:stretch>
        </p:blipFill>
        <p:spPr>
          <a:xfrm>
            <a:off x="1311564" y="3970135"/>
            <a:ext cx="8922327" cy="1793356"/>
          </a:xfrm>
          <a:prstGeom prst="rect">
            <a:avLst/>
          </a:prstGeom>
        </p:spPr>
      </p:pic>
      <p:sp>
        <p:nvSpPr>
          <p:cNvPr id="3" name="Text Placeholder 2"/>
          <p:cNvSpPr>
            <a:spLocks noGrp="1"/>
          </p:cNvSpPr>
          <p:nvPr>
            <p:ph type="body" idx="1"/>
          </p:nvPr>
        </p:nvSpPr>
        <p:spPr>
          <a:xfrm>
            <a:off x="831850" y="5886884"/>
            <a:ext cx="10515600" cy="499773"/>
          </a:xfrm>
        </p:spPr>
        <p:txBody>
          <a:bodyPr/>
          <a:lstStyle/>
          <a:p>
            <a:r>
              <a:rPr lang="en-IN" b="1" i="1" dirty="0"/>
              <a:t>Relationship between breeding value and phenotype, depending on heritability</a:t>
            </a:r>
            <a:endParaRPr lang="en-IN" dirty="0"/>
          </a:p>
          <a:p>
            <a:endParaRPr lang="en-IN" dirty="0"/>
          </a:p>
        </p:txBody>
      </p:sp>
    </p:spTree>
    <p:extLst>
      <p:ext uri="{BB962C8B-B14F-4D97-AF65-F5344CB8AC3E}">
        <p14:creationId xmlns:p14="http://schemas.microsoft.com/office/powerpoint/2010/main" val="2973045615"/>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3AFBD4DE-5C30-41F1-85B0-8E1AF0746127}"/>
              </a:ext>
            </a:extLst>
          </p:cNvPr>
          <p:cNvSpPr/>
          <p:nvPr/>
        </p:nvSpPr>
        <p:spPr>
          <a:xfrm>
            <a:off x="3062067" y="2184010"/>
            <a:ext cx="5715000" cy="1015663"/>
          </a:xfrm>
          <a:prstGeom prst="rect">
            <a:avLst/>
          </a:prstGeom>
          <a:noFill/>
        </p:spPr>
        <p:txBody>
          <a:bodyPr wrap="square" lIns="91440" tIns="45720" rIns="91440" bIns="4572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6000" b="1" i="0" u="none" strike="noStrike" kern="1200" cap="none" spc="0" normalizeH="0" baseline="0" noProof="0" dirty="0" smtClean="0">
                <a:ln w="6600">
                  <a:solidFill>
                    <a:srgbClr val="C0504D"/>
                  </a:solidFill>
                  <a:prstDash val="solid"/>
                </a:ln>
                <a:solidFill>
                  <a:srgbClr val="C00000"/>
                </a:solidFill>
                <a:effectLst>
                  <a:outerShdw dist="38100" dir="2700000" algn="tl" rotWithShape="0">
                    <a:srgbClr val="C0504D"/>
                  </a:outerShdw>
                </a:effectLst>
                <a:uLnTx/>
                <a:uFillTx/>
                <a:latin typeface="Calibri"/>
                <a:ea typeface="+mn-ea"/>
                <a:cs typeface="+mn-cs"/>
              </a:rPr>
              <a:t>THANK YOU</a:t>
            </a:r>
            <a:endParaRPr kumimoji="0" lang="en-US" sz="6000" b="1" i="0" u="none" strike="noStrike" kern="1200" cap="none" spc="0" normalizeH="0" baseline="0" noProof="0" dirty="0">
              <a:ln w="6600">
                <a:solidFill>
                  <a:srgbClr val="C0504D"/>
                </a:solidFill>
                <a:prstDash val="solid"/>
              </a:ln>
              <a:solidFill>
                <a:srgbClr val="C00000"/>
              </a:solidFill>
              <a:effectLst>
                <a:outerShdw dist="38100" dir="2700000" algn="tl" rotWithShape="0">
                  <a:srgbClr val="C0504D"/>
                </a:outerShdw>
              </a:effectLst>
              <a:uLnTx/>
              <a:uFillTx/>
              <a:latin typeface="Calibri"/>
              <a:ea typeface="+mn-ea"/>
              <a:cs typeface="+mn-cs"/>
            </a:endParaRPr>
          </a:p>
        </p:txBody>
      </p:sp>
    </p:spTree>
    <p:extLst>
      <p:ext uri="{BB962C8B-B14F-4D97-AF65-F5344CB8AC3E}">
        <p14:creationId xmlns:p14="http://schemas.microsoft.com/office/powerpoint/2010/main" val="3864607150"/>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Title 1"/>
          <p:cNvSpPr>
            <a:spLocks noGrp="1"/>
          </p:cNvSpPr>
          <p:nvPr>
            <p:ph type="title"/>
          </p:nvPr>
        </p:nvSpPr>
        <p:spPr>
          <a:xfrm>
            <a:off x="838200" y="365125"/>
            <a:ext cx="10515600" cy="890588"/>
          </a:xfrm>
          <a:blipFill dpi="0" rotWithShape="0">
            <a:blip r:embed="rId3"/>
            <a:srcRect/>
            <a:tile tx="0" ty="0" sx="100000" sy="100000" flip="none" algn="tl"/>
          </a:blipFill>
        </p:spPr>
        <p:txBody>
          <a:bodyPr/>
          <a:lstStyle/>
          <a:p>
            <a:pPr algn="ctr" eaLnBrk="1" hangingPunct="1"/>
            <a:r>
              <a:rPr lang="en-IN" altLang="en-US" sz="2400" b="1" i="1" dirty="0" smtClean="0">
                <a:solidFill>
                  <a:srgbClr val="0070C0"/>
                </a:solidFill>
                <a:latin typeface="Arial" panose="020B0604020202020204" pitchFamily="34" charset="0"/>
                <a:cs typeface="Arial" panose="020B0604020202020204" pitchFamily="34" charset="0"/>
              </a:rPr>
              <a:t>BIHAR ANIMAL SCIENCES UNIVERSITY, PATNA, BIHAR</a:t>
            </a:r>
            <a:br>
              <a:rPr lang="en-IN" altLang="en-US" sz="2400" b="1" i="1" dirty="0" smtClean="0">
                <a:solidFill>
                  <a:srgbClr val="0070C0"/>
                </a:solidFill>
                <a:latin typeface="Arial" panose="020B0604020202020204" pitchFamily="34" charset="0"/>
                <a:cs typeface="Arial" panose="020B0604020202020204" pitchFamily="34" charset="0"/>
              </a:rPr>
            </a:br>
            <a:r>
              <a:rPr lang="en-IN" altLang="en-US" sz="2400" b="1" dirty="0" smtClean="0">
                <a:solidFill>
                  <a:srgbClr val="0070C0"/>
                </a:solidFill>
                <a:latin typeface="Arial" panose="020B0604020202020204" pitchFamily="34" charset="0"/>
                <a:cs typeface="Arial" panose="020B0604020202020204" pitchFamily="34" charset="0"/>
              </a:rPr>
              <a:t>Bihar Veterinary College, Patna</a:t>
            </a:r>
            <a:endParaRPr lang="en-IN" altLang="en-US" sz="2400" dirty="0" smtClean="0">
              <a:solidFill>
                <a:srgbClr val="0070C0"/>
              </a:solidFill>
              <a:latin typeface="Arial" panose="020B0604020202020204" pitchFamily="34" charset="0"/>
              <a:cs typeface="Arial" panose="020B0604020202020204" pitchFamily="34" charset="0"/>
            </a:endParaRPr>
          </a:p>
        </p:txBody>
      </p:sp>
      <p:pic>
        <p:nvPicPr>
          <p:cNvPr id="3075" name="Content Placeholder 3"/>
          <p:cNvPicPr>
            <a:picLocks noGrp="1" noChangeAspect="1"/>
          </p:cNvPicPr>
          <p:nvPr>
            <p:ph idx="1"/>
          </p:nvPr>
        </p:nvPicPr>
        <p:blipFill>
          <a:blip r:embed="rId4">
            <a:extLst>
              <a:ext uri="{28A0092B-C50C-407E-A947-70E740481C1C}">
                <a14:useLocalDpi xmlns:a14="http://schemas.microsoft.com/office/drawing/2010/main" val="0"/>
              </a:ext>
            </a:extLst>
          </a:blip>
          <a:srcRect/>
          <a:stretch>
            <a:fillRect/>
          </a:stretch>
        </p:blipFill>
        <p:spPr>
          <a:xfrm>
            <a:off x="26988" y="19050"/>
            <a:ext cx="1709737" cy="1485900"/>
          </a:xfrm>
        </p:spPr>
      </p:pic>
      <p:pic>
        <p:nvPicPr>
          <p:cNvPr id="3076" name="Picture 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0694988" y="19050"/>
            <a:ext cx="1470025" cy="1485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7" name="TextBox 4"/>
          <p:cNvSpPr txBox="1">
            <a:spLocks noChangeArrowheads="1"/>
          </p:cNvSpPr>
          <p:nvPr/>
        </p:nvSpPr>
        <p:spPr bwMode="auto">
          <a:xfrm>
            <a:off x="1681163" y="4454525"/>
            <a:ext cx="9013825" cy="15696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lnSpc>
                <a:spcPct val="90000"/>
              </a:lnSpc>
              <a:spcBef>
                <a:spcPts val="1000"/>
              </a:spcBef>
              <a:buFont typeface="Arial" panose="020B0604020202020204" pitchFamily="34" charset="0"/>
              <a:buChar char="•"/>
              <a:defRPr sz="2800">
                <a:solidFill>
                  <a:schemeClr val="tx1"/>
                </a:solidFill>
                <a:latin typeface="Calibri" panose="020F0502020204030204" pitchFamily="34" charset="0"/>
              </a:defRPr>
            </a:lvl1pPr>
            <a:lvl2pPr marL="742950" indent="-285750">
              <a:lnSpc>
                <a:spcPct val="90000"/>
              </a:lnSpc>
              <a:spcBef>
                <a:spcPts val="500"/>
              </a:spcBef>
              <a:buFont typeface="Arial" panose="020B0604020202020204" pitchFamily="34" charset="0"/>
              <a:buChar char="•"/>
              <a:defRPr sz="2400">
                <a:solidFill>
                  <a:schemeClr val="tx1"/>
                </a:solidFill>
                <a:latin typeface="Calibri" panose="020F0502020204030204" pitchFamily="34" charset="0"/>
              </a:defRPr>
            </a:lvl2pPr>
            <a:lvl3pPr marL="1143000" indent="-228600">
              <a:lnSpc>
                <a:spcPct val="90000"/>
              </a:lnSpc>
              <a:spcBef>
                <a:spcPts val="500"/>
              </a:spcBef>
              <a:buFont typeface="Arial" panose="020B0604020202020204" pitchFamily="34" charset="0"/>
              <a:buChar char="•"/>
              <a:defRPr sz="2000">
                <a:solidFill>
                  <a:schemeClr val="tx1"/>
                </a:solidFill>
                <a:latin typeface="Calibri" panose="020F0502020204030204" pitchFamily="34" charset="0"/>
              </a:defRPr>
            </a:lvl3pPr>
            <a:lvl4pPr marL="1600200" indent="-228600">
              <a:lnSpc>
                <a:spcPct val="90000"/>
              </a:lnSpc>
              <a:spcBef>
                <a:spcPts val="500"/>
              </a:spcBef>
              <a:buFont typeface="Arial" panose="020B0604020202020204" pitchFamily="34" charset="0"/>
              <a:buChar char="•"/>
              <a:defRPr>
                <a:solidFill>
                  <a:schemeClr val="tx1"/>
                </a:solidFill>
                <a:latin typeface="Calibri" panose="020F0502020204030204" pitchFamily="34" charset="0"/>
              </a:defRPr>
            </a:lvl4pPr>
            <a:lvl5pPr marL="2057400" indent="-228600">
              <a:lnSpc>
                <a:spcPct val="90000"/>
              </a:lnSpc>
              <a:spcBef>
                <a:spcPts val="500"/>
              </a:spcBef>
              <a:buFont typeface="Arial" panose="020B0604020202020204" pitchFamily="34" charset="0"/>
              <a:buChar char="•"/>
              <a:defRPr>
                <a:solidFill>
                  <a:schemeClr val="tx1"/>
                </a:solidFill>
                <a:latin typeface="Calibri" panose="020F0502020204030204" pitchFamily="34" charset="0"/>
              </a:defRPr>
            </a:lvl5pPr>
            <a:lvl6pPr marL="25146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6pPr>
            <a:lvl7pPr marL="29718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7pPr>
            <a:lvl8pPr marL="34290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8pPr>
            <a:lvl9pPr marL="38862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9pPr>
          </a:lstStyle>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a:ln w="13462">
                  <a:solidFill>
                    <a:srgbClr val="2C2C2C"/>
                  </a:solidFill>
                  <a:prstDash val="solid"/>
                </a:ln>
                <a:solidFill>
                  <a:srgbClr val="FFFFFF">
                    <a:lumMod val="85000"/>
                    <a:lumOff val="15000"/>
                  </a:srgbClr>
                </a:solidFill>
                <a:effectLst>
                  <a:outerShdw dist="38100" dir="2700000" algn="bl" rotWithShape="0">
                    <a:srgbClr val="828288"/>
                  </a:outerShdw>
                </a:effectLst>
                <a:uLnTx/>
                <a:uFillTx/>
                <a:latin typeface="Arial" panose="020B0604020202020204" pitchFamily="34" charset="0"/>
                <a:ea typeface="+mn-ea"/>
                <a:cs typeface="Arial" panose="020B0604020202020204" pitchFamily="34" charset="0"/>
              </a:rPr>
              <a:t> </a:t>
            </a:r>
            <a:r>
              <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Speaker: </a:t>
            </a: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Ramesh Kumar Singh</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Assistant Professor cum Jr. Scientist </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Department of </a:t>
            </a:r>
            <a:r>
              <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Animal Genetics </a:t>
            </a: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and </a:t>
            </a:r>
            <a:r>
              <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Breeding </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altLang="en-US"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Bihar Veterinary College, Patna</a:t>
            </a:r>
            <a:endPar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endParaRPr>
          </a:p>
        </p:txBody>
      </p:sp>
      <p:sp>
        <p:nvSpPr>
          <p:cNvPr id="2" name="TextBox 1"/>
          <p:cNvSpPr txBox="1"/>
          <p:nvPr/>
        </p:nvSpPr>
        <p:spPr>
          <a:xfrm>
            <a:off x="1338552" y="2439620"/>
            <a:ext cx="9356436" cy="1631216"/>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3600" b="0" i="0" u="none" strike="noStrike" kern="1200" cap="none" spc="0" normalizeH="0" baseline="0" noProof="0" dirty="0" smtClean="0">
                <a:ln w="0"/>
                <a:solidFill>
                  <a:srgbClr val="549E39"/>
                </a:solidFill>
                <a:effectLst>
                  <a:outerShdw blurRad="38100" dist="25400" dir="5400000" algn="ctr" rotWithShape="0">
                    <a:srgbClr val="6E747A">
                      <a:alpha val="43000"/>
                    </a:srgbClr>
                  </a:outerShdw>
                </a:effectLst>
                <a:uLnTx/>
                <a:uFillTx/>
                <a:latin typeface="Corbel" panose="020B0503020204020204"/>
                <a:ea typeface="+mn-ea"/>
                <a:cs typeface="+mn-cs"/>
              </a:rPr>
              <a:t>Part-I</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3200" b="1" i="0" u="none" strike="noStrike" kern="1200" cap="none" spc="0" normalizeH="0" baseline="0" noProof="0" dirty="0" smtClean="0">
                <a:ln>
                  <a:noFill/>
                </a:ln>
                <a:solidFill>
                  <a:prstClr val="white"/>
                </a:solidFill>
                <a:effectLst/>
                <a:uLnTx/>
                <a:uFillTx/>
                <a:latin typeface="Times New Roman" panose="02020603050405020304" pitchFamily="18" charset="0"/>
                <a:ea typeface="+mn-ea"/>
                <a:cs typeface="Times New Roman" panose="02020603050405020304" pitchFamily="18" charset="0"/>
              </a:rPr>
              <a:t>Correction for Fixed </a:t>
            </a:r>
            <a:r>
              <a:rPr lang="en-IN" sz="3200" b="1" dirty="0" smtClean="0">
                <a:solidFill>
                  <a:prstClr val="white"/>
                </a:solidFill>
                <a:latin typeface="Times New Roman" panose="02020603050405020304" pitchFamily="18" charset="0"/>
                <a:cs typeface="Times New Roman" panose="02020603050405020304" pitchFamily="18" charset="0"/>
              </a:rPr>
              <a:t>Effect and basic principles of Genetic Improvement</a:t>
            </a:r>
            <a:endParaRPr kumimoji="0" lang="en-IN" sz="3200" b="0" i="0" u="none" strike="noStrike" kern="1200" cap="none" spc="0" normalizeH="0" baseline="0" noProof="0" dirty="0">
              <a:ln w="0"/>
              <a:solidFill>
                <a:srgbClr val="FFFF00"/>
              </a:solidFill>
              <a:effectLst>
                <a:outerShdw blurRad="38100" dist="25400" dir="5400000" algn="ctr" rotWithShape="0">
                  <a:srgbClr val="6E747A">
                    <a:alpha val="43000"/>
                  </a:srgbClr>
                </a:outerShdw>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1251405820"/>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t>Correcting for fixed effects</a:t>
            </a:r>
            <a:br>
              <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rPr>
            </a:br>
            <a:endParaRPr lang="en-IN" sz="3200" b="1" dirty="0">
              <a:ln w="22225">
                <a:solidFill>
                  <a:schemeClr val="accent2"/>
                </a:solidFill>
                <a:prstDash val="solid"/>
              </a:ln>
              <a:solidFill>
                <a:schemeClr val="accent2">
                  <a:lumMod val="40000"/>
                  <a:lumOff val="60000"/>
                </a:schemeClr>
              </a:solidFill>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a:xfrm>
            <a:off x="949036" y="1450425"/>
            <a:ext cx="10515600" cy="4351338"/>
          </a:xfrm>
        </p:spPr>
        <p:txBody>
          <a:bodyPr>
            <a:normAutofit fontScale="92500"/>
          </a:bodyPr>
          <a:lstStyle/>
          <a:p>
            <a:r>
              <a:rPr lang="en-IN" dirty="0">
                <a:latin typeface="Arial" panose="020B0604020202020204" pitchFamily="34" charset="0"/>
                <a:cs typeface="Arial" panose="020B0604020202020204" pitchFamily="34" charset="0"/>
              </a:rPr>
              <a:t>Estimation of breeding values should be based on fair comparisons between individual.</a:t>
            </a:r>
          </a:p>
          <a:p>
            <a:r>
              <a:rPr lang="en-IN" dirty="0">
                <a:latin typeface="Arial" panose="020B0604020202020204" pitchFamily="34" charset="0"/>
                <a:cs typeface="Arial" panose="020B0604020202020204" pitchFamily="34" charset="0"/>
              </a:rPr>
              <a:t> Indeed, many environmental factors may mask the animal's genetic abilities. </a:t>
            </a:r>
          </a:p>
          <a:p>
            <a:r>
              <a:rPr lang="en-IN" dirty="0">
                <a:latin typeface="Arial" panose="020B0604020202020204" pitchFamily="34" charset="0"/>
                <a:cs typeface="Arial" panose="020B0604020202020204" pitchFamily="34" charset="0"/>
              </a:rPr>
              <a:t>Systematic effects that affect phenotypes are called </a:t>
            </a:r>
            <a:r>
              <a:rPr lang="en-IN" b="1" dirty="0">
                <a:latin typeface="Arial" panose="020B0604020202020204" pitchFamily="34" charset="0"/>
                <a:cs typeface="Arial" panose="020B0604020202020204" pitchFamily="34" charset="0"/>
              </a:rPr>
              <a:t>fixed effects</a:t>
            </a:r>
            <a:r>
              <a:rPr lang="en-IN" dirty="0">
                <a:latin typeface="Arial" panose="020B0604020202020204" pitchFamily="34" charset="0"/>
                <a:cs typeface="Arial" panose="020B0604020202020204" pitchFamily="34" charset="0"/>
              </a:rPr>
              <a:t> (e.g., age and season at freshening, herds, etc.). </a:t>
            </a:r>
          </a:p>
          <a:p>
            <a:r>
              <a:rPr lang="en-IN" dirty="0">
                <a:latin typeface="Arial" panose="020B0604020202020204" pitchFamily="34" charset="0"/>
                <a:cs typeface="Arial" panose="020B0604020202020204" pitchFamily="34" charset="0"/>
              </a:rPr>
              <a:t>For those fixed effects that are observable we can do correction.</a:t>
            </a:r>
          </a:p>
          <a:p>
            <a:r>
              <a:rPr lang="en-IN" dirty="0">
                <a:latin typeface="Arial" panose="020B0604020202020204" pitchFamily="34" charset="0"/>
                <a:cs typeface="Arial" panose="020B0604020202020204" pitchFamily="34" charset="0"/>
              </a:rPr>
              <a:t> However, some environmental effects are not attributable to known environmental factors and cannot be corrected for. They are called </a:t>
            </a:r>
            <a:r>
              <a:rPr lang="en-IN" b="1" dirty="0">
                <a:latin typeface="Arial" panose="020B0604020202020204" pitchFamily="34" charset="0"/>
                <a:cs typeface="Arial" panose="020B0604020202020204" pitchFamily="34" charset="0"/>
              </a:rPr>
              <a:t>random environmental effects</a:t>
            </a:r>
            <a:r>
              <a:rPr lang="en-IN" dirty="0">
                <a:latin typeface="Arial" panose="020B0604020202020204" pitchFamily="34" charset="0"/>
                <a:cs typeface="Arial" panose="020B0604020202020204" pitchFamily="34" charset="0"/>
              </a:rPr>
              <a:t>.</a:t>
            </a:r>
          </a:p>
          <a:p>
            <a:endParaRPr lang="en-IN" dirty="0"/>
          </a:p>
        </p:txBody>
      </p:sp>
      <p:pic>
        <p:nvPicPr>
          <p:cNvPr id="4" name="Picture 3"/>
          <p:cNvPicPr>
            <a:picLocks noChangeAspect="1"/>
          </p:cNvPicPr>
          <p:nvPr/>
        </p:nvPicPr>
        <p:blipFill>
          <a:blip r:embed="rId2"/>
          <a:stretch>
            <a:fillRect/>
          </a:stretch>
        </p:blipFill>
        <p:spPr>
          <a:xfrm>
            <a:off x="2206981" y="5614163"/>
            <a:ext cx="6854401" cy="375200"/>
          </a:xfrm>
          <a:prstGeom prst="rect">
            <a:avLst/>
          </a:prstGeom>
        </p:spPr>
      </p:pic>
    </p:spTree>
    <p:extLst>
      <p:ext uri="{BB962C8B-B14F-4D97-AF65-F5344CB8AC3E}">
        <p14:creationId xmlns:p14="http://schemas.microsoft.com/office/powerpoint/2010/main" val="776145744"/>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dirty="0" smtClean="0"/>
              <a:t>Fixed </a:t>
            </a:r>
            <a:r>
              <a:rPr lang="en-IN" b="1" dirty="0"/>
              <a:t>effects</a:t>
            </a:r>
            <a:endParaRPr lang="en-IN" dirty="0"/>
          </a:p>
        </p:txBody>
      </p:sp>
      <p:sp>
        <p:nvSpPr>
          <p:cNvPr id="3" name="Content Placeholder 2"/>
          <p:cNvSpPr>
            <a:spLocks noGrp="1"/>
          </p:cNvSpPr>
          <p:nvPr>
            <p:ph idx="1"/>
          </p:nvPr>
        </p:nvSpPr>
        <p:spPr/>
        <p:txBody>
          <a:bodyPr/>
          <a:lstStyle/>
          <a:p>
            <a:endParaRPr lang="en-IN"/>
          </a:p>
        </p:txBody>
      </p:sp>
      <p:pic>
        <p:nvPicPr>
          <p:cNvPr id="4" name="Picture 3"/>
          <p:cNvPicPr>
            <a:picLocks noChangeAspect="1"/>
          </p:cNvPicPr>
          <p:nvPr/>
        </p:nvPicPr>
        <p:blipFill>
          <a:blip r:embed="rId2"/>
          <a:stretch>
            <a:fillRect/>
          </a:stretch>
        </p:blipFill>
        <p:spPr>
          <a:xfrm>
            <a:off x="914399" y="1825625"/>
            <a:ext cx="10178473" cy="4046800"/>
          </a:xfrm>
          <a:prstGeom prst="rect">
            <a:avLst/>
          </a:prstGeom>
        </p:spPr>
      </p:pic>
    </p:spTree>
    <p:extLst>
      <p:ext uri="{BB962C8B-B14F-4D97-AF65-F5344CB8AC3E}">
        <p14:creationId xmlns:p14="http://schemas.microsoft.com/office/powerpoint/2010/main" val="4274904623"/>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dirty="0"/>
              <a:t>Accuracy of EBV</a:t>
            </a:r>
            <a:r>
              <a:rPr lang="en-IN" dirty="0"/>
              <a:t/>
            </a:r>
            <a:br>
              <a:rPr lang="en-IN" dirty="0"/>
            </a:br>
            <a:endParaRPr lang="en-IN" dirty="0"/>
          </a:p>
        </p:txBody>
      </p:sp>
      <p:sp>
        <p:nvSpPr>
          <p:cNvPr id="3" name="Content Placeholder 2"/>
          <p:cNvSpPr>
            <a:spLocks noGrp="1"/>
          </p:cNvSpPr>
          <p:nvPr>
            <p:ph idx="1"/>
          </p:nvPr>
        </p:nvSpPr>
        <p:spPr/>
        <p:txBody>
          <a:bodyPr>
            <a:normAutofit fontScale="85000" lnSpcReduction="20000"/>
          </a:bodyPr>
          <a:lstStyle/>
          <a:p>
            <a:r>
              <a:rPr lang="en-IN" dirty="0"/>
              <a:t>It is quite impossible to know exactly the true genetic value of a cow. </a:t>
            </a:r>
          </a:p>
          <a:p>
            <a:r>
              <a:rPr lang="en-IN" dirty="0"/>
              <a:t>All we have is the estimated breeding value based on phenotypic or genomic information. </a:t>
            </a:r>
          </a:p>
          <a:p>
            <a:r>
              <a:rPr lang="en-IN" dirty="0"/>
              <a:t>The </a:t>
            </a:r>
            <a:r>
              <a:rPr lang="en-IN" b="1" dirty="0"/>
              <a:t>accuracy</a:t>
            </a:r>
            <a:r>
              <a:rPr lang="en-IN" dirty="0"/>
              <a:t> is defined as the </a:t>
            </a:r>
            <a:r>
              <a:rPr lang="en-IN" b="1" dirty="0"/>
              <a:t>correlation</a:t>
            </a:r>
            <a:r>
              <a:rPr lang="en-IN" dirty="0"/>
              <a:t> between true and estimated breeding value.</a:t>
            </a:r>
          </a:p>
          <a:p>
            <a:r>
              <a:rPr lang="en-IN" dirty="0"/>
              <a:t>The main issue for dairy cattle is that usually one cow has one phenotype in one environment. </a:t>
            </a:r>
          </a:p>
          <a:p>
            <a:r>
              <a:rPr lang="en-IN" dirty="0"/>
              <a:t>Even if, we can record several performances for production, reproduction and health traits, we still have very few records per cow. </a:t>
            </a:r>
          </a:p>
          <a:p>
            <a:r>
              <a:rPr lang="en-IN" dirty="0"/>
              <a:t>Therefore, the accuracy of estimated breeding value based on the own phenotype of a cow is very low</a:t>
            </a:r>
            <a:r>
              <a:rPr lang="en-IN" dirty="0" smtClean="0"/>
              <a:t>.</a:t>
            </a:r>
            <a:r>
              <a:rPr lang="en-IN" dirty="0"/>
              <a:t> </a:t>
            </a:r>
          </a:p>
          <a:p>
            <a:r>
              <a:rPr lang="en-IN" dirty="0"/>
              <a:t>However, as siblings share a proportion of the same genes, it is possible to use their information in estimating breeding values.</a:t>
            </a:r>
          </a:p>
          <a:p>
            <a:endParaRPr lang="en-IN" dirty="0"/>
          </a:p>
          <a:p>
            <a:endParaRPr lang="en-IN" dirty="0"/>
          </a:p>
        </p:txBody>
      </p:sp>
    </p:spTree>
    <p:extLst>
      <p:ext uri="{BB962C8B-B14F-4D97-AF65-F5344CB8AC3E}">
        <p14:creationId xmlns:p14="http://schemas.microsoft.com/office/powerpoint/2010/main" val="2166413853"/>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2700" b="1" dirty="0"/>
              <a:t>To summarize, when we estimate breeding value of a cow:</a:t>
            </a:r>
            <a:r>
              <a:rPr lang="en-IN" b="1" dirty="0"/>
              <a:t/>
            </a:r>
            <a:br>
              <a:rPr lang="en-IN" b="1" dirty="0"/>
            </a:br>
            <a:endParaRPr lang="en-IN" b="1" dirty="0"/>
          </a:p>
        </p:txBody>
      </p:sp>
      <p:sp>
        <p:nvSpPr>
          <p:cNvPr id="3" name="Content Placeholder 2"/>
          <p:cNvSpPr>
            <a:spLocks noGrp="1"/>
          </p:cNvSpPr>
          <p:nvPr>
            <p:ph idx="1"/>
          </p:nvPr>
        </p:nvSpPr>
        <p:spPr/>
        <p:txBody>
          <a:bodyPr>
            <a:normAutofit/>
          </a:bodyPr>
          <a:lstStyle/>
          <a:p>
            <a:pPr lvl="0"/>
            <a:r>
              <a:rPr lang="en-IN" dirty="0"/>
              <a:t>The knowledge of records from close relatives increases confidence in accuracy of predicting genetic </a:t>
            </a:r>
            <a:r>
              <a:rPr lang="en-IN" dirty="0" smtClean="0"/>
              <a:t>value</a:t>
            </a:r>
            <a:r>
              <a:rPr lang="en-IN" dirty="0"/>
              <a:t> </a:t>
            </a:r>
          </a:p>
          <a:p>
            <a:pPr lvl="0"/>
            <a:r>
              <a:rPr lang="en-IN" dirty="0"/>
              <a:t>In general, as heritability increases, the accuracy of predicting genetic value of a cow also increases. The effect of </a:t>
            </a:r>
            <a:r>
              <a:rPr lang="en-IN" dirty="0" smtClean="0"/>
              <a:t>heritability </a:t>
            </a:r>
            <a:r>
              <a:rPr lang="en-IN" dirty="0"/>
              <a:t>becomes smaller with more information used</a:t>
            </a:r>
            <a:r>
              <a:rPr lang="en-IN" dirty="0" smtClean="0"/>
              <a:t>.</a:t>
            </a:r>
            <a:r>
              <a:rPr lang="en-IN" dirty="0"/>
              <a:t> </a:t>
            </a:r>
          </a:p>
          <a:p>
            <a:pPr lvl="0"/>
            <a:r>
              <a:rPr lang="en-IN" dirty="0"/>
              <a:t>The accuracy of parent average depends on the parent EBV accuracy and not on heritability (but note that with low heritability it will be harder for a parent to achieve a certain accuracy).</a:t>
            </a:r>
          </a:p>
          <a:p>
            <a:endParaRPr lang="en-IN" dirty="0"/>
          </a:p>
        </p:txBody>
      </p:sp>
    </p:spTree>
    <p:extLst>
      <p:ext uri="{BB962C8B-B14F-4D97-AF65-F5344CB8AC3E}">
        <p14:creationId xmlns:p14="http://schemas.microsoft.com/office/powerpoint/2010/main" val="1642113959"/>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2800" dirty="0"/>
              <a:t>The table below gives accuracies of predicting value for milk production (h² = 0.3) from a cow's records and records of cow's relatives:</a:t>
            </a:r>
            <a:br>
              <a:rPr lang="en-IN" sz="2800" dirty="0"/>
            </a:br>
            <a:endParaRPr lang="en-IN" sz="2800"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3129935364"/>
              </p:ext>
            </p:extLst>
          </p:nvPr>
        </p:nvGraphicFramePr>
        <p:xfrm>
          <a:off x="838200" y="1825625"/>
          <a:ext cx="8412480" cy="2372360"/>
        </p:xfrm>
        <a:graphic>
          <a:graphicData uri="http://schemas.openxmlformats.org/drawingml/2006/table">
            <a:tbl>
              <a:tblPr firstRow="1" bandRow="1">
                <a:tableStyleId>{5C22544A-7EE6-4342-B048-85BDC9FD1C3A}</a:tableStyleId>
              </a:tblPr>
              <a:tblGrid>
                <a:gridCol w="2103120">
                  <a:extLst>
                    <a:ext uri="{9D8B030D-6E8A-4147-A177-3AD203B41FA5}">
                      <a16:colId xmlns:a16="http://schemas.microsoft.com/office/drawing/2014/main" val="1306736897"/>
                    </a:ext>
                  </a:extLst>
                </a:gridCol>
                <a:gridCol w="2103120">
                  <a:extLst>
                    <a:ext uri="{9D8B030D-6E8A-4147-A177-3AD203B41FA5}">
                      <a16:colId xmlns:a16="http://schemas.microsoft.com/office/drawing/2014/main" val="2616712477"/>
                    </a:ext>
                  </a:extLst>
                </a:gridCol>
                <a:gridCol w="2103120">
                  <a:extLst>
                    <a:ext uri="{9D8B030D-6E8A-4147-A177-3AD203B41FA5}">
                      <a16:colId xmlns:a16="http://schemas.microsoft.com/office/drawing/2014/main" val="662084666"/>
                    </a:ext>
                  </a:extLst>
                </a:gridCol>
                <a:gridCol w="2103120">
                  <a:extLst>
                    <a:ext uri="{9D8B030D-6E8A-4147-A177-3AD203B41FA5}">
                      <a16:colId xmlns:a16="http://schemas.microsoft.com/office/drawing/2014/main" val="1849253396"/>
                    </a:ext>
                  </a:extLst>
                </a:gridCol>
              </a:tblGrid>
              <a:tr h="370840">
                <a:tc>
                  <a:txBody>
                    <a:bodyPr/>
                    <a:lstStyle/>
                    <a:p>
                      <a:pPr algn="ctr"/>
                      <a:r>
                        <a:rPr lang="en-IN" sz="1400" b="1" kern="1200" dirty="0" smtClean="0">
                          <a:solidFill>
                            <a:schemeClr val="lt1"/>
                          </a:solidFill>
                          <a:effectLst/>
                          <a:latin typeface="Times New Roman" panose="02020603050405020304" pitchFamily="18" charset="0"/>
                          <a:ea typeface="+mn-ea"/>
                          <a:cs typeface="Times New Roman" panose="02020603050405020304" pitchFamily="18" charset="0"/>
                        </a:rPr>
                        <a:t>Number of records on cow</a:t>
                      </a:r>
                      <a:endParaRPr lang="en-IN" sz="1400" dirty="0">
                        <a:latin typeface="Times New Roman" panose="02020603050405020304" pitchFamily="18" charset="0"/>
                        <a:cs typeface="Times New Roman" panose="02020603050405020304" pitchFamily="18" charset="0"/>
                      </a:endParaRPr>
                    </a:p>
                  </a:txBody>
                  <a:tcPr/>
                </a:tc>
                <a:tc>
                  <a:txBody>
                    <a:bodyPr/>
                    <a:lstStyle/>
                    <a:p>
                      <a:pPr algn="ctr"/>
                      <a:r>
                        <a:rPr lang="en-IN" sz="1400" b="1" kern="1200" dirty="0" smtClean="0">
                          <a:solidFill>
                            <a:schemeClr val="lt1"/>
                          </a:solidFill>
                          <a:effectLst/>
                          <a:latin typeface="Times New Roman" panose="02020603050405020304" pitchFamily="18" charset="0"/>
                          <a:ea typeface="+mn-ea"/>
                          <a:cs typeface="Times New Roman" panose="02020603050405020304" pitchFamily="18" charset="0"/>
                        </a:rPr>
                        <a:t>No other relatives</a:t>
                      </a:r>
                      <a:endParaRPr lang="en-IN" sz="1400" dirty="0">
                        <a:latin typeface="Times New Roman" panose="02020603050405020304" pitchFamily="18" charset="0"/>
                        <a:cs typeface="Times New Roman" panose="02020603050405020304" pitchFamily="18" charset="0"/>
                      </a:endParaRPr>
                    </a:p>
                  </a:txBody>
                  <a:tcPr/>
                </a:tc>
                <a:tc>
                  <a:txBody>
                    <a:bodyPr/>
                    <a:lstStyle/>
                    <a:p>
                      <a:pPr marR="127000" algn="ctr">
                        <a:spcAft>
                          <a:spcPts val="0"/>
                        </a:spcAft>
                      </a:pPr>
                      <a:r>
                        <a:rPr lang="en-IN" sz="1400" b="1" dirty="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+ 1 record on </a:t>
                      </a:r>
                      <a:r>
                        <a:rPr lang="en-IN" sz="1400" b="1" dirty="0" smtClean="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dam </a:t>
                      </a:r>
                      <a:r>
                        <a:rPr lang="en-IN" sz="1400" b="1" kern="1200" dirty="0" smtClean="0">
                          <a:solidFill>
                            <a:schemeClr val="lt1"/>
                          </a:solidFill>
                          <a:effectLst/>
                          <a:latin typeface="Times New Roman" panose="02020603050405020304" pitchFamily="18" charset="0"/>
                          <a:ea typeface="+mn-ea"/>
                          <a:cs typeface="Times New Roman" panose="02020603050405020304" pitchFamily="18" charset="0"/>
                        </a:rPr>
                        <a:t>or </a:t>
                      </a:r>
                      <a:r>
                        <a:rPr lang="en-IN" sz="1400" b="1" kern="1200" dirty="0" err="1" smtClean="0">
                          <a:solidFill>
                            <a:schemeClr val="lt1"/>
                          </a:solidFill>
                          <a:effectLst/>
                          <a:latin typeface="Times New Roman" panose="02020603050405020304" pitchFamily="18" charset="0"/>
                          <a:ea typeface="+mn-ea"/>
                          <a:cs typeface="Times New Roman" panose="02020603050405020304" pitchFamily="18" charset="0"/>
                        </a:rPr>
                        <a:t>daugther</a:t>
                      </a:r>
                      <a:endParaRPr lang="en-IN"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90500" algn="ctr">
                        <a:spcAft>
                          <a:spcPts val="0"/>
                        </a:spcAft>
                      </a:pPr>
                      <a:r>
                        <a:rPr lang="en-IN" sz="1400" b="1" dirty="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 her sire's </a:t>
                      </a:r>
                      <a:r>
                        <a:rPr lang="en-IN" sz="1400" b="1" dirty="0" smtClean="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EBV </a:t>
                      </a:r>
                      <a:r>
                        <a:rPr lang="en-IN" sz="1400" b="1" kern="1200" dirty="0" smtClean="0">
                          <a:solidFill>
                            <a:schemeClr val="lt1"/>
                          </a:solidFill>
                          <a:effectLst/>
                          <a:latin typeface="Times New Roman" panose="02020603050405020304" pitchFamily="18" charset="0"/>
                          <a:ea typeface="+mn-ea"/>
                          <a:cs typeface="Times New Roman" panose="02020603050405020304" pitchFamily="18" charset="0"/>
                        </a:rPr>
                        <a:t>(accuracy = 0.9)</a:t>
                      </a:r>
                      <a:endParaRPr lang="en-IN"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extLst>
                  <a:ext uri="{0D108BD9-81ED-4DB2-BD59-A6C34878D82A}">
                    <a16:rowId xmlns:a16="http://schemas.microsoft.com/office/drawing/2014/main" val="1391661160"/>
                  </a:ext>
                </a:extLst>
              </a:tr>
              <a:tr h="370840">
                <a:tc>
                  <a:txBody>
                    <a:bodyPr/>
                    <a:lstStyle/>
                    <a:p>
                      <a:pPr algn="ctr">
                        <a:spcAft>
                          <a:spcPts val="0"/>
                        </a:spcAft>
                      </a:pPr>
                      <a:r>
                        <a:rPr lang="en-IN" sz="1400" b="1" dirty="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a:t>
                      </a:r>
                      <a:endParaRPr lang="en-IN"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17600" algn="ctr">
                        <a:spcAft>
                          <a:spcPts val="0"/>
                        </a:spcAft>
                      </a:pPr>
                      <a:r>
                        <a:rPr lang="en-IN" sz="1400" dirty="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0.00</a:t>
                      </a:r>
                      <a:endParaRPr lang="en-IN"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17600" algn="ctr">
                        <a:spcAft>
                          <a:spcPts val="0"/>
                        </a:spcAft>
                      </a:pPr>
                      <a:r>
                        <a:rPr lang="en-IN" sz="140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0.25</a:t>
                      </a:r>
                      <a:endParaRPr lang="en-IN" sz="140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30300" algn="ctr">
                        <a:spcAft>
                          <a:spcPts val="0"/>
                        </a:spcAft>
                      </a:pPr>
                      <a:r>
                        <a:rPr lang="en-IN" sz="140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0.48</a:t>
                      </a:r>
                      <a:endParaRPr lang="en-IN" sz="140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extLst>
                  <a:ext uri="{0D108BD9-81ED-4DB2-BD59-A6C34878D82A}">
                    <a16:rowId xmlns:a16="http://schemas.microsoft.com/office/drawing/2014/main" val="2863912679"/>
                  </a:ext>
                </a:extLst>
              </a:tr>
              <a:tr h="370840">
                <a:tc>
                  <a:txBody>
                    <a:bodyPr/>
                    <a:lstStyle/>
                    <a:p>
                      <a:pPr algn="ctr">
                        <a:spcAft>
                          <a:spcPts val="0"/>
                        </a:spcAft>
                      </a:pPr>
                      <a:r>
                        <a:rPr lang="en-IN" sz="1400" b="1">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1</a:t>
                      </a:r>
                      <a:endParaRPr lang="en-IN" sz="140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17600" algn="ctr">
                        <a:spcAft>
                          <a:spcPts val="0"/>
                        </a:spcAft>
                      </a:pPr>
                      <a:r>
                        <a:rPr lang="en-IN" sz="1400" dirty="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0.50</a:t>
                      </a:r>
                      <a:endParaRPr lang="en-IN"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17600" algn="ctr">
                        <a:spcAft>
                          <a:spcPts val="0"/>
                        </a:spcAft>
                      </a:pPr>
                      <a:r>
                        <a:rPr lang="en-IN" sz="140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0.53</a:t>
                      </a:r>
                      <a:endParaRPr lang="en-IN" sz="140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30300" algn="ctr">
                        <a:spcAft>
                          <a:spcPts val="0"/>
                        </a:spcAft>
                      </a:pPr>
                      <a:r>
                        <a:rPr lang="en-IN" sz="140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0.63</a:t>
                      </a:r>
                      <a:endParaRPr lang="en-IN" sz="140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extLst>
                  <a:ext uri="{0D108BD9-81ED-4DB2-BD59-A6C34878D82A}">
                    <a16:rowId xmlns:a16="http://schemas.microsoft.com/office/drawing/2014/main" val="226066518"/>
                  </a:ext>
                </a:extLst>
              </a:tr>
              <a:tr h="370840">
                <a:tc>
                  <a:txBody>
                    <a:bodyPr/>
                    <a:lstStyle/>
                    <a:p>
                      <a:pPr algn="ctr">
                        <a:spcAft>
                          <a:spcPts val="0"/>
                        </a:spcAft>
                      </a:pPr>
                      <a:r>
                        <a:rPr lang="en-IN" sz="1400" b="1">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2</a:t>
                      </a:r>
                      <a:endParaRPr lang="en-IN" sz="140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17600" algn="ctr">
                        <a:spcAft>
                          <a:spcPts val="0"/>
                        </a:spcAft>
                      </a:pPr>
                      <a:r>
                        <a:rPr lang="en-IN" sz="1400" dirty="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0.57</a:t>
                      </a:r>
                      <a:endParaRPr lang="en-IN"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17600" algn="ctr">
                        <a:spcAft>
                          <a:spcPts val="0"/>
                        </a:spcAft>
                      </a:pPr>
                      <a:r>
                        <a:rPr lang="en-IN" sz="1400" dirty="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0.60</a:t>
                      </a:r>
                      <a:endParaRPr lang="en-IN"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30300" algn="ctr">
                        <a:spcAft>
                          <a:spcPts val="0"/>
                        </a:spcAft>
                      </a:pPr>
                      <a:r>
                        <a:rPr lang="en-IN" sz="140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0.66</a:t>
                      </a:r>
                      <a:endParaRPr lang="en-IN" sz="140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extLst>
                  <a:ext uri="{0D108BD9-81ED-4DB2-BD59-A6C34878D82A}">
                    <a16:rowId xmlns:a16="http://schemas.microsoft.com/office/drawing/2014/main" val="3791671879"/>
                  </a:ext>
                </a:extLst>
              </a:tr>
              <a:tr h="370840">
                <a:tc>
                  <a:txBody>
                    <a:bodyPr/>
                    <a:lstStyle/>
                    <a:p>
                      <a:pPr algn="ctr">
                        <a:spcAft>
                          <a:spcPts val="0"/>
                        </a:spcAft>
                      </a:pPr>
                      <a:r>
                        <a:rPr lang="en-IN" sz="1400" b="1">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3</a:t>
                      </a:r>
                      <a:endParaRPr lang="en-IN" sz="140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17600" algn="ctr">
                        <a:spcAft>
                          <a:spcPts val="0"/>
                        </a:spcAft>
                      </a:pPr>
                      <a:r>
                        <a:rPr lang="en-IN" sz="140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0.61</a:t>
                      </a:r>
                      <a:endParaRPr lang="en-IN" sz="140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17600" algn="ctr">
                        <a:spcAft>
                          <a:spcPts val="0"/>
                        </a:spcAft>
                      </a:pPr>
                      <a:r>
                        <a:rPr lang="en-IN" sz="1400" dirty="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0.63</a:t>
                      </a:r>
                      <a:endParaRPr lang="en-IN"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30300" algn="ctr">
                        <a:spcAft>
                          <a:spcPts val="0"/>
                        </a:spcAft>
                      </a:pPr>
                      <a:r>
                        <a:rPr lang="en-IN" sz="140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0.68</a:t>
                      </a:r>
                      <a:endParaRPr lang="en-IN" sz="140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extLst>
                  <a:ext uri="{0D108BD9-81ED-4DB2-BD59-A6C34878D82A}">
                    <a16:rowId xmlns:a16="http://schemas.microsoft.com/office/drawing/2014/main" val="1251492126"/>
                  </a:ext>
                </a:extLst>
              </a:tr>
              <a:tr h="370840">
                <a:tc>
                  <a:txBody>
                    <a:bodyPr/>
                    <a:lstStyle/>
                    <a:p>
                      <a:pPr algn="ctr">
                        <a:spcAft>
                          <a:spcPts val="0"/>
                        </a:spcAft>
                      </a:pPr>
                      <a:r>
                        <a:rPr lang="en-IN" sz="1400" b="1" dirty="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6</a:t>
                      </a:r>
                      <a:endParaRPr lang="en-IN"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17600" algn="ctr">
                        <a:spcAft>
                          <a:spcPts val="0"/>
                        </a:spcAft>
                      </a:pPr>
                      <a:r>
                        <a:rPr lang="en-IN" sz="140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0.65</a:t>
                      </a:r>
                      <a:endParaRPr lang="en-IN" sz="140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17600" algn="ctr">
                        <a:spcAft>
                          <a:spcPts val="0"/>
                        </a:spcAft>
                      </a:pPr>
                      <a:r>
                        <a:rPr lang="en-IN" sz="1400" dirty="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0.67</a:t>
                      </a:r>
                      <a:endParaRPr lang="en-IN"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tc>
                  <a:txBody>
                    <a:bodyPr/>
                    <a:lstStyle/>
                    <a:p>
                      <a:pPr marR="1130300" algn="ctr">
                        <a:spcAft>
                          <a:spcPts val="0"/>
                        </a:spcAft>
                      </a:pPr>
                      <a:r>
                        <a:rPr lang="en-IN" sz="1400" dirty="0">
                          <a:solidFill>
                            <a:srgbClr val="3F3F3F"/>
                          </a:solidFill>
                          <a:effectLst/>
                          <a:latin typeface="Times New Roman" panose="02020603050405020304" pitchFamily="18" charset="0"/>
                          <a:ea typeface="Arial" panose="020B0604020202020204" pitchFamily="34" charset="0"/>
                          <a:cs typeface="Times New Roman" panose="02020603050405020304" pitchFamily="18" charset="0"/>
                        </a:rPr>
                        <a:t>0.71</a:t>
                      </a:r>
                      <a:endParaRPr lang="en-IN"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nchor="b"/>
                </a:tc>
                <a:extLst>
                  <a:ext uri="{0D108BD9-81ED-4DB2-BD59-A6C34878D82A}">
                    <a16:rowId xmlns:a16="http://schemas.microsoft.com/office/drawing/2014/main" val="1924941059"/>
                  </a:ext>
                </a:extLst>
              </a:tr>
            </a:tbl>
          </a:graphicData>
        </a:graphic>
      </p:graphicFrame>
    </p:spTree>
    <p:extLst>
      <p:ext uri="{BB962C8B-B14F-4D97-AF65-F5344CB8AC3E}">
        <p14:creationId xmlns:p14="http://schemas.microsoft.com/office/powerpoint/2010/main" val="2755082705"/>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pPr algn="just"/>
            <a:r>
              <a:rPr lang="en-IN" sz="3200" dirty="0" smtClean="0"/>
              <a:t/>
            </a:r>
            <a:br>
              <a:rPr lang="en-IN" sz="3200" dirty="0" smtClean="0"/>
            </a:br>
            <a:r>
              <a:rPr lang="en-IN" sz="3200" dirty="0" smtClean="0"/>
              <a:t>The </a:t>
            </a:r>
            <a:r>
              <a:rPr lang="en-IN" sz="3200" dirty="0"/>
              <a:t>table below gives accuracies of predicting value for milk production (h² = 0.3) from a cow's records and records of cow's relatives:</a:t>
            </a:r>
            <a:br>
              <a:rPr lang="en-IN" sz="3200" dirty="0"/>
            </a:br>
            <a:endParaRPr lang="en-IN" sz="3200" dirty="0"/>
          </a:p>
        </p:txBody>
      </p:sp>
      <p:sp>
        <p:nvSpPr>
          <p:cNvPr id="3" name="Content Placeholder 2"/>
          <p:cNvSpPr>
            <a:spLocks noGrp="1"/>
          </p:cNvSpPr>
          <p:nvPr>
            <p:ph sz="half" idx="1"/>
          </p:nvPr>
        </p:nvSpPr>
        <p:spPr>
          <a:xfrm>
            <a:off x="838199" y="1616364"/>
            <a:ext cx="5839691" cy="4560599"/>
          </a:xfrm>
        </p:spPr>
        <p:txBody>
          <a:bodyPr>
            <a:normAutofit/>
          </a:bodyPr>
          <a:lstStyle/>
          <a:p>
            <a:r>
              <a:rPr lang="en-IN" dirty="0"/>
              <a:t>This table shows that a </a:t>
            </a:r>
            <a:r>
              <a:rPr lang="en-IN" b="1" dirty="0"/>
              <a:t>cow's records are more important</a:t>
            </a:r>
            <a:r>
              <a:rPr lang="en-IN" dirty="0"/>
              <a:t> than records of many relatives.</a:t>
            </a:r>
          </a:p>
          <a:p>
            <a:r>
              <a:rPr lang="en-IN" dirty="0"/>
              <a:t> Records of daughters or dam add little accuracy unless the cow has no records. </a:t>
            </a:r>
          </a:p>
          <a:p>
            <a:r>
              <a:rPr lang="en-IN" dirty="0"/>
              <a:t>If the cow has no record, the </a:t>
            </a:r>
            <a:r>
              <a:rPr lang="en-IN" b="1" dirty="0"/>
              <a:t>EBV</a:t>
            </a:r>
            <a:r>
              <a:rPr lang="en-IN" dirty="0"/>
              <a:t> </a:t>
            </a:r>
            <a:r>
              <a:rPr lang="en-IN" b="1" dirty="0"/>
              <a:t>of her sire is an important indication </a:t>
            </a:r>
            <a:r>
              <a:rPr lang="en-IN" dirty="0"/>
              <a:t>of her genetic value.</a:t>
            </a:r>
          </a:p>
          <a:p>
            <a:endParaRPr lang="en-IN" dirty="0"/>
          </a:p>
        </p:txBody>
      </p:sp>
      <p:pic>
        <p:nvPicPr>
          <p:cNvPr id="6" name="Content Placeholder 5"/>
          <p:cNvPicPr>
            <a:picLocks noGrp="1" noChangeAspect="1"/>
          </p:cNvPicPr>
          <p:nvPr>
            <p:ph sz="half" idx="2"/>
          </p:nvPr>
        </p:nvPicPr>
        <p:blipFill>
          <a:blip r:embed="rId2"/>
          <a:stretch>
            <a:fillRect/>
          </a:stretch>
        </p:blipFill>
        <p:spPr>
          <a:xfrm>
            <a:off x="7038109" y="1616363"/>
            <a:ext cx="4987637" cy="4560599"/>
          </a:xfrm>
          <a:prstGeom prst="rect">
            <a:avLst/>
          </a:prstGeom>
        </p:spPr>
      </p:pic>
    </p:spTree>
    <p:extLst>
      <p:ext uri="{BB962C8B-B14F-4D97-AF65-F5344CB8AC3E}">
        <p14:creationId xmlns:p14="http://schemas.microsoft.com/office/powerpoint/2010/main" val="1219792768"/>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822036"/>
            <a:ext cx="10515600" cy="5354927"/>
          </a:xfrm>
        </p:spPr>
        <p:txBody>
          <a:bodyPr/>
          <a:lstStyle/>
          <a:p>
            <a:pPr lvl="0" algn="just"/>
            <a:r>
              <a:rPr lang="en-IN" b="1" dirty="0">
                <a:solidFill>
                  <a:prstClr val="black"/>
                </a:solidFill>
                <a:latin typeface="Arial" panose="020B0604020202020204" pitchFamily="34" charset="0"/>
                <a:cs typeface="Arial" panose="020B0604020202020204" pitchFamily="34" charset="0"/>
              </a:rPr>
              <a:t>The situation is different when evaluating bulls. </a:t>
            </a:r>
          </a:p>
          <a:p>
            <a:pPr lvl="0" algn="just"/>
            <a:r>
              <a:rPr lang="en-IN" b="1" dirty="0">
                <a:solidFill>
                  <a:prstClr val="black"/>
                </a:solidFill>
                <a:latin typeface="Arial" panose="020B0604020202020204" pitchFamily="34" charset="0"/>
                <a:cs typeface="Arial" panose="020B0604020202020204" pitchFamily="34" charset="0"/>
              </a:rPr>
              <a:t>With the use of artificial insemination, nearly perfect accuracy of predicting a bull's genetic value can be achieved if enough daughters in many herds are analysed (accuracy of sire's EBV equal to 0.99 with 1000 daughters recorded in different herds). </a:t>
            </a:r>
          </a:p>
          <a:p>
            <a:pPr algn="just"/>
            <a:r>
              <a:rPr lang="en-IN" b="1" dirty="0">
                <a:latin typeface="Arial" panose="020B0604020202020204" pitchFamily="34" charset="0"/>
                <a:cs typeface="Arial" panose="020B0604020202020204" pitchFamily="34" charset="0"/>
              </a:rPr>
              <a:t>Indeed, having records of daughters in different herds allows a proper estimation of environmental effect and therefore increases accuracy of estimated breeding value of their sire.</a:t>
            </a:r>
          </a:p>
          <a:p>
            <a:endParaRPr lang="en-IN" dirty="0"/>
          </a:p>
        </p:txBody>
      </p:sp>
    </p:spTree>
    <p:extLst>
      <p:ext uri="{BB962C8B-B14F-4D97-AF65-F5344CB8AC3E}">
        <p14:creationId xmlns:p14="http://schemas.microsoft.com/office/powerpoint/2010/main" val="2517137828"/>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2000" dirty="0">
                <a:latin typeface="Times New Roman" panose="02020603050405020304" pitchFamily="18" charset="0"/>
                <a:cs typeface="Times New Roman" panose="02020603050405020304" pitchFamily="18" charset="0"/>
              </a:rPr>
              <a:t>Today, genomic test can be done early in an animal life and adds more to the accuracy when there is not much other information available:</a:t>
            </a:r>
            <a:r>
              <a:rPr lang="en-IN" sz="2800" dirty="0"/>
              <a:t/>
            </a:r>
            <a:br>
              <a:rPr lang="en-IN" sz="2800" dirty="0"/>
            </a:br>
            <a:endParaRPr lang="en-IN" sz="2800" dirty="0"/>
          </a:p>
        </p:txBody>
      </p:sp>
      <p:sp>
        <p:nvSpPr>
          <p:cNvPr id="3" name="Content Placeholder 2"/>
          <p:cNvSpPr>
            <a:spLocks noGrp="1"/>
          </p:cNvSpPr>
          <p:nvPr>
            <p:ph sz="half" idx="1"/>
          </p:nvPr>
        </p:nvSpPr>
        <p:spPr/>
        <p:txBody>
          <a:bodyPr>
            <a:normAutofit lnSpcReduction="10000"/>
          </a:bodyPr>
          <a:lstStyle/>
          <a:p>
            <a:r>
              <a:rPr lang="en-IN" dirty="0"/>
              <a:t>We just saw how to estimate breeding value and therefore how to rank cows and bulls for interesting traits with more or less accuracy. </a:t>
            </a:r>
          </a:p>
          <a:p>
            <a:r>
              <a:rPr lang="en-IN" dirty="0"/>
              <a:t>To obtain genetic improvement only the best must be selected.</a:t>
            </a:r>
          </a:p>
          <a:p>
            <a:r>
              <a:rPr lang="en-IN" dirty="0"/>
              <a:t> The extent to which selection will result in genetic improvement depends on the </a:t>
            </a:r>
            <a:r>
              <a:rPr lang="en-IN" b="1" dirty="0"/>
              <a:t>intensity of selection</a:t>
            </a:r>
            <a:r>
              <a:rPr lang="en-IN" dirty="0"/>
              <a:t>.</a:t>
            </a:r>
          </a:p>
          <a:p>
            <a:endParaRPr lang="en-IN" dirty="0"/>
          </a:p>
        </p:txBody>
      </p:sp>
      <p:graphicFrame>
        <p:nvGraphicFramePr>
          <p:cNvPr id="5" name="Content Placeholder 4"/>
          <p:cNvGraphicFramePr>
            <a:graphicFrameLocks noGrp="1"/>
          </p:cNvGraphicFramePr>
          <p:nvPr>
            <p:ph sz="half" idx="2"/>
            <p:extLst>
              <p:ext uri="{D42A27DB-BD31-4B8C-83A1-F6EECF244321}">
                <p14:modId xmlns:p14="http://schemas.microsoft.com/office/powerpoint/2010/main" val="2638729972"/>
              </p:ext>
            </p:extLst>
          </p:nvPr>
        </p:nvGraphicFramePr>
        <p:xfrm>
          <a:off x="6172200" y="1825622"/>
          <a:ext cx="5181600" cy="4242672"/>
        </p:xfrm>
        <a:graphic>
          <a:graphicData uri="http://schemas.openxmlformats.org/drawingml/2006/table">
            <a:tbl>
              <a:tblPr firstRow="1" bandRow="1">
                <a:tableStyleId>{5C22544A-7EE6-4342-B048-85BDC9FD1C3A}</a:tableStyleId>
              </a:tblPr>
              <a:tblGrid>
                <a:gridCol w="1300018">
                  <a:extLst>
                    <a:ext uri="{9D8B030D-6E8A-4147-A177-3AD203B41FA5}">
                      <a16:colId xmlns:a16="http://schemas.microsoft.com/office/drawing/2014/main" val="3277200424"/>
                    </a:ext>
                  </a:extLst>
                </a:gridCol>
                <a:gridCol w="772622">
                  <a:extLst>
                    <a:ext uri="{9D8B030D-6E8A-4147-A177-3AD203B41FA5}">
                      <a16:colId xmlns:a16="http://schemas.microsoft.com/office/drawing/2014/main" val="3593551669"/>
                    </a:ext>
                  </a:extLst>
                </a:gridCol>
                <a:gridCol w="1036320">
                  <a:extLst>
                    <a:ext uri="{9D8B030D-6E8A-4147-A177-3AD203B41FA5}">
                      <a16:colId xmlns:a16="http://schemas.microsoft.com/office/drawing/2014/main" val="49267534"/>
                    </a:ext>
                  </a:extLst>
                </a:gridCol>
                <a:gridCol w="1036320">
                  <a:extLst>
                    <a:ext uri="{9D8B030D-6E8A-4147-A177-3AD203B41FA5}">
                      <a16:colId xmlns:a16="http://schemas.microsoft.com/office/drawing/2014/main" val="2365601679"/>
                    </a:ext>
                  </a:extLst>
                </a:gridCol>
                <a:gridCol w="1036320">
                  <a:extLst>
                    <a:ext uri="{9D8B030D-6E8A-4147-A177-3AD203B41FA5}">
                      <a16:colId xmlns:a16="http://schemas.microsoft.com/office/drawing/2014/main" val="643337395"/>
                    </a:ext>
                  </a:extLst>
                </a:gridCol>
              </a:tblGrid>
              <a:tr h="471408">
                <a:tc rowSpan="2">
                  <a:txBody>
                    <a:bodyPr/>
                    <a:lstStyle/>
                    <a:p>
                      <a:r>
                        <a:rPr lang="en-IN" sz="1800" b="1" kern="1200" smtClean="0">
                          <a:solidFill>
                            <a:schemeClr val="lt1"/>
                          </a:solidFill>
                          <a:effectLst/>
                          <a:latin typeface="+mn-lt"/>
                          <a:ea typeface="+mn-ea"/>
                          <a:cs typeface="+mn-cs"/>
                        </a:rPr>
                        <a:t>Info used</a:t>
                      </a:r>
                      <a:endParaRPr lang="en-IN" dirty="0"/>
                    </a:p>
                  </a:txBody>
                  <a:tcPr/>
                </a:tc>
                <a:tc gridSpan="2">
                  <a:txBody>
                    <a:bodyPr/>
                    <a:lstStyle/>
                    <a:p>
                      <a:pPr marL="139700">
                        <a:spcAft>
                          <a:spcPts val="0"/>
                        </a:spcAft>
                      </a:pPr>
                      <a:r>
                        <a:rPr lang="en-IN" sz="1800" b="1" kern="1200" dirty="0" smtClean="0">
                          <a:solidFill>
                            <a:schemeClr val="lt1"/>
                          </a:solidFill>
                          <a:effectLst/>
                          <a:latin typeface="+mn-lt"/>
                          <a:ea typeface="+mn-ea"/>
                          <a:cs typeface="+mn-cs"/>
                        </a:rPr>
                        <a:t>Heritability 10%</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hMerge="1">
                  <a:txBody>
                    <a:bodyPr/>
                    <a:lstStyle/>
                    <a:p>
                      <a:pPr marR="165100" algn="r">
                        <a:spcAft>
                          <a:spcPts val="0"/>
                        </a:spcAft>
                      </a:pP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gridSpan="2">
                  <a:txBody>
                    <a:bodyPr/>
                    <a:lstStyle/>
                    <a:p>
                      <a:pPr marL="152400">
                        <a:spcAft>
                          <a:spcPts val="0"/>
                        </a:spcAft>
                      </a:pPr>
                      <a:r>
                        <a:rPr lang="en-IN" sz="1800" b="1" kern="1200" dirty="0" smtClean="0">
                          <a:solidFill>
                            <a:schemeClr val="lt1"/>
                          </a:solidFill>
                          <a:effectLst/>
                          <a:latin typeface="+mn-lt"/>
                          <a:ea typeface="+mn-ea"/>
                          <a:cs typeface="+mn-cs"/>
                        </a:rPr>
                        <a:t>Heritability 30%</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hMerge="1">
                  <a:txBody>
                    <a:bodyPr/>
                    <a:lstStyle/>
                    <a:p>
                      <a:pPr marR="165100" algn="r">
                        <a:spcAft>
                          <a:spcPts val="0"/>
                        </a:spcAft>
                      </a:pP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1494102932"/>
                  </a:ext>
                </a:extLst>
              </a:tr>
              <a:tr h="471408">
                <a:tc vMerge="1">
                  <a:txBody>
                    <a:bodyPr/>
                    <a:lstStyle/>
                    <a:p>
                      <a:endParaRPr lang="en-IN" dirty="0"/>
                    </a:p>
                  </a:txBody>
                  <a:tcPr/>
                </a:tc>
                <a:tc>
                  <a:txBody>
                    <a:bodyPr/>
                    <a:lstStyle/>
                    <a:p>
                      <a:pPr marL="139700">
                        <a:spcAft>
                          <a:spcPts val="0"/>
                        </a:spcAft>
                      </a:pPr>
                      <a:r>
                        <a:rPr lang="en-IN" sz="1000" b="1" dirty="0">
                          <a:solidFill>
                            <a:srgbClr val="3F3F3F"/>
                          </a:solidFill>
                          <a:effectLst/>
                          <a:latin typeface="Arial" panose="020B0604020202020204" pitchFamily="34" charset="0"/>
                          <a:ea typeface="Arial" panose="020B0604020202020204" pitchFamily="34" charset="0"/>
                          <a:cs typeface="Arial" panose="020B0604020202020204" pitchFamily="34" charset="0"/>
                        </a:rPr>
                        <a:t>no genomics</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R="165100" algn="r">
                        <a:spcAft>
                          <a:spcPts val="0"/>
                        </a:spcAft>
                      </a:pPr>
                      <a:r>
                        <a:rPr lang="en-IN" sz="1000" b="1" dirty="0">
                          <a:solidFill>
                            <a:srgbClr val="3F3F3F"/>
                          </a:solidFill>
                          <a:effectLst/>
                          <a:latin typeface="Arial" panose="020B0604020202020204" pitchFamily="34" charset="0"/>
                          <a:ea typeface="Arial" panose="020B0604020202020204" pitchFamily="34" charset="0"/>
                          <a:cs typeface="Arial" panose="020B0604020202020204" pitchFamily="34" charset="0"/>
                        </a:rPr>
                        <a:t>Genomics</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152400">
                        <a:spcAft>
                          <a:spcPts val="0"/>
                        </a:spcAft>
                      </a:pPr>
                      <a:r>
                        <a:rPr lang="en-IN" sz="1000" b="1" dirty="0">
                          <a:solidFill>
                            <a:srgbClr val="3F3F3F"/>
                          </a:solidFill>
                          <a:effectLst/>
                          <a:latin typeface="Arial" panose="020B0604020202020204" pitchFamily="34" charset="0"/>
                          <a:ea typeface="Arial" panose="020B0604020202020204" pitchFamily="34" charset="0"/>
                          <a:cs typeface="Arial" panose="020B0604020202020204" pitchFamily="34" charset="0"/>
                        </a:rPr>
                        <a:t>no genomics</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R="165100" algn="r">
                        <a:spcAft>
                          <a:spcPts val="0"/>
                        </a:spcAft>
                      </a:pPr>
                      <a:r>
                        <a:rPr lang="en-IN" sz="1000" b="1" dirty="0">
                          <a:solidFill>
                            <a:srgbClr val="3F3F3F"/>
                          </a:solidFill>
                          <a:effectLst/>
                          <a:latin typeface="Arial" panose="020B0604020202020204" pitchFamily="34" charset="0"/>
                          <a:ea typeface="Arial" panose="020B0604020202020204" pitchFamily="34" charset="0"/>
                          <a:cs typeface="Arial" panose="020B0604020202020204" pitchFamily="34" charset="0"/>
                        </a:rPr>
                        <a:t>genomics</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1941761181"/>
                  </a:ext>
                </a:extLst>
              </a:tr>
              <a:tr h="471408">
                <a:tc>
                  <a:txBody>
                    <a:bodyPr/>
                    <a:lstStyle/>
                    <a:p>
                      <a:pPr marL="508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DNA test only</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508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R="711200" algn="r">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0.22</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508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R="711200" algn="r">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0.39</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188374929"/>
                  </a:ext>
                </a:extLst>
              </a:tr>
              <a:tr h="471408">
                <a:tc>
                  <a:txBody>
                    <a:bodyPr/>
                    <a:lstStyle/>
                    <a:p>
                      <a:pPr marL="508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Parents records</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508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0.22</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R="711200" algn="r">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0.31</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508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0.39</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R="711200" algn="r">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0.51</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3272493287"/>
                  </a:ext>
                </a:extLst>
              </a:tr>
              <a:tr h="471408">
                <a:tc>
                  <a:txBody>
                    <a:bodyPr/>
                    <a:lstStyle/>
                    <a:p>
                      <a:pPr marL="1143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+ 20 half siblings</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508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0.35</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R="711200" algn="r">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0.40</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508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0.49</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R="711200" algn="r">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0.58</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1158153107"/>
                  </a:ext>
                </a:extLst>
              </a:tr>
              <a:tr h="471408">
                <a:tc>
                  <a:txBody>
                    <a:bodyPr/>
                    <a:lstStyle/>
                    <a:p>
                      <a:pPr marL="1143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 own info</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508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0.45</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R="711200" algn="r">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0.48</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508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0.66</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R="711200" algn="r">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0.69</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413871052"/>
                  </a:ext>
                </a:extLst>
              </a:tr>
              <a:tr h="471408">
                <a:tc>
                  <a:txBody>
                    <a:bodyPr/>
                    <a:lstStyle/>
                    <a:p>
                      <a:pPr marL="1143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+ 20 progeny</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508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0.66</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R="711200" algn="r">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0.67</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508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0.84</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R="711200" algn="r">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0.85</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2672098050"/>
                  </a:ext>
                </a:extLst>
              </a:tr>
              <a:tr h="471408">
                <a:tc>
                  <a:txBody>
                    <a:bodyPr/>
                    <a:lstStyle/>
                    <a:p>
                      <a:pPr marL="1143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+ 100 progeny</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508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0.86</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R="711200" algn="r">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0.86</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508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0.95</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R="711200" algn="r">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0.95</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2105145457"/>
                  </a:ext>
                </a:extLst>
              </a:tr>
              <a:tr h="471408">
                <a:tc>
                  <a:txBody>
                    <a:bodyPr/>
                    <a:lstStyle/>
                    <a:p>
                      <a:endParaRPr lang="en-IN" dirty="0"/>
                    </a:p>
                  </a:txBody>
                  <a:tcPr/>
                </a:tc>
                <a:tc>
                  <a:txBody>
                    <a:bodyPr/>
                    <a:lstStyle/>
                    <a:p>
                      <a:endParaRPr lang="en-IN"/>
                    </a:p>
                  </a:txBody>
                  <a:tcPr/>
                </a:tc>
                <a:tc>
                  <a:txBody>
                    <a:bodyPr/>
                    <a:lstStyle/>
                    <a:p>
                      <a:endParaRPr lang="en-IN"/>
                    </a:p>
                  </a:txBody>
                  <a:tcPr/>
                </a:tc>
                <a:tc>
                  <a:txBody>
                    <a:bodyPr/>
                    <a:lstStyle/>
                    <a:p>
                      <a:endParaRPr lang="en-IN"/>
                    </a:p>
                  </a:txBody>
                  <a:tcPr/>
                </a:tc>
                <a:tc>
                  <a:txBody>
                    <a:bodyPr/>
                    <a:lstStyle/>
                    <a:p>
                      <a:endParaRPr lang="en-IN" dirty="0"/>
                    </a:p>
                  </a:txBody>
                  <a:tcPr/>
                </a:tc>
                <a:extLst>
                  <a:ext uri="{0D108BD9-81ED-4DB2-BD59-A6C34878D82A}">
                    <a16:rowId xmlns:a16="http://schemas.microsoft.com/office/drawing/2014/main" val="2559246519"/>
                  </a:ext>
                </a:extLst>
              </a:tr>
            </a:tbl>
          </a:graphicData>
        </a:graphic>
      </p:graphicFrame>
    </p:spTree>
    <p:extLst>
      <p:ext uri="{BB962C8B-B14F-4D97-AF65-F5344CB8AC3E}">
        <p14:creationId xmlns:p14="http://schemas.microsoft.com/office/powerpoint/2010/main" val="2062793042"/>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3AFBD4DE-5C30-41F1-85B0-8E1AF0746127}"/>
              </a:ext>
            </a:extLst>
          </p:cNvPr>
          <p:cNvSpPr/>
          <p:nvPr/>
        </p:nvSpPr>
        <p:spPr>
          <a:xfrm>
            <a:off x="3062067" y="2184010"/>
            <a:ext cx="5715000" cy="1015663"/>
          </a:xfrm>
          <a:prstGeom prst="rect">
            <a:avLst/>
          </a:prstGeom>
          <a:noFill/>
        </p:spPr>
        <p:txBody>
          <a:bodyPr wrap="square" lIns="91440" tIns="45720" rIns="91440" bIns="4572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6000" b="1" i="0" u="none" strike="noStrike" kern="1200" cap="none" spc="0" normalizeH="0" baseline="0" noProof="0" dirty="0" smtClean="0">
                <a:ln w="6600">
                  <a:solidFill>
                    <a:srgbClr val="C0504D"/>
                  </a:solidFill>
                  <a:prstDash val="solid"/>
                </a:ln>
                <a:solidFill>
                  <a:srgbClr val="C00000"/>
                </a:solidFill>
                <a:effectLst>
                  <a:outerShdw dist="38100" dir="2700000" algn="tl" rotWithShape="0">
                    <a:srgbClr val="C0504D"/>
                  </a:outerShdw>
                </a:effectLst>
                <a:uLnTx/>
                <a:uFillTx/>
                <a:latin typeface="Calibri"/>
                <a:ea typeface="+mn-ea"/>
                <a:cs typeface="+mn-cs"/>
              </a:rPr>
              <a:t>THANK YOU</a:t>
            </a:r>
            <a:endParaRPr kumimoji="0" lang="en-US" sz="6000" b="1" i="0" u="none" strike="noStrike" kern="1200" cap="none" spc="0" normalizeH="0" baseline="0" noProof="0" dirty="0">
              <a:ln w="6600">
                <a:solidFill>
                  <a:srgbClr val="C0504D"/>
                </a:solidFill>
                <a:prstDash val="solid"/>
              </a:ln>
              <a:solidFill>
                <a:srgbClr val="C00000"/>
              </a:solidFill>
              <a:effectLst>
                <a:outerShdw dist="38100" dir="2700000" algn="tl" rotWithShape="0">
                  <a:srgbClr val="C0504D"/>
                </a:outerShdw>
              </a:effectLst>
              <a:uLnTx/>
              <a:uFillTx/>
              <a:latin typeface="Calibri"/>
              <a:ea typeface="+mn-ea"/>
              <a:cs typeface="+mn-cs"/>
            </a:endParaRPr>
          </a:p>
        </p:txBody>
      </p:sp>
    </p:spTree>
    <p:extLst>
      <p:ext uri="{BB962C8B-B14F-4D97-AF65-F5344CB8AC3E}">
        <p14:creationId xmlns:p14="http://schemas.microsoft.com/office/powerpoint/2010/main" val="1752592889"/>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Title 1"/>
          <p:cNvSpPr>
            <a:spLocks noGrp="1"/>
          </p:cNvSpPr>
          <p:nvPr>
            <p:ph type="title"/>
          </p:nvPr>
        </p:nvSpPr>
        <p:spPr>
          <a:xfrm>
            <a:off x="838200" y="365125"/>
            <a:ext cx="10515600" cy="890588"/>
          </a:xfrm>
          <a:blipFill dpi="0" rotWithShape="0">
            <a:blip r:embed="rId3"/>
            <a:srcRect/>
            <a:tile tx="0" ty="0" sx="100000" sy="100000" flip="none" algn="tl"/>
          </a:blipFill>
        </p:spPr>
        <p:txBody>
          <a:bodyPr/>
          <a:lstStyle/>
          <a:p>
            <a:pPr algn="ctr" eaLnBrk="1" hangingPunct="1"/>
            <a:r>
              <a:rPr lang="en-IN" altLang="en-US" sz="2400" b="1" i="1" dirty="0" smtClean="0">
                <a:solidFill>
                  <a:srgbClr val="0070C0"/>
                </a:solidFill>
                <a:latin typeface="Arial" panose="020B0604020202020204" pitchFamily="34" charset="0"/>
                <a:cs typeface="Arial" panose="020B0604020202020204" pitchFamily="34" charset="0"/>
              </a:rPr>
              <a:t>BIHAR ANIMAL SCIENCES UNIVERSITY, PATNA, BIHAR</a:t>
            </a:r>
            <a:br>
              <a:rPr lang="en-IN" altLang="en-US" sz="2400" b="1" i="1" dirty="0" smtClean="0">
                <a:solidFill>
                  <a:srgbClr val="0070C0"/>
                </a:solidFill>
                <a:latin typeface="Arial" panose="020B0604020202020204" pitchFamily="34" charset="0"/>
                <a:cs typeface="Arial" panose="020B0604020202020204" pitchFamily="34" charset="0"/>
              </a:rPr>
            </a:br>
            <a:r>
              <a:rPr lang="en-IN" altLang="en-US" sz="2400" b="1" dirty="0" smtClean="0">
                <a:solidFill>
                  <a:srgbClr val="0070C0"/>
                </a:solidFill>
                <a:latin typeface="Arial" panose="020B0604020202020204" pitchFamily="34" charset="0"/>
                <a:cs typeface="Arial" panose="020B0604020202020204" pitchFamily="34" charset="0"/>
              </a:rPr>
              <a:t>Bihar Veterinary College, Patna</a:t>
            </a:r>
            <a:endParaRPr lang="en-IN" altLang="en-US" sz="2400" dirty="0" smtClean="0">
              <a:solidFill>
                <a:srgbClr val="0070C0"/>
              </a:solidFill>
              <a:latin typeface="Arial" panose="020B0604020202020204" pitchFamily="34" charset="0"/>
              <a:cs typeface="Arial" panose="020B0604020202020204" pitchFamily="34" charset="0"/>
            </a:endParaRPr>
          </a:p>
        </p:txBody>
      </p:sp>
      <p:pic>
        <p:nvPicPr>
          <p:cNvPr id="3075" name="Content Placeholder 3"/>
          <p:cNvPicPr>
            <a:picLocks noGrp="1" noChangeAspect="1"/>
          </p:cNvPicPr>
          <p:nvPr>
            <p:ph idx="1"/>
          </p:nvPr>
        </p:nvPicPr>
        <p:blipFill>
          <a:blip r:embed="rId4">
            <a:extLst>
              <a:ext uri="{28A0092B-C50C-407E-A947-70E740481C1C}">
                <a14:useLocalDpi xmlns:a14="http://schemas.microsoft.com/office/drawing/2010/main" val="0"/>
              </a:ext>
            </a:extLst>
          </a:blip>
          <a:srcRect/>
          <a:stretch>
            <a:fillRect/>
          </a:stretch>
        </p:blipFill>
        <p:spPr>
          <a:xfrm>
            <a:off x="26988" y="19050"/>
            <a:ext cx="1709737" cy="1485900"/>
          </a:xfrm>
        </p:spPr>
      </p:pic>
      <p:pic>
        <p:nvPicPr>
          <p:cNvPr id="3076" name="Picture 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0694988" y="19050"/>
            <a:ext cx="1470025" cy="1485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7" name="TextBox 4"/>
          <p:cNvSpPr txBox="1">
            <a:spLocks noChangeArrowheads="1"/>
          </p:cNvSpPr>
          <p:nvPr/>
        </p:nvSpPr>
        <p:spPr bwMode="auto">
          <a:xfrm>
            <a:off x="1681163" y="4454525"/>
            <a:ext cx="9013825" cy="15696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lnSpc>
                <a:spcPct val="90000"/>
              </a:lnSpc>
              <a:spcBef>
                <a:spcPts val="1000"/>
              </a:spcBef>
              <a:buFont typeface="Arial" panose="020B0604020202020204" pitchFamily="34" charset="0"/>
              <a:buChar char="•"/>
              <a:defRPr sz="2800">
                <a:solidFill>
                  <a:schemeClr val="tx1"/>
                </a:solidFill>
                <a:latin typeface="Calibri" panose="020F0502020204030204" pitchFamily="34" charset="0"/>
              </a:defRPr>
            </a:lvl1pPr>
            <a:lvl2pPr marL="742950" indent="-285750">
              <a:lnSpc>
                <a:spcPct val="90000"/>
              </a:lnSpc>
              <a:spcBef>
                <a:spcPts val="500"/>
              </a:spcBef>
              <a:buFont typeface="Arial" panose="020B0604020202020204" pitchFamily="34" charset="0"/>
              <a:buChar char="•"/>
              <a:defRPr sz="2400">
                <a:solidFill>
                  <a:schemeClr val="tx1"/>
                </a:solidFill>
                <a:latin typeface="Calibri" panose="020F0502020204030204" pitchFamily="34" charset="0"/>
              </a:defRPr>
            </a:lvl2pPr>
            <a:lvl3pPr marL="1143000" indent="-228600">
              <a:lnSpc>
                <a:spcPct val="90000"/>
              </a:lnSpc>
              <a:spcBef>
                <a:spcPts val="500"/>
              </a:spcBef>
              <a:buFont typeface="Arial" panose="020B0604020202020204" pitchFamily="34" charset="0"/>
              <a:buChar char="•"/>
              <a:defRPr sz="2000">
                <a:solidFill>
                  <a:schemeClr val="tx1"/>
                </a:solidFill>
                <a:latin typeface="Calibri" panose="020F0502020204030204" pitchFamily="34" charset="0"/>
              </a:defRPr>
            </a:lvl3pPr>
            <a:lvl4pPr marL="1600200" indent="-228600">
              <a:lnSpc>
                <a:spcPct val="90000"/>
              </a:lnSpc>
              <a:spcBef>
                <a:spcPts val="500"/>
              </a:spcBef>
              <a:buFont typeface="Arial" panose="020B0604020202020204" pitchFamily="34" charset="0"/>
              <a:buChar char="•"/>
              <a:defRPr>
                <a:solidFill>
                  <a:schemeClr val="tx1"/>
                </a:solidFill>
                <a:latin typeface="Calibri" panose="020F0502020204030204" pitchFamily="34" charset="0"/>
              </a:defRPr>
            </a:lvl4pPr>
            <a:lvl5pPr marL="2057400" indent="-228600">
              <a:lnSpc>
                <a:spcPct val="90000"/>
              </a:lnSpc>
              <a:spcBef>
                <a:spcPts val="500"/>
              </a:spcBef>
              <a:buFont typeface="Arial" panose="020B0604020202020204" pitchFamily="34" charset="0"/>
              <a:buChar char="•"/>
              <a:defRPr>
                <a:solidFill>
                  <a:schemeClr val="tx1"/>
                </a:solidFill>
                <a:latin typeface="Calibri" panose="020F0502020204030204" pitchFamily="34" charset="0"/>
              </a:defRPr>
            </a:lvl5pPr>
            <a:lvl6pPr marL="25146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6pPr>
            <a:lvl7pPr marL="29718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7pPr>
            <a:lvl8pPr marL="34290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8pPr>
            <a:lvl9pPr marL="3886200" indent="-228600" eaLnBrk="0" fontAlgn="base" hangingPunct="0">
              <a:lnSpc>
                <a:spcPct val="90000"/>
              </a:lnSpc>
              <a:spcBef>
                <a:spcPts val="500"/>
              </a:spcBef>
              <a:spcAft>
                <a:spcPct val="0"/>
              </a:spcAft>
              <a:buFont typeface="Arial" panose="020B0604020202020204" pitchFamily="34" charset="0"/>
              <a:buChar char="•"/>
              <a:defRPr>
                <a:solidFill>
                  <a:schemeClr val="tx1"/>
                </a:solidFill>
                <a:latin typeface="Calibri" panose="020F0502020204030204" pitchFamily="34" charset="0"/>
              </a:defRPr>
            </a:lvl9pPr>
          </a:lstStyle>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a:ln w="13462">
                  <a:solidFill>
                    <a:srgbClr val="2C2C2C"/>
                  </a:solidFill>
                  <a:prstDash val="solid"/>
                </a:ln>
                <a:solidFill>
                  <a:srgbClr val="FFFFFF">
                    <a:lumMod val="85000"/>
                    <a:lumOff val="15000"/>
                  </a:srgbClr>
                </a:solidFill>
                <a:effectLst>
                  <a:outerShdw dist="38100" dir="2700000" algn="bl" rotWithShape="0">
                    <a:srgbClr val="828288"/>
                  </a:outerShdw>
                </a:effectLst>
                <a:uLnTx/>
                <a:uFillTx/>
                <a:latin typeface="Arial" panose="020B0604020202020204" pitchFamily="34" charset="0"/>
                <a:ea typeface="+mn-ea"/>
                <a:cs typeface="Arial" panose="020B0604020202020204" pitchFamily="34" charset="0"/>
              </a:rPr>
              <a:t> </a:t>
            </a:r>
            <a:r>
              <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Speaker: </a:t>
            </a: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Ramesh Kumar Singh</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Assistant Professor cum Jr. Scientist </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Department of </a:t>
            </a:r>
            <a:r>
              <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Animal Genetics </a:t>
            </a:r>
            <a:r>
              <a:rPr kumimoji="0" lang="en-IN" sz="2400" b="1" i="0" u="none" strike="noStrike" kern="1200" cap="none" spc="0" normalizeH="0" baseline="0" noProof="0" dirty="0" smtClean="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and </a:t>
            </a:r>
            <a:r>
              <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Breeding </a:t>
            </a:r>
          </a:p>
          <a:p>
            <a:pPr marL="0" marR="0" lvl="0" indent="0" algn="ctr"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IN" altLang="en-US"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rPr>
              <a:t>Bihar Veterinary College, Patna</a:t>
            </a:r>
            <a:endParaRPr kumimoji="0" lang="en-IN" sz="2400" b="1" i="0" u="none" strike="noStrike" kern="1200" cap="none" spc="0" normalizeH="0" baseline="0" noProof="0" dirty="0">
              <a:ln w="12700">
                <a:solidFill>
                  <a:srgbClr val="549E39"/>
                </a:solidFill>
                <a:prstDash val="solid"/>
              </a:ln>
              <a:pattFill prst="pct50">
                <a:fgClr>
                  <a:srgbClr val="549E39"/>
                </a:fgClr>
                <a:bgClr>
                  <a:srgbClr val="549E39">
                    <a:lumMod val="20000"/>
                    <a:lumOff val="80000"/>
                  </a:srgbClr>
                </a:bgClr>
              </a:pattFill>
              <a:effectLst>
                <a:outerShdw dist="38100" dir="2640000" algn="bl" rotWithShape="0">
                  <a:srgbClr val="549E39"/>
                </a:outerShdw>
              </a:effectLst>
              <a:uLnTx/>
              <a:uFillTx/>
              <a:latin typeface="Arial" panose="020B0604020202020204" pitchFamily="34" charset="0"/>
              <a:ea typeface="+mn-ea"/>
              <a:cs typeface="Arial" panose="020B0604020202020204" pitchFamily="34" charset="0"/>
            </a:endParaRPr>
          </a:p>
        </p:txBody>
      </p:sp>
      <p:sp>
        <p:nvSpPr>
          <p:cNvPr id="2" name="TextBox 1"/>
          <p:cNvSpPr txBox="1"/>
          <p:nvPr/>
        </p:nvSpPr>
        <p:spPr>
          <a:xfrm>
            <a:off x="1338552" y="2439620"/>
            <a:ext cx="9356436" cy="1631216"/>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3600" b="0" i="0" u="none" strike="noStrike" kern="1200" cap="none" spc="0" normalizeH="0" baseline="0" noProof="0" dirty="0" smtClean="0">
                <a:ln w="0"/>
                <a:solidFill>
                  <a:srgbClr val="549E39"/>
                </a:solidFill>
                <a:effectLst>
                  <a:outerShdw blurRad="38100" dist="25400" dir="5400000" algn="ctr" rotWithShape="0">
                    <a:srgbClr val="6E747A">
                      <a:alpha val="43000"/>
                    </a:srgbClr>
                  </a:outerShdw>
                </a:effectLst>
                <a:uLnTx/>
                <a:uFillTx/>
                <a:latin typeface="Corbel" panose="020B0503020204020204"/>
                <a:ea typeface="+mn-ea"/>
                <a:cs typeface="+mn-cs"/>
              </a:rPr>
              <a:t>Part-II</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N" sz="3200" b="1" i="0" u="none" strike="noStrike" kern="1200" cap="none" spc="0" normalizeH="0" baseline="0" noProof="0" dirty="0" smtClean="0">
                <a:ln>
                  <a:noFill/>
                </a:ln>
                <a:solidFill>
                  <a:prstClr val="white"/>
                </a:solidFill>
                <a:effectLst/>
                <a:uLnTx/>
                <a:uFillTx/>
                <a:latin typeface="Times New Roman" panose="02020603050405020304" pitchFamily="18" charset="0"/>
                <a:ea typeface="+mn-ea"/>
                <a:cs typeface="Times New Roman" panose="02020603050405020304" pitchFamily="18" charset="0"/>
              </a:rPr>
              <a:t>Correction for Fixed Effect and basic principles of Genetic Improvement</a:t>
            </a:r>
            <a:endParaRPr kumimoji="0" lang="en-IN" sz="3200" b="0" i="0" u="none" strike="noStrike" kern="1200" cap="none" spc="0" normalizeH="0" baseline="0" noProof="0" dirty="0">
              <a:ln w="0"/>
              <a:solidFill>
                <a:srgbClr val="FFFF00"/>
              </a:solidFill>
              <a:effectLst>
                <a:outerShdw blurRad="38100" dist="25400" dir="5400000" algn="ctr" rotWithShape="0">
                  <a:srgbClr val="6E747A">
                    <a:alpha val="43000"/>
                  </a:srgbClr>
                </a:outerShdw>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3653539490"/>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dirty="0"/>
              <a:t>Intensity of selection</a:t>
            </a:r>
            <a:r>
              <a:rPr lang="en-IN" dirty="0"/>
              <a:t/>
            </a:r>
            <a:br>
              <a:rPr lang="en-IN" dirty="0"/>
            </a:br>
            <a:endParaRPr lang="en-IN" dirty="0"/>
          </a:p>
        </p:txBody>
      </p:sp>
      <p:sp>
        <p:nvSpPr>
          <p:cNvPr id="3" name="Content Placeholder 2"/>
          <p:cNvSpPr>
            <a:spLocks noGrp="1"/>
          </p:cNvSpPr>
          <p:nvPr>
            <p:ph sz="half" idx="1"/>
          </p:nvPr>
        </p:nvSpPr>
        <p:spPr/>
        <p:txBody>
          <a:bodyPr>
            <a:normAutofit lnSpcReduction="10000"/>
          </a:bodyPr>
          <a:lstStyle/>
          <a:p>
            <a:r>
              <a:rPr lang="en-IN" dirty="0"/>
              <a:t>If in a population, we select the parents randomly, the genetic mean in the offspring population will be the same as the genetic mean in the parental population.</a:t>
            </a:r>
          </a:p>
          <a:p>
            <a:r>
              <a:rPr lang="en-IN" dirty="0"/>
              <a:t> </a:t>
            </a:r>
            <a:r>
              <a:rPr lang="en-IN" dirty="0" smtClean="0"/>
              <a:t>However</a:t>
            </a:r>
            <a:r>
              <a:rPr lang="en-IN" dirty="0"/>
              <a:t>, the results in genetic improvement will not be the same whether the best 1 of 10, the best 5 of 10, the best 9 of 10 or some other fraction are selected.</a:t>
            </a:r>
          </a:p>
          <a:p>
            <a:endParaRPr lang="en-IN" dirty="0"/>
          </a:p>
        </p:txBody>
      </p:sp>
      <p:pic>
        <p:nvPicPr>
          <p:cNvPr id="5" name="Content Placeholder 4"/>
          <p:cNvPicPr>
            <a:picLocks noGrp="1" noChangeAspect="1"/>
          </p:cNvPicPr>
          <p:nvPr>
            <p:ph sz="half" idx="2"/>
          </p:nvPr>
        </p:nvPicPr>
        <p:blipFill>
          <a:blip r:embed="rId2"/>
          <a:stretch>
            <a:fillRect/>
          </a:stretch>
        </p:blipFill>
        <p:spPr>
          <a:xfrm>
            <a:off x="6816436" y="1902692"/>
            <a:ext cx="4537364" cy="3925454"/>
          </a:xfrm>
          <a:prstGeom prst="rect">
            <a:avLst/>
          </a:prstGeom>
        </p:spPr>
      </p:pic>
    </p:spTree>
    <p:extLst>
      <p:ext uri="{BB962C8B-B14F-4D97-AF65-F5344CB8AC3E}">
        <p14:creationId xmlns:p14="http://schemas.microsoft.com/office/powerpoint/2010/main" val="1210485083"/>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IN" sz="2400" dirty="0"/>
              <a:t>In dairy cattle, the use of artificial insemination has led to a very intense selection of bulls, as that truly herd-improving sires can be used in many herds and on many cows.</a:t>
            </a:r>
            <a:br>
              <a:rPr lang="en-IN" sz="2400" dirty="0"/>
            </a:br>
            <a:endParaRPr lang="en-IN" sz="2400" dirty="0"/>
          </a:p>
        </p:txBody>
      </p:sp>
      <p:sp>
        <p:nvSpPr>
          <p:cNvPr id="3" name="Content Placeholder 2"/>
          <p:cNvSpPr>
            <a:spLocks noGrp="1"/>
          </p:cNvSpPr>
          <p:nvPr>
            <p:ph idx="1"/>
          </p:nvPr>
        </p:nvSpPr>
        <p:spPr/>
        <p:txBody>
          <a:bodyPr/>
          <a:lstStyle/>
          <a:p>
            <a:r>
              <a:rPr lang="en-IN" dirty="0"/>
              <a:t>The following table gives factors associated with intensity of selection:</a:t>
            </a:r>
          </a:p>
          <a:p>
            <a:endParaRPr lang="en-IN" dirty="0"/>
          </a:p>
        </p:txBody>
      </p:sp>
      <p:graphicFrame>
        <p:nvGraphicFramePr>
          <p:cNvPr id="4" name="Table 3"/>
          <p:cNvGraphicFramePr>
            <a:graphicFrameLocks noGrp="1"/>
          </p:cNvGraphicFramePr>
          <p:nvPr>
            <p:extLst>
              <p:ext uri="{D42A27DB-BD31-4B8C-83A1-F6EECF244321}">
                <p14:modId xmlns:p14="http://schemas.microsoft.com/office/powerpoint/2010/main" val="1264202902"/>
              </p:ext>
            </p:extLst>
          </p:nvPr>
        </p:nvGraphicFramePr>
        <p:xfrm>
          <a:off x="2031999" y="3028757"/>
          <a:ext cx="6936510" cy="2966720"/>
        </p:xfrm>
        <a:graphic>
          <a:graphicData uri="http://schemas.openxmlformats.org/drawingml/2006/table">
            <a:tbl>
              <a:tblPr firstRow="1" bandRow="1">
                <a:tableStyleId>{5C22544A-7EE6-4342-B048-85BDC9FD1C3A}</a:tableStyleId>
              </a:tblPr>
              <a:tblGrid>
                <a:gridCol w="2312170">
                  <a:extLst>
                    <a:ext uri="{9D8B030D-6E8A-4147-A177-3AD203B41FA5}">
                      <a16:colId xmlns:a16="http://schemas.microsoft.com/office/drawing/2014/main" val="1107008202"/>
                    </a:ext>
                  </a:extLst>
                </a:gridCol>
                <a:gridCol w="2312170">
                  <a:extLst>
                    <a:ext uri="{9D8B030D-6E8A-4147-A177-3AD203B41FA5}">
                      <a16:colId xmlns:a16="http://schemas.microsoft.com/office/drawing/2014/main" val="1795836534"/>
                    </a:ext>
                  </a:extLst>
                </a:gridCol>
                <a:gridCol w="2312170">
                  <a:extLst>
                    <a:ext uri="{9D8B030D-6E8A-4147-A177-3AD203B41FA5}">
                      <a16:colId xmlns:a16="http://schemas.microsoft.com/office/drawing/2014/main" val="868288698"/>
                    </a:ext>
                  </a:extLst>
                </a:gridCol>
              </a:tblGrid>
              <a:tr h="370840">
                <a:tc>
                  <a:txBody>
                    <a:bodyPr/>
                    <a:lstStyle/>
                    <a:p>
                      <a:r>
                        <a:rPr lang="en-IN" sz="1800" b="1" kern="1200" dirty="0" smtClean="0">
                          <a:solidFill>
                            <a:schemeClr val="lt1"/>
                          </a:solidFill>
                          <a:effectLst/>
                          <a:latin typeface="+mn-lt"/>
                          <a:ea typeface="+mn-ea"/>
                          <a:cs typeface="+mn-cs"/>
                        </a:rPr>
                        <a:t>Select top Percentage</a:t>
                      </a:r>
                      <a:endParaRPr lang="en-IN" dirty="0"/>
                    </a:p>
                  </a:txBody>
                  <a:tcPr/>
                </a:tc>
                <a:tc>
                  <a:txBody>
                    <a:bodyPr/>
                    <a:lstStyle/>
                    <a:p>
                      <a:r>
                        <a:rPr lang="en-IN" sz="1800" b="1" kern="1200" dirty="0" smtClean="0">
                          <a:solidFill>
                            <a:schemeClr val="lt1"/>
                          </a:solidFill>
                          <a:effectLst/>
                          <a:latin typeface="+mn-lt"/>
                          <a:ea typeface="+mn-ea"/>
                          <a:cs typeface="+mn-cs"/>
                        </a:rPr>
                        <a:t>Intensity factor</a:t>
                      </a:r>
                      <a:endParaRPr lang="en-IN" dirty="0"/>
                    </a:p>
                  </a:txBody>
                  <a:tcPr/>
                </a:tc>
                <a:tc>
                  <a:txBody>
                    <a:bodyPr/>
                    <a:lstStyle/>
                    <a:p>
                      <a:r>
                        <a:rPr lang="en-IN" sz="1800" b="1" kern="1200" dirty="0" smtClean="0">
                          <a:solidFill>
                            <a:schemeClr val="lt1"/>
                          </a:solidFill>
                          <a:effectLst/>
                          <a:latin typeface="+mn-lt"/>
                          <a:ea typeface="+mn-ea"/>
                          <a:cs typeface="+mn-cs"/>
                        </a:rPr>
                        <a:t>Comments</a:t>
                      </a:r>
                      <a:endParaRPr lang="en-IN" dirty="0"/>
                    </a:p>
                  </a:txBody>
                  <a:tcPr/>
                </a:tc>
                <a:extLst>
                  <a:ext uri="{0D108BD9-81ED-4DB2-BD59-A6C34878D82A}">
                    <a16:rowId xmlns:a16="http://schemas.microsoft.com/office/drawing/2014/main" val="2495690128"/>
                  </a:ext>
                </a:extLst>
              </a:tr>
              <a:tr h="370840">
                <a:tc>
                  <a:txBody>
                    <a:bodyPr/>
                    <a:lstStyle/>
                    <a:p>
                      <a:pPr marL="508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100</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381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0.00</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a:spcAft>
                          <a:spcPts val="0"/>
                        </a:spcAft>
                      </a:pPr>
                      <a:r>
                        <a:rPr lang="en-IN" sz="1200">
                          <a:effectLst/>
                          <a:latin typeface="Times New Roman" panose="02020603050405020304" pitchFamily="18" charset="0"/>
                          <a:ea typeface="Times New Roman" panose="02020603050405020304" pitchFamily="18" charset="0"/>
                          <a:cs typeface="Arial" panose="020B0604020202020204" pitchFamily="34" charset="0"/>
                        </a:rPr>
                        <a:t> </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213514000"/>
                  </a:ext>
                </a:extLst>
              </a:tr>
              <a:tr h="370840">
                <a:tc>
                  <a:txBody>
                    <a:bodyPr/>
                    <a:lstStyle/>
                    <a:p>
                      <a:pPr marL="508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90</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381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0.20</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381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Usual level for selecting cows in a herd</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3570512481"/>
                  </a:ext>
                </a:extLst>
              </a:tr>
              <a:tr h="370840">
                <a:tc>
                  <a:txBody>
                    <a:bodyPr/>
                    <a:lstStyle/>
                    <a:p>
                      <a:pPr marL="508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75</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381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0.42</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381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Maximum level for selecting cows in herd</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2534228405"/>
                  </a:ext>
                </a:extLst>
              </a:tr>
              <a:tr h="370840">
                <a:tc>
                  <a:txBody>
                    <a:bodyPr/>
                    <a:lstStyle/>
                    <a:p>
                      <a:pPr marL="508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50 to 10</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381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0.80 to 1.75</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381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Usual range for selecting dams of young bulls and of bulls</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2524095536"/>
                  </a:ext>
                </a:extLst>
              </a:tr>
              <a:tr h="370840">
                <a:tc>
                  <a:txBody>
                    <a:bodyPr/>
                    <a:lstStyle/>
                    <a:p>
                      <a:pPr>
                        <a:spcAft>
                          <a:spcPts val="0"/>
                        </a:spcAft>
                      </a:pPr>
                      <a:r>
                        <a:rPr lang="en-IN" sz="1150">
                          <a:effectLst/>
                          <a:latin typeface="Times New Roman" panose="02020603050405020304" pitchFamily="18" charset="0"/>
                          <a:ea typeface="Times New Roman" panose="02020603050405020304" pitchFamily="18" charset="0"/>
                          <a:cs typeface="Arial" panose="020B0604020202020204" pitchFamily="34" charset="0"/>
                        </a:rPr>
                        <a:t> </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a:spcAft>
                          <a:spcPts val="0"/>
                        </a:spcAft>
                      </a:pPr>
                      <a:r>
                        <a:rPr lang="en-IN" sz="1150">
                          <a:effectLst/>
                          <a:latin typeface="Times New Roman" panose="02020603050405020304" pitchFamily="18" charset="0"/>
                          <a:ea typeface="Times New Roman" panose="02020603050405020304" pitchFamily="18" charset="0"/>
                          <a:cs typeface="Arial" panose="020B0604020202020204" pitchFamily="34" charset="0"/>
                        </a:rPr>
                        <a:t> </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381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out of young bulls sampled</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1882387965"/>
                  </a:ext>
                </a:extLst>
              </a:tr>
              <a:tr h="370840">
                <a:tc>
                  <a:txBody>
                    <a:bodyPr/>
                    <a:lstStyle/>
                    <a:p>
                      <a:pPr marL="508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5 to 1</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381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2.06 to 2.67</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38100">
                        <a:spcAft>
                          <a:spcPts val="0"/>
                        </a:spcAft>
                      </a:pPr>
                      <a:r>
                        <a:rPr lang="en-IN" sz="1000">
                          <a:solidFill>
                            <a:srgbClr val="3F3F3F"/>
                          </a:solidFill>
                          <a:effectLst/>
                          <a:latin typeface="Arial" panose="020B0604020202020204" pitchFamily="34" charset="0"/>
                          <a:ea typeface="Arial" panose="020B0604020202020204" pitchFamily="34" charset="0"/>
                          <a:cs typeface="Arial" panose="020B0604020202020204" pitchFamily="34" charset="0"/>
                        </a:rPr>
                        <a:t>Possible range of selection for dams and sires of young</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282986849"/>
                  </a:ext>
                </a:extLst>
              </a:tr>
              <a:tr h="370840">
                <a:tc>
                  <a:txBody>
                    <a:bodyPr/>
                    <a:lstStyle/>
                    <a:p>
                      <a:pPr>
                        <a:spcAft>
                          <a:spcPts val="0"/>
                        </a:spcAft>
                      </a:pPr>
                      <a:r>
                        <a:rPr lang="en-IN" sz="1150">
                          <a:effectLst/>
                          <a:latin typeface="Times New Roman" panose="02020603050405020304" pitchFamily="18" charset="0"/>
                          <a:ea typeface="Times New Roman" panose="02020603050405020304" pitchFamily="18" charset="0"/>
                          <a:cs typeface="Arial" panose="020B0604020202020204" pitchFamily="34" charset="0"/>
                        </a:rPr>
                        <a:t> </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a:spcAft>
                          <a:spcPts val="0"/>
                        </a:spcAft>
                      </a:pPr>
                      <a:r>
                        <a:rPr lang="en-IN" sz="1150">
                          <a:effectLst/>
                          <a:latin typeface="Times New Roman" panose="02020603050405020304" pitchFamily="18" charset="0"/>
                          <a:ea typeface="Times New Roman" panose="02020603050405020304" pitchFamily="18" charset="0"/>
                          <a:cs typeface="Arial" panose="020B0604020202020204" pitchFamily="34" charset="0"/>
                        </a:rPr>
                        <a:t> </a:t>
                      </a:r>
                      <a:endParaRPr lang="en-IN" sz="100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tc>
                  <a:txBody>
                    <a:bodyPr/>
                    <a:lstStyle/>
                    <a:p>
                      <a:pPr marL="38100">
                        <a:spcAft>
                          <a:spcPts val="0"/>
                        </a:spcAft>
                      </a:pPr>
                      <a:r>
                        <a:rPr lang="en-IN" sz="1000" dirty="0">
                          <a:solidFill>
                            <a:srgbClr val="3F3F3F"/>
                          </a:solidFill>
                          <a:effectLst/>
                          <a:latin typeface="Arial" panose="020B0604020202020204" pitchFamily="34" charset="0"/>
                          <a:ea typeface="Arial" panose="020B0604020202020204" pitchFamily="34" charset="0"/>
                          <a:cs typeface="Arial" panose="020B0604020202020204" pitchFamily="34" charset="0"/>
                        </a:rPr>
                        <a:t>bulls</a:t>
                      </a:r>
                      <a:endParaRPr lang="en-IN" sz="1000" dirty="0">
                        <a:effectLst/>
                        <a:latin typeface="Calibri" panose="020F0502020204030204" pitchFamily="34" charset="0"/>
                        <a:ea typeface="Calibri" panose="020F0502020204030204" pitchFamily="34" charset="0"/>
                        <a:cs typeface="Arial" panose="020B0604020202020204" pitchFamily="34" charset="0"/>
                      </a:endParaRPr>
                    </a:p>
                  </a:txBody>
                  <a:tcPr marL="0" marR="0" marT="0" marB="0" anchor="b"/>
                </a:tc>
                <a:extLst>
                  <a:ext uri="{0D108BD9-81ED-4DB2-BD59-A6C34878D82A}">
                    <a16:rowId xmlns:a16="http://schemas.microsoft.com/office/drawing/2014/main" val="3745528422"/>
                  </a:ext>
                </a:extLst>
              </a:tr>
            </a:tbl>
          </a:graphicData>
        </a:graphic>
      </p:graphicFrame>
    </p:spTree>
    <p:extLst>
      <p:ext uri="{BB962C8B-B14F-4D97-AF65-F5344CB8AC3E}">
        <p14:creationId xmlns:p14="http://schemas.microsoft.com/office/powerpoint/2010/main" val="1951795156"/>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IN"/>
              <a:t>In the figure below, which of the following statements describe the best the following charts?</a:t>
            </a:r>
            <a:br>
              <a:rPr lang="en-IN"/>
            </a:br>
            <a:endParaRPr lang="en-IN"/>
          </a:p>
        </p:txBody>
      </p:sp>
      <p:pic>
        <p:nvPicPr>
          <p:cNvPr id="4" name="Content Placeholder 3"/>
          <p:cNvPicPr>
            <a:picLocks noGrp="1" noChangeAspect="1"/>
          </p:cNvPicPr>
          <p:nvPr>
            <p:ph idx="1"/>
          </p:nvPr>
        </p:nvPicPr>
        <p:blipFill>
          <a:blip r:embed="rId2"/>
          <a:stretch>
            <a:fillRect/>
          </a:stretch>
        </p:blipFill>
        <p:spPr>
          <a:xfrm>
            <a:off x="1205311" y="1825625"/>
            <a:ext cx="9781377" cy="4351338"/>
          </a:xfrm>
          <a:prstGeom prst="rect">
            <a:avLst/>
          </a:prstGeom>
        </p:spPr>
      </p:pic>
    </p:spTree>
    <p:extLst>
      <p:ext uri="{BB962C8B-B14F-4D97-AF65-F5344CB8AC3E}">
        <p14:creationId xmlns:p14="http://schemas.microsoft.com/office/powerpoint/2010/main" val="3403464876"/>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dirty="0"/>
              <a:t>Genetic progress</a:t>
            </a:r>
            <a:r>
              <a:rPr lang="en-IN" dirty="0"/>
              <a:t/>
            </a:r>
            <a:br>
              <a:rPr lang="en-IN" dirty="0"/>
            </a:br>
            <a:endParaRPr lang="en-IN" dirty="0"/>
          </a:p>
        </p:txBody>
      </p:sp>
      <p:sp>
        <p:nvSpPr>
          <p:cNvPr id="3" name="Content Placeholder 2"/>
          <p:cNvSpPr>
            <a:spLocks noGrp="1"/>
          </p:cNvSpPr>
          <p:nvPr>
            <p:ph idx="1"/>
          </p:nvPr>
        </p:nvSpPr>
        <p:spPr/>
        <p:txBody>
          <a:bodyPr/>
          <a:lstStyle/>
          <a:p>
            <a:r>
              <a:rPr lang="en-IN" dirty="0"/>
              <a:t>Genetic improvement per generation is determined by three factors</a:t>
            </a:r>
            <a:r>
              <a:rPr lang="en-IN" dirty="0" smtClean="0"/>
              <a:t>:</a:t>
            </a:r>
          </a:p>
          <a:p>
            <a:pPr lvl="0"/>
            <a:r>
              <a:rPr lang="en-IN" dirty="0"/>
              <a:t>It requires </a:t>
            </a:r>
            <a:r>
              <a:rPr lang="en-IN" b="1" dirty="0"/>
              <a:t>genetic variation</a:t>
            </a:r>
            <a:r>
              <a:rPr lang="en-IN" dirty="0"/>
              <a:t> in order to select only the best</a:t>
            </a:r>
            <a:r>
              <a:rPr lang="en-IN" dirty="0" smtClean="0"/>
              <a:t>.</a:t>
            </a:r>
            <a:r>
              <a:rPr lang="en-IN" dirty="0"/>
              <a:t> </a:t>
            </a:r>
          </a:p>
          <a:p>
            <a:pPr lvl="0"/>
            <a:r>
              <a:rPr lang="en-IN" dirty="0"/>
              <a:t>In order to select only the best, breeders must decide which candidates are the best. Confidence on this ranking depends on </a:t>
            </a:r>
            <a:r>
              <a:rPr lang="en-IN" b="1" dirty="0"/>
              <a:t>accuracy</a:t>
            </a:r>
            <a:r>
              <a:rPr lang="en-IN" dirty="0"/>
              <a:t> of estimated breeding values of candidates.</a:t>
            </a:r>
          </a:p>
          <a:p>
            <a:pPr lvl="0"/>
            <a:r>
              <a:rPr lang="en-IN" dirty="0"/>
              <a:t>The extent to which selection will results in genetic improvement depends on the </a:t>
            </a:r>
            <a:r>
              <a:rPr lang="en-IN" b="1" dirty="0"/>
              <a:t>intensity of</a:t>
            </a:r>
            <a:r>
              <a:rPr lang="en-IN" dirty="0"/>
              <a:t> </a:t>
            </a:r>
            <a:r>
              <a:rPr lang="en-IN" b="1" dirty="0"/>
              <a:t>selection</a:t>
            </a:r>
            <a:r>
              <a:rPr lang="en-IN" dirty="0"/>
              <a:t>.</a:t>
            </a:r>
          </a:p>
          <a:p>
            <a:endParaRPr lang="en-IN" dirty="0"/>
          </a:p>
        </p:txBody>
      </p:sp>
    </p:spTree>
    <p:extLst>
      <p:ext uri="{BB962C8B-B14F-4D97-AF65-F5344CB8AC3E}">
        <p14:creationId xmlns:p14="http://schemas.microsoft.com/office/powerpoint/2010/main" val="2230253480"/>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IN" dirty="0"/>
              <a:t>We can summarize genetic improvement per generation by the following equation</a:t>
            </a:r>
            <a:r>
              <a:rPr lang="en-IN" dirty="0" smtClean="0"/>
              <a:t>:</a:t>
            </a:r>
            <a:br>
              <a:rPr lang="en-IN" dirty="0" smtClean="0"/>
            </a:br>
            <a:r>
              <a:rPr lang="en-IN" dirty="0"/>
              <a:t/>
            </a:r>
            <a:br>
              <a:rPr lang="en-IN" dirty="0"/>
            </a:br>
            <a:endParaRPr lang="en-IN" dirty="0"/>
          </a:p>
        </p:txBody>
      </p:sp>
      <p:sp>
        <p:nvSpPr>
          <p:cNvPr id="3" name="Content Placeholder 2"/>
          <p:cNvSpPr>
            <a:spLocks noGrp="1"/>
          </p:cNvSpPr>
          <p:nvPr>
            <p:ph idx="1"/>
          </p:nvPr>
        </p:nvSpPr>
        <p:spPr/>
        <p:txBody>
          <a:bodyPr/>
          <a:lstStyle/>
          <a:p>
            <a:endParaRPr lang="en-IN" dirty="0" smtClean="0"/>
          </a:p>
          <a:p>
            <a:r>
              <a:rPr lang="en-IN" dirty="0" smtClean="0"/>
              <a:t>Because </a:t>
            </a:r>
            <a:r>
              <a:rPr lang="en-IN" dirty="0"/>
              <a:t>herd owners are usually interested in genetic progress per year, a fourth factor is quite important in determining the rate of genetic improvement. Genetic progress per generation divided by the number of years per generation gives genetic progress per year. Thus </a:t>
            </a:r>
            <a:r>
              <a:rPr lang="en-IN" b="1" dirty="0"/>
              <a:t>generation interval</a:t>
            </a:r>
            <a:r>
              <a:rPr lang="en-IN" dirty="0"/>
              <a:t> is important. The generation interval is the average time between birth of an animal and birth of its replacement.</a:t>
            </a:r>
          </a:p>
          <a:p>
            <a:r>
              <a:rPr lang="en-IN" dirty="0"/>
              <a:t>We can therefore write:</a:t>
            </a:r>
          </a:p>
          <a:p>
            <a:endParaRPr lang="en-IN" dirty="0"/>
          </a:p>
        </p:txBody>
      </p:sp>
      <p:pic>
        <p:nvPicPr>
          <p:cNvPr id="6" name="Picture 5"/>
          <p:cNvPicPr>
            <a:picLocks noChangeAspect="1"/>
          </p:cNvPicPr>
          <p:nvPr/>
        </p:nvPicPr>
        <p:blipFill>
          <a:blip r:embed="rId2"/>
          <a:stretch>
            <a:fillRect/>
          </a:stretch>
        </p:blipFill>
        <p:spPr>
          <a:xfrm>
            <a:off x="2198254" y="1168925"/>
            <a:ext cx="8109527" cy="1186348"/>
          </a:xfrm>
          <a:prstGeom prst="rect">
            <a:avLst/>
          </a:prstGeom>
        </p:spPr>
      </p:pic>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332325" y="4682837"/>
            <a:ext cx="6857855" cy="178969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50186827"/>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3AFBD4DE-5C30-41F1-85B0-8E1AF0746127}"/>
              </a:ext>
            </a:extLst>
          </p:cNvPr>
          <p:cNvSpPr/>
          <p:nvPr/>
        </p:nvSpPr>
        <p:spPr>
          <a:xfrm>
            <a:off x="3062067" y="2184010"/>
            <a:ext cx="5715000" cy="1015663"/>
          </a:xfrm>
          <a:prstGeom prst="rect">
            <a:avLst/>
          </a:prstGeom>
          <a:noFill/>
        </p:spPr>
        <p:txBody>
          <a:bodyPr wrap="square" lIns="91440" tIns="45720" rIns="91440" bIns="4572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6000" b="1" i="0" u="none" strike="noStrike" kern="1200" cap="none" spc="0" normalizeH="0" baseline="0" noProof="0" dirty="0" smtClean="0">
                <a:ln w="6600">
                  <a:solidFill>
                    <a:srgbClr val="C0504D"/>
                  </a:solidFill>
                  <a:prstDash val="solid"/>
                </a:ln>
                <a:solidFill>
                  <a:srgbClr val="C00000"/>
                </a:solidFill>
                <a:effectLst>
                  <a:outerShdw dist="38100" dir="2700000" algn="tl" rotWithShape="0">
                    <a:srgbClr val="C0504D"/>
                  </a:outerShdw>
                </a:effectLst>
                <a:uLnTx/>
                <a:uFillTx/>
                <a:latin typeface="Calibri"/>
                <a:ea typeface="+mn-ea"/>
                <a:cs typeface="+mn-cs"/>
              </a:rPr>
              <a:t>THANK YOU</a:t>
            </a:r>
            <a:endParaRPr kumimoji="0" lang="en-US" sz="6000" b="1" i="0" u="none" strike="noStrike" kern="1200" cap="none" spc="0" normalizeH="0" baseline="0" noProof="0" dirty="0">
              <a:ln w="6600">
                <a:solidFill>
                  <a:srgbClr val="C0504D"/>
                </a:solidFill>
                <a:prstDash val="solid"/>
              </a:ln>
              <a:solidFill>
                <a:srgbClr val="C00000"/>
              </a:solidFill>
              <a:effectLst>
                <a:outerShdw dist="38100" dir="2700000" algn="tl" rotWithShape="0">
                  <a:srgbClr val="C0504D"/>
                </a:outerShdw>
              </a:effectLst>
              <a:uLnTx/>
              <a:uFillTx/>
              <a:latin typeface="Calibri"/>
              <a:ea typeface="+mn-ea"/>
              <a:cs typeface="+mn-cs"/>
            </a:endParaRPr>
          </a:p>
        </p:txBody>
      </p:sp>
    </p:spTree>
    <p:extLst>
      <p:ext uri="{BB962C8B-B14F-4D97-AF65-F5344CB8AC3E}">
        <p14:creationId xmlns:p14="http://schemas.microsoft.com/office/powerpoint/2010/main" val="3703219853"/>
      </p:ext>
    </p:extLst>
  </p:cSld>
  <p:clrMapOvr>
    <a:masterClrMapping/>
  </p:clrMapOvr>
  <p:timing>
    <p:tnLst>
      <p:par>
        <p:cTn id="1" dur="indefinite" restart="never" nodeType="tmRoot"/>
      </p:par>
    </p:tnLst>
  </p:timing>
</p:sld>
</file>

<file path=ppt/theme/_rels/theme2.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Savon">
  <a:themeElements>
    <a:clrScheme name="Savon">
      <a:dk1>
        <a:sysClr val="windowText" lastClr="000000"/>
      </a:dk1>
      <a:lt1>
        <a:sysClr val="window" lastClr="FFFFFF"/>
      </a:lt1>
      <a:dk2>
        <a:srgbClr val="455F51"/>
      </a:dk2>
      <a:lt2>
        <a:srgbClr val="E3DED1"/>
      </a:lt2>
      <a:accent1>
        <a:srgbClr val="549E39"/>
      </a:accent1>
      <a:accent2>
        <a:srgbClr val="8AB833"/>
      </a:accent2>
      <a:accent3>
        <a:srgbClr val="C0CF3A"/>
      </a:accent3>
      <a:accent4>
        <a:srgbClr val="029676"/>
      </a:accent4>
      <a:accent5>
        <a:srgbClr val="4AB5C4"/>
      </a:accent5>
      <a:accent6>
        <a:srgbClr val="0989B1"/>
      </a:accent6>
      <a:hlink>
        <a:srgbClr val="6B9F25"/>
      </a:hlink>
      <a:folHlink>
        <a:srgbClr val="B26B02"/>
      </a:folHlink>
    </a:clrScheme>
    <a:fontScheme name="Savon">
      <a:majorFont>
        <a:latin typeface="Century Gothic" panose="020B0502020202020204"/>
        <a:ea typeface=""/>
        <a:cs typeface=""/>
        <a:font script="Jpan" typeface="ＭＳ ゴシック"/>
        <a:font script="Hang" typeface="맑은 고딕"/>
        <a:font script="Hans" typeface="宋体"/>
        <a:font script="Hant" typeface="新細明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panose="020B0502020202020204"/>
        <a:ea typeface=""/>
        <a:cs typeface=""/>
        <a:font script="Jpan" typeface="ＭＳ ゴシック"/>
        <a:font script="Hang" typeface="맑은 고딕"/>
        <a:font script="Hans" typeface="宋体"/>
        <a:font script="Hant" typeface="新細明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inorFont>
    </a:fontScheme>
    <a:fmtScheme name="Savon">
      <a:fillStyleLst>
        <a:solidFill>
          <a:schemeClr val="phClr"/>
        </a:solidFill>
        <a:gradFill rotWithShape="1">
          <a:gsLst>
            <a:gs pos="0">
              <a:schemeClr val="phClr">
                <a:tint val="60000"/>
                <a:satMod val="105000"/>
                <a:lumMod val="105000"/>
              </a:schemeClr>
            </a:gs>
            <a:gs pos="100000">
              <a:schemeClr val="phClr">
                <a:tint val="65000"/>
                <a:satMod val="100000"/>
                <a:lumMod val="100000"/>
              </a:schemeClr>
            </a:gs>
            <a:gs pos="100000">
              <a:schemeClr val="phClr">
                <a:tint val="70000"/>
                <a:satMod val="100000"/>
                <a:lumMod val="100000"/>
              </a:schemeClr>
            </a:gs>
          </a:gsLst>
          <a:lin ang="5400000" scaled="0"/>
        </a:gradFill>
        <a:gradFill rotWithShape="1">
          <a:gsLst>
            <a:gs pos="0">
              <a:schemeClr val="phClr">
                <a:satMod val="100000"/>
                <a:lumMod val="100000"/>
              </a:schemeClr>
            </a:gs>
            <a:gs pos="50000">
              <a:schemeClr val="phClr">
                <a:shade val="99000"/>
                <a:satMod val="105000"/>
                <a:lumMod val="100000"/>
              </a:schemeClr>
            </a:gs>
            <a:gs pos="100000">
              <a:schemeClr val="phClr">
                <a:shade val="98000"/>
                <a:satMod val="105000"/>
                <a:lumMod val="100000"/>
              </a:schemeClr>
            </a:gs>
          </a:gsLst>
          <a:lin ang="5400000" scaled="0"/>
        </a:gradFill>
      </a:fillStyleLst>
      <a:lnStyleLst>
        <a:ln w="6350" cap="flat" cmpd="sng" algn="ctr">
          <a:solidFill>
            <a:schemeClr val="phClr"/>
          </a:solidFill>
          <a:prstDash val="solid"/>
        </a:ln>
        <a:ln w="12700"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38100" dist="12700" dir="5400000" algn="ctr" rotWithShape="0">
              <a:srgbClr val="000000">
                <a:alpha val="63000"/>
              </a:srgbClr>
            </a:outerShdw>
          </a:effectLst>
        </a:effectStyle>
        <a:effectStyle>
          <a:effectLst>
            <a:outerShdw blurRad="57150" dist="19050" dir="5400000" algn="ctr" rotWithShape="0">
              <a:srgbClr val="000000">
                <a:alpha val="63000"/>
              </a:srgbClr>
            </a:outerShdw>
          </a:effectLst>
          <a:scene3d>
            <a:camera prst="orthographicFront">
              <a:rot lat="0" lon="0" rev="0"/>
            </a:camera>
            <a:lightRig rig="flat" dir="tl">
              <a:rot lat="0" lon="0" rev="4200000"/>
            </a:lightRig>
          </a:scene3d>
          <a:sp3d prstMaterial="flat">
            <a:bevelT w="50800" h="63500" prst="riblet"/>
          </a:sp3d>
        </a:effectStyle>
      </a:effectStyleLst>
      <a:bgFillStyleLst>
        <a:solidFill>
          <a:schemeClr val="phClr"/>
        </a:solidFill>
        <a:gradFill rotWithShape="1">
          <a:gsLst>
            <a:gs pos="0">
              <a:schemeClr val="phClr">
                <a:tint val="80000"/>
                <a:shade val="100000"/>
                <a:satMod val="300000"/>
              </a:schemeClr>
            </a:gs>
            <a:gs pos="100000">
              <a:schemeClr val="phClr">
                <a:tint val="100000"/>
                <a:shade val="30000"/>
                <a:satMod val="200000"/>
              </a:schemeClr>
            </a:gs>
          </a:gsLst>
          <a:path path="circle">
            <a:fillToRect l="50000" t="50000" r="50000" b="50000"/>
          </a:path>
        </a:gradFill>
        <a:blipFill rotWithShape="1">
          <a:blip xmlns:r="http://schemas.openxmlformats.org/officeDocument/2006/relationships" r:embed="rId1">
            <a:duotone>
              <a:schemeClr val="phClr">
                <a:tint val="95000"/>
              </a:schemeClr>
              <a:schemeClr val="phClr">
                <a:shade val="92000"/>
                <a:satMod val="115000"/>
              </a:schemeClr>
            </a:duotone>
          </a:blip>
          <a:tile tx="0" ty="0" sx="60000" sy="60000" flip="none" algn="tl"/>
        </a:blipFill>
      </a:bgFillStyleLst>
    </a:fmtScheme>
  </a:themeElements>
  <a:objectDefaults/>
  <a:extraClrSchemeLst/>
  <a:extLst>
    <a:ext uri="{05A4C25C-085E-4340-85A3-A5531E510DB2}">
      <thm15:themeFamily xmlns:thm15="http://schemas.microsoft.com/office/thememl/2012/main" name="Savon" id="{1306E473-ED32-493B-A2D0-240A757EDD34}" vid="{6728D11B-929E-4324-91B0-4A4DA4CAC3DD}"/>
    </a:ext>
  </a:extLst>
</a:theme>
</file>

<file path=ppt/theme/theme3.xml><?xml version="1.0" encoding="utf-8"?>
<a:theme xmlns:a="http://schemas.openxmlformats.org/drawingml/2006/main" name="2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455</TotalTime>
  <Words>1606</Words>
  <Application>Microsoft Office PowerPoint</Application>
  <PresentationFormat>Widescreen</PresentationFormat>
  <Paragraphs>249</Paragraphs>
  <Slides>34</Slides>
  <Notes>6</Notes>
  <HiddenSlides>0</HiddenSlides>
  <MMClips>0</MMClips>
  <ScaleCrop>false</ScaleCrop>
  <HeadingPairs>
    <vt:vector size="6" baseType="variant">
      <vt:variant>
        <vt:lpstr>Fonts Used</vt:lpstr>
      </vt:variant>
      <vt:variant>
        <vt:i4>6</vt:i4>
      </vt:variant>
      <vt:variant>
        <vt:lpstr>Theme</vt:lpstr>
      </vt:variant>
      <vt:variant>
        <vt:i4>3</vt:i4>
      </vt:variant>
      <vt:variant>
        <vt:lpstr>Slide Titles</vt:lpstr>
      </vt:variant>
      <vt:variant>
        <vt:i4>34</vt:i4>
      </vt:variant>
    </vt:vector>
  </HeadingPairs>
  <TitlesOfParts>
    <vt:vector size="43" baseType="lpstr">
      <vt:lpstr>Arial</vt:lpstr>
      <vt:lpstr>Calibri</vt:lpstr>
      <vt:lpstr>Calibri Light</vt:lpstr>
      <vt:lpstr>Century Gothic</vt:lpstr>
      <vt:lpstr>Corbel</vt:lpstr>
      <vt:lpstr>Times New Roman</vt:lpstr>
      <vt:lpstr>Office Theme</vt:lpstr>
      <vt:lpstr>Savon</vt:lpstr>
      <vt:lpstr>2_Office Theme</vt:lpstr>
      <vt:lpstr>BIHAR ANIMAL SCIENCES UNIVERSITY, PATNA, BIHAR Bihar Veterinary College, Patna</vt:lpstr>
      <vt:lpstr>Principle of genetic selection in dairy cattle </vt:lpstr>
      <vt:lpstr>Quantitative genetics </vt:lpstr>
      <vt:lpstr>The basic principle of quantitative genetics</vt:lpstr>
      <vt:lpstr>PowerPoint Presentation</vt:lpstr>
      <vt:lpstr>PowerPoint Presentation</vt:lpstr>
      <vt:lpstr>BIHAR ANIMAL SCIENCES UNIVERSITY, PATNA, BIHAR Bihar Veterinary College, Patna</vt:lpstr>
      <vt:lpstr>  From the definition of the phenotype: P = G + E, we can see that there are two possible ways to improve trait:   </vt:lpstr>
      <vt:lpstr>Genetic variation = component 1 to genetic progress </vt:lpstr>
      <vt:lpstr>Heritability </vt:lpstr>
      <vt:lpstr>PowerPoint Presentation</vt:lpstr>
      <vt:lpstr>PowerPoint Presentation</vt:lpstr>
      <vt:lpstr>The table below gives values for heritability and genetic variance in the French Holstein breed for some interesting traits: </vt:lpstr>
      <vt:lpstr>Genetic evaluation: Estimated breeding value</vt:lpstr>
      <vt:lpstr>    True genetic value (TBV) is never known exactly, we cannot see genes and breeding values  So we must use observed phenotypes to obtain estimated genetic value (EBV) and estimated transmitting ability (ETA).  The most obvious piece of phenotypic information we can use is the animal's own phenotype.  But we can also use information from relatives, such as the sire, the dam, siblings and progeny.  Breeding values are estimated based on phenotypic differences between animals or more specifically, phenotypic deviation. </vt:lpstr>
      <vt:lpstr>The principle of breeding value estimation is based on regression → We want to know differences in breeding value based on observed differences in phenotype  If we regress breeding values on phenotypic observations, the slope of the regression line tells us how much difference we have in breeding values per unit of difference in phenotype.  Exercise :- In the figure below, which trait has the highest heritability, the one presented in graph 1 or in graph 2?  </vt:lpstr>
      <vt:lpstr>PowerPoint Presentation</vt:lpstr>
      <vt:lpstr>BIHAR ANIMAL SCIENCES UNIVERSITY, PATNA, BIHAR Bihar Veterinary College, Patna</vt:lpstr>
      <vt:lpstr>Correcting for fixed effects </vt:lpstr>
      <vt:lpstr>Fixed effects</vt:lpstr>
      <vt:lpstr>Accuracy of EBV </vt:lpstr>
      <vt:lpstr>To summarize, when we estimate breeding value of a cow: </vt:lpstr>
      <vt:lpstr>The table below gives accuracies of predicting value for milk production (h² = 0.3) from a cow's records and records of cow's relatives: </vt:lpstr>
      <vt:lpstr> The table below gives accuracies of predicting value for milk production (h² = 0.3) from a cow's records and records of cow's relatives: </vt:lpstr>
      <vt:lpstr>PowerPoint Presentation</vt:lpstr>
      <vt:lpstr>Today, genomic test can be done early in an animal life and adds more to the accuracy when there is not much other information available: </vt:lpstr>
      <vt:lpstr>PowerPoint Presentation</vt:lpstr>
      <vt:lpstr>BIHAR ANIMAL SCIENCES UNIVERSITY, PATNA, BIHAR Bihar Veterinary College, Patna</vt:lpstr>
      <vt:lpstr>Intensity of selection </vt:lpstr>
      <vt:lpstr>In dairy cattle, the use of artificial insemination has led to a very intense selection of bulls, as that truly herd-improving sires can be used in many herds and on many cows. </vt:lpstr>
      <vt:lpstr>In the figure below, which of the following statements describe the best the following charts? </vt:lpstr>
      <vt:lpstr>Genetic progress </vt:lpstr>
      <vt:lpstr>We can summarize genetic improvement per generation by the following equation:  </vt:lpstr>
      <vt:lpstr>PowerPoint Presentation</vt:lpstr>
    </vt:vector>
  </TitlesOfParts>
  <Company>HP</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Principle of genetic selection in dairy cattle </dc:title>
  <dc:creator>HP</dc:creator>
  <cp:lastModifiedBy>HP</cp:lastModifiedBy>
  <cp:revision>42</cp:revision>
  <dcterms:created xsi:type="dcterms:W3CDTF">2020-09-08T09:42:30Z</dcterms:created>
  <dcterms:modified xsi:type="dcterms:W3CDTF">2020-10-20T11:12:53Z</dcterms:modified>
</cp:coreProperties>
</file>