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75" r:id="rId4"/>
    <p:sldId id="257" r:id="rId5"/>
    <p:sldId id="258" r:id="rId6"/>
    <p:sldId id="264" r:id="rId7"/>
    <p:sldId id="259" r:id="rId8"/>
    <p:sldId id="265" r:id="rId9"/>
    <p:sldId id="266" r:id="rId10"/>
    <p:sldId id="261" r:id="rId11"/>
    <p:sldId id="267" r:id="rId12"/>
    <p:sldId id="268" r:id="rId13"/>
    <p:sldId id="269" r:id="rId14"/>
    <p:sldId id="270" r:id="rId15"/>
    <p:sldId id="271" r:id="rId16"/>
    <p:sldId id="273"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sorterViewPr>
    <p:cViewPr>
      <p:scale>
        <a:sx n="100" d="100"/>
        <a:sy n="100" d="100"/>
      </p:scale>
      <p:origin x="0" y="-175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80F11-1AE4-44B7-93D1-E5F008A470ED}" type="datetimeFigureOut">
              <a:rPr lang="en-IN" smtClean="0"/>
              <a:t>01-10-2020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11E0C-1906-4964-AC97-BE95BDC776F3}" type="slidenum">
              <a:rPr lang="en-IN" smtClean="0"/>
              <a:t>‹#›</a:t>
            </a:fld>
            <a:endParaRPr lang="en-IN"/>
          </a:p>
        </p:txBody>
      </p:sp>
    </p:spTree>
    <p:extLst>
      <p:ext uri="{BB962C8B-B14F-4D97-AF65-F5344CB8AC3E}">
        <p14:creationId xmlns:p14="http://schemas.microsoft.com/office/powerpoint/2010/main" val="236460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F011E0C-1906-4964-AC97-BE95BDC776F3}" type="slidenum">
              <a:rPr lang="en-IN" smtClean="0"/>
              <a:t>12</a:t>
            </a:fld>
            <a:endParaRPr lang="en-IN"/>
          </a:p>
        </p:txBody>
      </p:sp>
    </p:spTree>
    <p:extLst>
      <p:ext uri="{BB962C8B-B14F-4D97-AF65-F5344CB8AC3E}">
        <p14:creationId xmlns:p14="http://schemas.microsoft.com/office/powerpoint/2010/main" val="38774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EE934FC-A44A-4619-8093-E00B08196FE1}" type="datetimeFigureOut">
              <a:rPr lang="en-IN" smtClean="0"/>
              <a:t>01-10-2020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12259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EE934FC-A44A-4619-8093-E00B08196FE1}" type="datetimeFigureOut">
              <a:rPr lang="en-IN" smtClean="0"/>
              <a:t>01-10-2020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292131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EE934FC-A44A-4619-8093-E00B08196FE1}" type="datetimeFigureOut">
              <a:rPr lang="en-IN" smtClean="0"/>
              <a:t>01-10-2020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142989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440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2772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148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591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451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045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7884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30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EE934FC-A44A-4619-8093-E00B08196FE1}" type="datetimeFigureOut">
              <a:rPr lang="en-IN" smtClean="0"/>
              <a:t>01-10-2020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2174934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9258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508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1378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51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257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5490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441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8742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8428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067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E934FC-A44A-4619-8093-E00B08196FE1}" type="datetimeFigureOut">
              <a:rPr lang="en-IN" smtClean="0"/>
              <a:t>01-10-2020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510321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9588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5351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4724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272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EE934FC-A44A-4619-8093-E00B08196FE1}" type="datetimeFigureOut">
              <a:rPr lang="en-IN" smtClean="0"/>
              <a:t>01-10-2020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424834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EE934FC-A44A-4619-8093-E00B08196FE1}" type="datetimeFigureOut">
              <a:rPr lang="en-IN" smtClean="0"/>
              <a:t>01-10-2020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58638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EE934FC-A44A-4619-8093-E00B08196FE1}" type="datetimeFigureOut">
              <a:rPr lang="en-IN" smtClean="0"/>
              <a:t>01-10-2020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254440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34FC-A44A-4619-8093-E00B08196FE1}" type="datetimeFigureOut">
              <a:rPr lang="en-IN" smtClean="0"/>
              <a:t>01-10-2020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314160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E934FC-A44A-4619-8093-E00B08196FE1}" type="datetimeFigureOut">
              <a:rPr lang="en-IN" smtClean="0"/>
              <a:t>01-10-2020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352954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E934FC-A44A-4619-8093-E00B08196FE1}" type="datetimeFigureOut">
              <a:rPr lang="en-IN" smtClean="0"/>
              <a:t>01-10-2020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809639B-2235-46F1-BA52-76E260036435}" type="slidenum">
              <a:rPr lang="en-IN" smtClean="0"/>
              <a:t>‹#›</a:t>
            </a:fld>
            <a:endParaRPr lang="en-IN"/>
          </a:p>
        </p:txBody>
      </p:sp>
    </p:spTree>
    <p:extLst>
      <p:ext uri="{BB962C8B-B14F-4D97-AF65-F5344CB8AC3E}">
        <p14:creationId xmlns:p14="http://schemas.microsoft.com/office/powerpoint/2010/main" val="1325592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934FC-A44A-4619-8093-E00B08196FE1}" type="datetimeFigureOut">
              <a:rPr lang="en-IN" smtClean="0"/>
              <a:t>01-10-2020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9639B-2235-46F1-BA52-76E260036435}" type="slidenum">
              <a:rPr lang="en-IN" smtClean="0"/>
              <a:t>‹#›</a:t>
            </a:fld>
            <a:endParaRPr lang="en-IN"/>
          </a:p>
        </p:txBody>
      </p:sp>
    </p:spTree>
    <p:extLst>
      <p:ext uri="{BB962C8B-B14F-4D97-AF65-F5344CB8AC3E}">
        <p14:creationId xmlns:p14="http://schemas.microsoft.com/office/powerpoint/2010/main" val="109735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56B400-2A9A-46D0-8B31-4BC8A8B1B77A}"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01-10-2020</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30F018-9ADB-4082-BA86-849B7DD83DF1}"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1987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5428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8196" y="4352601"/>
            <a:ext cx="6096000"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normalizeH="0" baseline="0" noProof="0" dirty="0" smtClean="0">
                <a:ln w="22225">
                  <a:solidFill>
                    <a:schemeClr val="accent2"/>
                  </a:solidFill>
                  <a:prstDash val="solid"/>
                </a:ln>
                <a:solidFill>
                  <a:schemeClr val="accent2">
                    <a:lumMod val="40000"/>
                    <a:lumOff val="60000"/>
                  </a:schemeClr>
                </a:solidFill>
                <a:uLnTx/>
                <a:uFillTx/>
                <a:latin typeface="Calibri"/>
                <a:ea typeface="Times New Roman" pitchFamily="18" charset="0"/>
                <a:cs typeface="+mn-cs"/>
              </a:rPr>
              <a:t>Content Creator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Dr. R. K. Singh</a:t>
            </a:r>
            <a:r>
              <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Calibri"/>
              </a:rPr>
              <a:t>, </a:t>
            </a:r>
            <a:r>
              <a:rPr kumimoji="0" lang="en-US" sz="1800" i="0" u="none" strike="noStrike" kern="1200" normalizeH="0" baseline="0" noProof="0" dirty="0" err="1" smtClean="0">
                <a:ln w="0"/>
                <a:solidFill>
                  <a:schemeClr val="accent1"/>
                </a:solidFill>
                <a:effectLst>
                  <a:outerShdw blurRad="38100" dist="25400" dir="5400000" algn="ctr" rotWithShape="0">
                    <a:srgbClr val="6E747A">
                      <a:alpha val="43000"/>
                    </a:srgbClr>
                  </a:outerShdw>
                </a:effectLst>
                <a:uLnTx/>
                <a:uFillTx/>
                <a:latin typeface="Calibri"/>
              </a:rPr>
              <a:t>M.V.Sc</a:t>
            </a:r>
            <a:r>
              <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Calibri"/>
              </a:rPr>
              <a:t>.,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Calibri"/>
              </a:rPr>
              <a:t>Assistant Professor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Calibri"/>
              </a:rPr>
              <a:t>Dept of </a:t>
            </a:r>
            <a:r>
              <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Animal Genetics and Breeding</a:t>
            </a:r>
            <a:endPar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Bihar Animal Sciences University, Patna (Bihar)</a:t>
            </a:r>
            <a:endParaRPr kumimoji="0" lang="en-IN" sz="18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alibri"/>
            </a:endParaRPr>
          </a:p>
        </p:txBody>
      </p:sp>
      <p:sp>
        <p:nvSpPr>
          <p:cNvPr id="5" name="Rectangle 4"/>
          <p:cNvSpPr/>
          <p:nvPr/>
        </p:nvSpPr>
        <p:spPr>
          <a:xfrm>
            <a:off x="1750078" y="2207492"/>
            <a:ext cx="8294255" cy="1754326"/>
          </a:xfrm>
          <a:prstGeom prst="rect">
            <a:avLst/>
          </a:prstGeom>
        </p:spPr>
        <p:txBody>
          <a:bodyPr wrap="square">
            <a:spAutoFit/>
          </a:bodyPr>
          <a:lstStyle/>
          <a:p>
            <a:pPr lvl="0" algn="ctr">
              <a:defRPr/>
            </a:pPr>
            <a:r>
              <a:rPr lang="en-I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Basic Concept on Genetics </a:t>
            </a:r>
            <a:r>
              <a:rPr lang="en-I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t>
            </a:r>
            <a:r>
              <a:rPr lang="en-I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Dairy </a:t>
            </a:r>
            <a:r>
              <a:rPr lang="en-I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t>
            </a:r>
            <a:r>
              <a:rPr lang="en-I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roduction</a:t>
            </a:r>
            <a:r>
              <a:rPr lang="en-I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en-I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kumimoji="0" lang="en-IN" sz="3600" b="1" i="0" u="none" strike="noStrike" kern="1200" normalizeH="0" baseline="0" noProof="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725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Exercises</a:t>
            </a:r>
            <a:endParaRPr lang="en-IN" dirty="0"/>
          </a:p>
        </p:txBody>
      </p:sp>
      <p:pic>
        <p:nvPicPr>
          <p:cNvPr id="5" name="Content Placeholder 4"/>
          <p:cNvPicPr>
            <a:picLocks noGrp="1" noChangeAspect="1"/>
          </p:cNvPicPr>
          <p:nvPr>
            <p:ph sz="half" idx="1"/>
          </p:nvPr>
        </p:nvPicPr>
        <p:blipFill>
          <a:blip r:embed="rId2"/>
          <a:stretch>
            <a:fillRect/>
          </a:stretch>
        </p:blipFill>
        <p:spPr>
          <a:xfrm>
            <a:off x="1026618" y="1394692"/>
            <a:ext cx="4712400" cy="2404264"/>
          </a:xfrm>
          <a:prstGeom prst="rect">
            <a:avLst/>
          </a:prstGeom>
        </p:spPr>
      </p:pic>
      <p:pic>
        <p:nvPicPr>
          <p:cNvPr id="6" name="Content Placeholder 5"/>
          <p:cNvPicPr>
            <a:picLocks noGrp="1" noChangeAspect="1"/>
          </p:cNvPicPr>
          <p:nvPr>
            <p:ph sz="half" idx="2"/>
          </p:nvPr>
        </p:nvPicPr>
        <p:blipFill>
          <a:blip r:embed="rId3"/>
          <a:stretch>
            <a:fillRect/>
          </a:stretch>
        </p:blipFill>
        <p:spPr>
          <a:xfrm>
            <a:off x="6096000" y="1200728"/>
            <a:ext cx="5033700" cy="2598228"/>
          </a:xfrm>
          <a:prstGeom prst="rect">
            <a:avLst/>
          </a:prstGeom>
        </p:spPr>
      </p:pic>
      <p:pic>
        <p:nvPicPr>
          <p:cNvPr id="7" name="Picture 6"/>
          <p:cNvPicPr>
            <a:picLocks noChangeAspect="1"/>
          </p:cNvPicPr>
          <p:nvPr/>
        </p:nvPicPr>
        <p:blipFill>
          <a:blip r:embed="rId4"/>
          <a:stretch>
            <a:fillRect/>
          </a:stretch>
        </p:blipFill>
        <p:spPr>
          <a:xfrm>
            <a:off x="2309091" y="4387272"/>
            <a:ext cx="8414327" cy="2161309"/>
          </a:xfrm>
          <a:prstGeom prst="rect">
            <a:avLst/>
          </a:prstGeom>
        </p:spPr>
      </p:pic>
    </p:spTree>
    <p:extLst>
      <p:ext uri="{BB962C8B-B14F-4D97-AF65-F5344CB8AC3E}">
        <p14:creationId xmlns:p14="http://schemas.microsoft.com/office/powerpoint/2010/main" val="287228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Epistatic</a:t>
            </a:r>
            <a: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effect</a:t>
            </a:r>
            <a:b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825625"/>
            <a:ext cx="5691909" cy="4351338"/>
          </a:xfrm>
        </p:spPr>
        <p:txBody>
          <a:bodyPr>
            <a:normAutofit/>
          </a:bodyPr>
          <a:lstStyle/>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If a gene masks the effect of another gene at a different locus, it defines the </a:t>
            </a:r>
            <a:r>
              <a:rPr lang="en-IN"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epistatic</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effect</a:t>
            </a:r>
          </a:p>
          <a:p>
            <a:endParaRPr lang="en-IN" dirty="0"/>
          </a:p>
        </p:txBody>
      </p:sp>
      <p:pic>
        <p:nvPicPr>
          <p:cNvPr id="5" name="Content Placeholder 4"/>
          <p:cNvPicPr>
            <a:picLocks noGrp="1" noChangeAspect="1"/>
          </p:cNvPicPr>
          <p:nvPr>
            <p:ph sz="half" idx="2"/>
          </p:nvPr>
        </p:nvPicPr>
        <p:blipFill>
          <a:blip r:embed="rId2"/>
          <a:stretch>
            <a:fillRect/>
          </a:stretch>
        </p:blipFill>
        <p:spPr>
          <a:xfrm>
            <a:off x="6668656" y="1690688"/>
            <a:ext cx="4685144" cy="3804948"/>
          </a:xfrm>
          <a:prstGeom prst="rect">
            <a:avLst/>
          </a:prstGeom>
        </p:spPr>
      </p:pic>
      <p:sp>
        <p:nvSpPr>
          <p:cNvPr id="6" name="TextBox 5"/>
          <p:cNvSpPr txBox="1"/>
          <p:nvPr/>
        </p:nvSpPr>
        <p:spPr>
          <a:xfrm>
            <a:off x="6834909" y="5680364"/>
            <a:ext cx="4518891" cy="923330"/>
          </a:xfrm>
          <a:prstGeom prst="rect">
            <a:avLst/>
          </a:prstGeom>
          <a:noFill/>
        </p:spPr>
        <p:txBody>
          <a:bodyPr wrap="square" rtlCol="0">
            <a:spAutoFit/>
          </a:bodyPr>
          <a:lstStyle/>
          <a:p>
            <a:r>
              <a:rPr lang="en-IN" dirty="0"/>
              <a:t> </a:t>
            </a:r>
          </a:p>
          <a:p>
            <a:r>
              <a:rPr lang="en-IN" b="1" i="1" dirty="0"/>
              <a:t>Example of epistasis: the albino gene</a:t>
            </a:r>
            <a:endParaRPr lang="en-IN" dirty="0"/>
          </a:p>
          <a:p>
            <a:endParaRPr lang="en-IN" dirty="0"/>
          </a:p>
        </p:txBody>
      </p:sp>
    </p:spTree>
    <p:extLst>
      <p:ext uri="{BB962C8B-B14F-4D97-AF65-F5344CB8AC3E}">
        <p14:creationId xmlns:p14="http://schemas.microsoft.com/office/powerpoint/2010/main" val="384286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Epistatic</a:t>
            </a:r>
            <a: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E</a:t>
            </a:r>
            <a:r>
              <a:rPr lang="en-IN" sz="32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ffect Example</a:t>
            </a:r>
            <a:endPar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550698"/>
            <a:ext cx="6303819" cy="4351338"/>
          </a:xfrm>
        </p:spPr>
        <p:txBody>
          <a:bodyPr>
            <a:normAutofit fontScale="92500" lnSpcReduction="20000"/>
          </a:bodyPr>
          <a:lstStyle/>
          <a:p>
            <a:pPr algn="just"/>
            <a:r>
              <a:rPr lang="en-IN" sz="3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 mate two animals homozygous for the black and white </a:t>
            </a:r>
            <a:r>
              <a:rPr lang="en-IN" sz="3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color</a:t>
            </a:r>
            <a:r>
              <a:rPr lang="en-IN" sz="3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coat (BB) and heterozygous for the albino gene (Cc). </a:t>
            </a:r>
            <a:endParaRPr lang="en-IN" sz="3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n-IN" sz="3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the offspring are homozygous with two recessive alleles for the albino gene, the phenotype is albino despite the presence of the two dominant alleles for the black and white coat.</a:t>
            </a:r>
          </a:p>
          <a:p>
            <a:pPr algn="just"/>
            <a:r>
              <a:rPr lang="en-IN" sz="3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Hence</a:t>
            </a:r>
            <a:r>
              <a:rPr lang="en-IN" sz="3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the albino gene is </a:t>
            </a:r>
            <a:r>
              <a:rPr lang="en-IN" sz="3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epistatic</a:t>
            </a:r>
            <a:r>
              <a:rPr lang="en-IN" sz="3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to the genes for coat </a:t>
            </a:r>
            <a:r>
              <a:rPr lang="en-IN" sz="3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color</a:t>
            </a:r>
            <a:r>
              <a:rPr lang="en-IN" sz="3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algn="just"/>
            <a:endParaRPr lang="en-IN" dirty="0"/>
          </a:p>
          <a:p>
            <a:endParaRPr lang="en-IN" dirty="0"/>
          </a:p>
        </p:txBody>
      </p:sp>
      <p:pic>
        <p:nvPicPr>
          <p:cNvPr id="5" name="Content Placeholder 4"/>
          <p:cNvPicPr>
            <a:picLocks noGrp="1" noChangeAspect="1"/>
          </p:cNvPicPr>
          <p:nvPr>
            <p:ph sz="half" idx="2"/>
          </p:nvPr>
        </p:nvPicPr>
        <p:blipFill>
          <a:blip r:embed="rId3"/>
          <a:stretch>
            <a:fillRect/>
          </a:stretch>
        </p:blipFill>
        <p:spPr>
          <a:xfrm>
            <a:off x="7342909" y="365125"/>
            <a:ext cx="4211781" cy="5536911"/>
          </a:xfrm>
          <a:prstGeom prst="rect">
            <a:avLst/>
          </a:prstGeom>
        </p:spPr>
      </p:pic>
      <p:sp>
        <p:nvSpPr>
          <p:cNvPr id="6" name="TextBox 5"/>
          <p:cNvSpPr txBox="1"/>
          <p:nvPr/>
        </p:nvSpPr>
        <p:spPr>
          <a:xfrm>
            <a:off x="7047345" y="6086764"/>
            <a:ext cx="4572000" cy="369332"/>
          </a:xfrm>
          <a:prstGeom prst="rect">
            <a:avLst/>
          </a:prstGeom>
          <a:noFill/>
        </p:spPr>
        <p:txBody>
          <a:bodyPr wrap="square" rtlCol="0">
            <a:spAutoFit/>
          </a:bodyPr>
          <a:lstStyle/>
          <a:p>
            <a:pPr algn="ctr"/>
            <a:r>
              <a:rPr lang="en-IN" dirty="0"/>
              <a:t>E</a:t>
            </a:r>
            <a:r>
              <a:rPr lang="en-IN" dirty="0" smtClean="0"/>
              <a:t>xpected </a:t>
            </a:r>
            <a:r>
              <a:rPr lang="en-IN" dirty="0"/>
              <a:t>results in the </a:t>
            </a:r>
            <a:r>
              <a:rPr lang="en-IN" dirty="0" smtClean="0"/>
              <a:t>offspring</a:t>
            </a:r>
            <a:endParaRPr lang="en-IN" dirty="0"/>
          </a:p>
        </p:txBody>
      </p:sp>
    </p:spTree>
    <p:extLst>
      <p:ext uri="{BB962C8B-B14F-4D97-AF65-F5344CB8AC3E}">
        <p14:creationId xmlns:p14="http://schemas.microsoft.com/office/powerpoint/2010/main" val="169555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Linked genes</a:t>
            </a:r>
            <a:br>
              <a:rPr lang="en-IN"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320800"/>
            <a:ext cx="5181600" cy="4856163"/>
          </a:xfrm>
        </p:spPr>
        <p:txBody>
          <a:bodyPr>
            <a:normAutofit fontScale="85000" lnSpcReduction="20000"/>
          </a:bodyPr>
          <a:lstStyle/>
          <a:p>
            <a:pPr algn="just"/>
            <a:r>
              <a:rPr lang="en-IN" dirty="0"/>
              <a:t>If genes at certain loci tend to be inherited together, then we speak of </a:t>
            </a:r>
            <a:r>
              <a:rPr lang="en-IN" b="1" dirty="0"/>
              <a:t>linked genes</a:t>
            </a:r>
            <a:r>
              <a:rPr lang="en-IN" dirty="0"/>
              <a:t>.  </a:t>
            </a:r>
          </a:p>
          <a:p>
            <a:pPr algn="just"/>
            <a:r>
              <a:rPr lang="en-IN" dirty="0"/>
              <a:t>Genes are mostly linked when their loci are near each other on the same chromosome. </a:t>
            </a:r>
          </a:p>
          <a:p>
            <a:pPr algn="just"/>
            <a:r>
              <a:rPr lang="en-IN" dirty="0"/>
              <a:t>If the loci are linked, during meiosis, recombination gametes and non-recombination gametes are produced according to the recombination frequency, which corresponds to the distance between </a:t>
            </a:r>
            <a:r>
              <a:rPr lang="en-IN" dirty="0" smtClean="0"/>
              <a:t>genes</a:t>
            </a:r>
          </a:p>
          <a:p>
            <a:pPr algn="just"/>
            <a:r>
              <a:rPr lang="en-IN" dirty="0"/>
              <a:t>If the two loci </a:t>
            </a:r>
            <a:r>
              <a:rPr lang="en-IN" b="1" dirty="0"/>
              <a:t>are linked</a:t>
            </a:r>
            <a:r>
              <a:rPr lang="en-IN" dirty="0"/>
              <a:t>, the heterozygous parent </a:t>
            </a:r>
            <a:r>
              <a:rPr lang="en-IN" b="1" dirty="0"/>
              <a:t>does not produce</a:t>
            </a:r>
            <a:r>
              <a:rPr lang="en-IN" dirty="0"/>
              <a:t> 50% AB and 50% ab germ cells. Therefore, in the offspring we can't expect 50%AABB and 50% </a:t>
            </a:r>
            <a:r>
              <a:rPr lang="en-IN" dirty="0" err="1"/>
              <a:t>AaBb</a:t>
            </a:r>
            <a:r>
              <a:rPr lang="en-IN" dirty="0"/>
              <a:t>.</a:t>
            </a:r>
          </a:p>
          <a:p>
            <a:pPr marL="0" indent="0" algn="just">
              <a:buNone/>
            </a:pPr>
            <a:endParaRPr lang="en-IN" dirty="0"/>
          </a:p>
          <a:p>
            <a:endParaRPr lang="en-IN" dirty="0"/>
          </a:p>
        </p:txBody>
      </p:sp>
      <p:pic>
        <p:nvPicPr>
          <p:cNvPr id="6" name="Content Placeholder 5"/>
          <p:cNvPicPr>
            <a:picLocks noGrp="1" noChangeAspect="1"/>
          </p:cNvPicPr>
          <p:nvPr>
            <p:ph sz="half" idx="2"/>
          </p:nvPr>
        </p:nvPicPr>
        <p:blipFill>
          <a:blip r:embed="rId2"/>
          <a:stretch>
            <a:fillRect/>
          </a:stretch>
        </p:blipFill>
        <p:spPr>
          <a:xfrm>
            <a:off x="6881092" y="1007346"/>
            <a:ext cx="4645890" cy="4691490"/>
          </a:xfrm>
          <a:prstGeom prst="rect">
            <a:avLst/>
          </a:prstGeom>
        </p:spPr>
      </p:pic>
    </p:spTree>
    <p:extLst>
      <p:ext uri="{BB962C8B-B14F-4D97-AF65-F5344CB8AC3E}">
        <p14:creationId xmlns:p14="http://schemas.microsoft.com/office/powerpoint/2010/main" val="3881397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24873"/>
            <a:ext cx="5181600" cy="5752090"/>
          </a:xfrm>
        </p:spPr>
        <p:txBody>
          <a:bodyPr/>
          <a:lstStyle/>
          <a:p>
            <a:pPr algn="just"/>
            <a:r>
              <a:rPr lang="en-IN" dirty="0">
                <a:ln w="0"/>
                <a:effectLst>
                  <a:outerShdw blurRad="38100" dist="19050" dir="2700000" algn="tl" rotWithShape="0">
                    <a:schemeClr val="dk1">
                      <a:alpha val="40000"/>
                    </a:schemeClr>
                  </a:outerShdw>
                </a:effectLst>
              </a:rPr>
              <a:t>Indeed, if we consider two loci linked with a frequency of recombination equal to 20%, then in 80% of the cases there is no recombination during meiosis when in 20% of case there is. </a:t>
            </a:r>
            <a:r>
              <a:rPr lang="en-IN" dirty="0"/>
              <a:t/>
            </a:r>
            <a:br>
              <a:rPr lang="en-IN" dirty="0"/>
            </a:br>
            <a:endParaRPr lang="en-IN" dirty="0" smtClean="0"/>
          </a:p>
          <a:p>
            <a:r>
              <a:rPr lang="en-IN" dirty="0" smtClean="0">
                <a:ln w="0"/>
                <a:effectLst>
                  <a:outerShdw blurRad="38100" dist="19050" dir="2700000" algn="tl" rotWithShape="0">
                    <a:schemeClr val="dk1">
                      <a:alpha val="40000"/>
                    </a:schemeClr>
                  </a:outerShdw>
                </a:effectLst>
              </a:rPr>
              <a:t>Hence</a:t>
            </a:r>
            <a:r>
              <a:rPr lang="en-IN" dirty="0">
                <a:ln w="0"/>
                <a:effectLst>
                  <a:outerShdw blurRad="38100" dist="19050" dir="2700000" algn="tl" rotWithShape="0">
                    <a:schemeClr val="dk1">
                      <a:alpha val="40000"/>
                    </a:schemeClr>
                  </a:outerShdw>
                </a:effectLst>
              </a:rPr>
              <a:t>, the heterozygous parent actually produces (?%):</a:t>
            </a:r>
            <a:br>
              <a:rPr lang="en-IN" dirty="0">
                <a:ln w="0"/>
                <a:effectLst>
                  <a:outerShdw blurRad="38100" dist="19050" dir="2700000" algn="tl" rotWithShape="0">
                    <a:schemeClr val="dk1">
                      <a:alpha val="40000"/>
                    </a:schemeClr>
                  </a:outerShdw>
                </a:effectLst>
              </a:rPr>
            </a:br>
            <a:endParaRPr lang="en-IN" dirty="0">
              <a:ln w="0"/>
              <a:effectLst>
                <a:outerShdw blurRad="38100" dist="19050" dir="2700000" algn="tl" rotWithShape="0">
                  <a:schemeClr val="dk1">
                    <a:alpha val="40000"/>
                  </a:schemeClr>
                </a:outerShdw>
              </a:effectLst>
            </a:endParaRPr>
          </a:p>
        </p:txBody>
      </p:sp>
      <p:pic>
        <p:nvPicPr>
          <p:cNvPr id="5" name="Content Placeholder 4"/>
          <p:cNvPicPr>
            <a:picLocks noGrp="1" noChangeAspect="1"/>
          </p:cNvPicPr>
          <p:nvPr>
            <p:ph sz="half" idx="2"/>
          </p:nvPr>
        </p:nvPicPr>
        <p:blipFill>
          <a:blip r:embed="rId2"/>
          <a:stretch>
            <a:fillRect/>
          </a:stretch>
        </p:blipFill>
        <p:spPr>
          <a:xfrm>
            <a:off x="6019800" y="424873"/>
            <a:ext cx="5793509" cy="5752090"/>
          </a:xfrm>
          <a:prstGeom prst="rect">
            <a:avLst/>
          </a:prstGeom>
        </p:spPr>
      </p:pic>
    </p:spTree>
    <p:extLst>
      <p:ext uri="{BB962C8B-B14F-4D97-AF65-F5344CB8AC3E}">
        <p14:creationId xmlns:p14="http://schemas.microsoft.com/office/powerpoint/2010/main" val="197131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Exercise </a:t>
            </a:r>
            <a:endParaRPr lang="en-IN" dirty="0"/>
          </a:p>
        </p:txBody>
      </p:sp>
      <p:sp>
        <p:nvSpPr>
          <p:cNvPr id="3" name="Content Placeholder 2"/>
          <p:cNvSpPr>
            <a:spLocks noGrp="1"/>
          </p:cNvSpPr>
          <p:nvPr>
            <p:ph sz="half" idx="1"/>
          </p:nvPr>
        </p:nvSpPr>
        <p:spPr>
          <a:xfrm>
            <a:off x="838200" y="1825625"/>
            <a:ext cx="5181600" cy="3319030"/>
          </a:xfrm>
        </p:spPr>
        <p:txBody>
          <a:bodyPr/>
          <a:lstStyle/>
          <a:p>
            <a:pPr algn="just"/>
            <a:r>
              <a:rPr lang="en-IN" dirty="0">
                <a:ln w="0"/>
                <a:effectLst>
                  <a:outerShdw blurRad="38100" dist="19050" dir="2700000" algn="tl" rotWithShape="0">
                    <a:schemeClr val="dk1">
                      <a:alpha val="40000"/>
                    </a:schemeClr>
                  </a:outerShdw>
                </a:effectLst>
              </a:rPr>
              <a:t>Therefore, if we mate this heterozygous parent for two linked genes with an homozygous parent for the same loci, in the offspring we expect (?%):</a:t>
            </a:r>
          </a:p>
          <a:p>
            <a:endParaRPr lang="en-IN" dirty="0"/>
          </a:p>
        </p:txBody>
      </p:sp>
      <p:pic>
        <p:nvPicPr>
          <p:cNvPr id="5" name="Content Placeholder 4"/>
          <p:cNvPicPr>
            <a:picLocks noGrp="1" noChangeAspect="1"/>
          </p:cNvPicPr>
          <p:nvPr>
            <p:ph sz="half" idx="2"/>
          </p:nvPr>
        </p:nvPicPr>
        <p:blipFill>
          <a:blip r:embed="rId2"/>
          <a:stretch>
            <a:fillRect/>
          </a:stretch>
        </p:blipFill>
        <p:spPr>
          <a:xfrm>
            <a:off x="6283037" y="762543"/>
            <a:ext cx="5181600" cy="3854374"/>
          </a:xfrm>
          <a:prstGeom prst="rect">
            <a:avLst/>
          </a:prstGeom>
        </p:spPr>
      </p:pic>
      <p:sp>
        <p:nvSpPr>
          <p:cNvPr id="4" name="TextBox 3"/>
          <p:cNvSpPr txBox="1"/>
          <p:nvPr/>
        </p:nvSpPr>
        <p:spPr>
          <a:xfrm>
            <a:off x="1357745" y="5292436"/>
            <a:ext cx="9855200" cy="830997"/>
          </a:xfrm>
          <a:prstGeom prst="rect">
            <a:avLst/>
          </a:prstGeom>
          <a:noFill/>
        </p:spPr>
        <p:txBody>
          <a:bodyPr wrap="square" rtlCol="0">
            <a:spAutoFit/>
          </a:bodyPr>
          <a:lstStyle/>
          <a:p>
            <a:pPr marR="558800" algn="ctr">
              <a:spcAft>
                <a:spcPts val="0"/>
              </a:spcAft>
            </a:pPr>
            <a:r>
              <a:rPr lang="en-IN" sz="24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Source:- Charlotte DEZETTER. Genetics </a:t>
            </a:r>
            <a:r>
              <a:rPr lang="en-IN" sz="24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of dairy production. E-learning course from ESA</a:t>
            </a:r>
            <a:endParaRPr lang="en-IN"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544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BD4DE-5C30-41F1-85B0-8E1AF0746127}"/>
              </a:ext>
            </a:extLst>
          </p:cNvPr>
          <p:cNvSpPr/>
          <p:nvPr/>
        </p:nvSpPr>
        <p:spPr>
          <a:xfrm>
            <a:off x="3062067" y="2184010"/>
            <a:ext cx="5715000"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6600">
                  <a:solidFill>
                    <a:srgbClr val="C0504D"/>
                  </a:solidFill>
                  <a:prstDash val="solid"/>
                </a:ln>
                <a:solidFill>
                  <a:srgbClr val="C00000"/>
                </a:solidFill>
                <a:effectLst>
                  <a:outerShdw dist="38100" dir="2700000" algn="tl" rotWithShape="0">
                    <a:srgbClr val="C0504D"/>
                  </a:outerShdw>
                </a:effectLst>
                <a:uLnTx/>
                <a:uFillTx/>
                <a:latin typeface="Calibri"/>
                <a:ea typeface="+mn-ea"/>
                <a:cs typeface="+mn-cs"/>
              </a:rPr>
              <a:t>THANK YOU</a:t>
            </a:r>
            <a:endParaRPr kumimoji="0" lang="en-US" sz="6000" b="1" i="0" u="none" strike="noStrike" kern="1200" cap="none" spc="0" normalizeH="0" baseline="0" noProof="0" dirty="0">
              <a:ln w="6600">
                <a:solidFill>
                  <a:srgbClr val="C0504D"/>
                </a:solidFill>
                <a:prstDash val="solid"/>
              </a:ln>
              <a:solidFill>
                <a:srgbClr val="C00000"/>
              </a:solidFill>
              <a:effectLst>
                <a:outerShdw dist="38100" dir="2700000" algn="tl" rotWithShape="0">
                  <a:srgbClr val="C0504D"/>
                </a:outerShdw>
              </a:effectLst>
              <a:uLnTx/>
              <a:uFillTx/>
              <a:latin typeface="Calibri"/>
              <a:ea typeface="+mn-ea"/>
              <a:cs typeface="+mn-cs"/>
            </a:endParaRPr>
          </a:p>
        </p:txBody>
      </p:sp>
    </p:spTree>
    <p:extLst>
      <p:ext uri="{BB962C8B-B14F-4D97-AF65-F5344CB8AC3E}">
        <p14:creationId xmlns:p14="http://schemas.microsoft.com/office/powerpoint/2010/main" val="103208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What is genetics?</a:t>
            </a:r>
            <a:br>
              <a:rPr lang="en-IN"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br>
            <a:endParaRPr lang="en-IN"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William Bateson defined genetics as</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Genetics is the science dealing with heredity and variation seeking to discover laws governing similarities and differences in individuals related by descent".</a:t>
            </a:r>
          </a:p>
          <a:p>
            <a:endParaRPr lang="en-IN"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9989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Essential vocabulary about genetics</a:t>
            </a:r>
            <a:b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gene is a section of DNA that determines a trait.</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Since chromosomes are paired, genes are also paired.</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Therefore, these genes can have different forms which are called alleles.</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the two alleles of a gene are the same (here AA), then the cow is said to be homozygous for the trait coded by the orange traits. However, when the two alleles are different (here Bb), the cow is said to be heterozygous for this trait</a:t>
            </a:r>
          </a:p>
        </p:txBody>
      </p:sp>
    </p:spTree>
    <p:extLst>
      <p:ext uri="{BB962C8B-B14F-4D97-AF65-F5344CB8AC3E}">
        <p14:creationId xmlns:p14="http://schemas.microsoft.com/office/powerpoint/2010/main" val="172911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Essential vocabulary about genetics</a:t>
            </a:r>
            <a:endPar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825625"/>
            <a:ext cx="7020119" cy="4351338"/>
          </a:xfrm>
        </p:spPr>
        <p:txBody>
          <a:bodyPr>
            <a:normAutofit fontScale="85000" lnSpcReduction="20000"/>
          </a:bodyPr>
          <a:lstStyle/>
          <a:p>
            <a:pPr algn="just"/>
            <a:r>
              <a:rPr lang="en-IN" sz="3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gene is a section of DNA that determines a trait.</a:t>
            </a:r>
          </a:p>
          <a:p>
            <a:pPr algn="just"/>
            <a:r>
              <a:rPr lang="en-IN" sz="3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Since chromosomes are paired, genes are also paired.</a:t>
            </a:r>
          </a:p>
          <a:p>
            <a:pPr algn="just"/>
            <a:r>
              <a:rPr lang="en-IN" sz="3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These genes can have different forms which are called alleles.</a:t>
            </a:r>
          </a:p>
          <a:p>
            <a:pPr algn="just"/>
            <a:r>
              <a:rPr lang="en-IN" sz="3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the two alleles of a gene are the same (here AA), then the cow is said to be homozygous for the trait coded by the orange traits. </a:t>
            </a:r>
          </a:p>
          <a:p>
            <a:pPr algn="just"/>
            <a:r>
              <a:rPr lang="en-IN" sz="3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the two alleles are different (here Bb), the cow is said to be heterozygous for this trait</a:t>
            </a:r>
          </a:p>
          <a:p>
            <a:endParaRPr lang="en-IN" dirty="0"/>
          </a:p>
        </p:txBody>
      </p:sp>
      <p:pic>
        <p:nvPicPr>
          <p:cNvPr id="5" name="Content Placeholder 4"/>
          <p:cNvPicPr>
            <a:picLocks noGrp="1" noChangeAspect="1"/>
          </p:cNvPicPr>
          <p:nvPr>
            <p:ph sz="half" idx="2"/>
          </p:nvPr>
        </p:nvPicPr>
        <p:blipFill>
          <a:blip r:embed="rId2"/>
          <a:stretch>
            <a:fillRect/>
          </a:stretch>
        </p:blipFill>
        <p:spPr>
          <a:xfrm>
            <a:off x="8052283" y="1825625"/>
            <a:ext cx="3495481" cy="4351337"/>
          </a:xfrm>
          <a:prstGeom prst="rect">
            <a:avLst/>
          </a:prstGeom>
        </p:spPr>
      </p:pic>
    </p:spTree>
    <p:extLst>
      <p:ext uri="{BB962C8B-B14F-4D97-AF65-F5344CB8AC3E}">
        <p14:creationId xmlns:p14="http://schemas.microsoft.com/office/powerpoint/2010/main" val="1130754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4618"/>
            <a:ext cx="10515600" cy="4902345"/>
          </a:xfrm>
        </p:spPr>
        <p:txBody>
          <a:bodyPr>
            <a:normAutofit/>
          </a:bodyPr>
          <a:lstStyle/>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gene combination of an organism defines the genotype of this organism.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Half of these genes will be </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transferred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the offspring.</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 don't know exactly the gene combination of an organism for most of the times.</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What we know is its phenotype, which is the way this organism looks.</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In dairy cows, we are particularly interested in the phenotype of traits that can be recorded such as the quantity of milk produced by a cow.</a:t>
            </a:r>
          </a:p>
          <a:p>
            <a:endParaRPr lang="en-IN" dirty="0"/>
          </a:p>
        </p:txBody>
      </p:sp>
    </p:spTree>
    <p:extLst>
      <p:ext uri="{BB962C8B-B14F-4D97-AF65-F5344CB8AC3E}">
        <p14:creationId xmlns:p14="http://schemas.microsoft.com/office/powerpoint/2010/main" val="211575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r>
            <a:br>
              <a:rPr lang="en-IN" b="1" dirty="0" smtClean="0"/>
            </a:br>
            <a:r>
              <a:rPr lang="en-IN" sz="3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Relation between the phenotype and the genotype</a:t>
            </a:r>
            <a:br>
              <a:rPr lang="en-IN" sz="36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r>
              <a:rPr lang="en-IN" sz="3600" b="1" i="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How is the phenotype related to the genotype?</a:t>
            </a:r>
            <a:br>
              <a:rPr lang="en-IN" sz="3600" b="1" i="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600" i="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6346580" cy="4351338"/>
          </a:xfrm>
        </p:spPr>
        <p:txBody>
          <a:bodyPr>
            <a:normAutofit fontScale="70000" lnSpcReduction="20000"/>
          </a:bodyPr>
          <a:lstStyle/>
          <a:p>
            <a:pPr algn="just"/>
            <a:r>
              <a:rPr lang="en-IN"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Complete </a:t>
            </a:r>
            <a:r>
              <a:rPr lang="en-IN"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dominance </a:t>
            </a:r>
            <a:endParaRPr lang="en-IN"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algn="just"/>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If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 mate an homozygous bull with two horned alleles (pp) with an homozygous cow with two polled alleles (PP),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calf will be heterozygous Pp and its phenotype will be polled.</a:t>
            </a:r>
          </a:p>
          <a:p>
            <a:pPr algn="just"/>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mating result into production of three genotypes (pp, PP and Pp)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but we only saw two phenotypes</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Therefore, the polled allele (P) is dominant to the horned allele (p) and the horned allele is recessive to the polled allele</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a trait is always observed in the offspring even when a recessive allele is present we speak of complete dominance.</a:t>
            </a:r>
          </a:p>
          <a:p>
            <a:endParaRPr lang="en-IN" dirty="0"/>
          </a:p>
        </p:txBody>
      </p:sp>
      <p:pic>
        <p:nvPicPr>
          <p:cNvPr id="5" name="Content Placeholder 4"/>
          <p:cNvPicPr>
            <a:picLocks noGrp="1" noChangeAspect="1"/>
          </p:cNvPicPr>
          <p:nvPr>
            <p:ph sz="half" idx="2"/>
          </p:nvPr>
        </p:nvPicPr>
        <p:blipFill>
          <a:blip r:embed="rId2"/>
          <a:stretch>
            <a:fillRect/>
          </a:stretch>
        </p:blipFill>
        <p:spPr>
          <a:xfrm>
            <a:off x="8016053" y="1945697"/>
            <a:ext cx="3156440" cy="4085648"/>
          </a:xfrm>
          <a:prstGeom prst="rect">
            <a:avLst/>
          </a:prstGeom>
        </p:spPr>
      </p:pic>
    </p:spTree>
    <p:extLst>
      <p:ext uri="{BB962C8B-B14F-4D97-AF65-F5344CB8AC3E}">
        <p14:creationId xmlns:p14="http://schemas.microsoft.com/office/powerpoint/2010/main" val="241713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a:t>
            </a:r>
            <a:r>
              <a:rPr lang="en-IN" sz="32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o-dominance</a:t>
            </a:r>
            <a:endPar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366982"/>
            <a:ext cx="6430819" cy="4809981"/>
          </a:xfrm>
        </p:spPr>
        <p:txBody>
          <a:bodyPr>
            <a:normAutofit fontScale="92500" lnSpcReduction="10000"/>
          </a:bodyPr>
          <a:lstStyle/>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we mate an homozygous bull with two red coat </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alleles</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lvl="0"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with an homozygous cow with two white coat alleles (WW), the calf will be heterozygous RW and its phenotype will be roan</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Hence, the heterozygote is different from either of the homozygotes</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 have three genotypes (RR, WW and RW) and three phenotypes</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both alleles are expressed equally in the heterozygous type, we speak of co-dominance.</a:t>
            </a:r>
          </a:p>
          <a:p>
            <a:endParaRPr lang="en-IN" dirty="0"/>
          </a:p>
        </p:txBody>
      </p:sp>
      <p:pic>
        <p:nvPicPr>
          <p:cNvPr id="5" name="Content Placeholder 4"/>
          <p:cNvPicPr>
            <a:picLocks noGrp="1" noChangeAspect="1"/>
          </p:cNvPicPr>
          <p:nvPr>
            <p:ph sz="half" idx="2"/>
          </p:nvPr>
        </p:nvPicPr>
        <p:blipFill>
          <a:blip r:embed="rId2"/>
          <a:stretch>
            <a:fillRect/>
          </a:stretch>
        </p:blipFill>
        <p:spPr>
          <a:xfrm>
            <a:off x="7342908" y="711201"/>
            <a:ext cx="3796147" cy="4802908"/>
          </a:xfrm>
          <a:prstGeom prst="rect">
            <a:avLst/>
          </a:prstGeom>
        </p:spPr>
      </p:pic>
    </p:spTree>
    <p:extLst>
      <p:ext uri="{BB962C8B-B14F-4D97-AF65-F5344CB8AC3E}">
        <p14:creationId xmlns:p14="http://schemas.microsoft.com/office/powerpoint/2010/main" val="159446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Expected results for more than one trait</a:t>
            </a:r>
            <a:b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phenotype is a combination of many traits.  </a:t>
            </a:r>
          </a:p>
          <a:p>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What are the expected results for more than one traits?</a:t>
            </a:r>
          </a:p>
          <a:p>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we consider more than one trait, the expected results in the phenotype depend on the relationship between genes.</a:t>
            </a:r>
          </a:p>
          <a:p>
            <a:endParaRPr lang="en-IN" dirty="0"/>
          </a:p>
        </p:txBody>
      </p:sp>
    </p:spTree>
    <p:extLst>
      <p:ext uri="{BB962C8B-B14F-4D97-AF65-F5344CB8AC3E}">
        <p14:creationId xmlns:p14="http://schemas.microsoft.com/office/powerpoint/2010/main" val="80183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Independent </a:t>
            </a:r>
            <a: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loci</a:t>
            </a:r>
            <a:br>
              <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br>
            <a:endParaRPr lang="en-IN" sz="32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5334000" cy="4351338"/>
          </a:xfrm>
        </p:spPr>
        <p:txBody>
          <a:bodyPr/>
          <a:lstStyle/>
          <a:p>
            <a:pPr lvl="0" algn="just"/>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If the phenotype of each trait is determined separately by allelic </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genes</a:t>
            </a:r>
          </a:p>
          <a:p>
            <a:pPr lvl="0" algn="just"/>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genes determining one trait are </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independent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of the genes for the other trait, then we speak of </a:t>
            </a:r>
            <a:r>
              <a:rPr lang="en-IN"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independent </a:t>
            </a:r>
            <a:r>
              <a:rPr lang="en-IN"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loci.</a:t>
            </a:r>
          </a:p>
          <a:p>
            <a:endParaRPr lang="en-IN" dirty="0"/>
          </a:p>
        </p:txBody>
      </p:sp>
      <p:pic>
        <p:nvPicPr>
          <p:cNvPr id="5" name="Content Placeholder 4"/>
          <p:cNvPicPr>
            <a:picLocks noGrp="1" noChangeAspect="1"/>
          </p:cNvPicPr>
          <p:nvPr>
            <p:ph sz="half" idx="2"/>
          </p:nvPr>
        </p:nvPicPr>
        <p:blipFill>
          <a:blip r:embed="rId2"/>
          <a:stretch>
            <a:fillRect/>
          </a:stretch>
        </p:blipFill>
        <p:spPr>
          <a:xfrm>
            <a:off x="6172200" y="365125"/>
            <a:ext cx="5181600" cy="5075093"/>
          </a:xfrm>
          <a:prstGeom prst="rect">
            <a:avLst/>
          </a:prstGeom>
        </p:spPr>
      </p:pic>
      <p:sp>
        <p:nvSpPr>
          <p:cNvPr id="6" name="TextBox 5"/>
          <p:cNvSpPr txBox="1"/>
          <p:nvPr/>
        </p:nvSpPr>
        <p:spPr>
          <a:xfrm>
            <a:off x="6428509" y="5818909"/>
            <a:ext cx="4925291" cy="646331"/>
          </a:xfrm>
          <a:prstGeom prst="rect">
            <a:avLst/>
          </a:prstGeom>
          <a:noFill/>
        </p:spPr>
        <p:txBody>
          <a:bodyPr wrap="square" rtlCol="0">
            <a:spAutoFit/>
          </a:bodyPr>
          <a:lstStyle/>
          <a:p>
            <a:r>
              <a:rPr lang="en-IN" b="1" i="1"/>
              <a:t>Example of independent loci: coat color and polled loci</a:t>
            </a:r>
            <a:endParaRPr lang="en-IN"/>
          </a:p>
        </p:txBody>
      </p:sp>
    </p:spTree>
    <p:extLst>
      <p:ext uri="{BB962C8B-B14F-4D97-AF65-F5344CB8AC3E}">
        <p14:creationId xmlns:p14="http://schemas.microsoft.com/office/powerpoint/2010/main" val="3218848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630</Words>
  <Application>Microsoft Office PowerPoint</Application>
  <PresentationFormat>Widescreen</PresentationFormat>
  <Paragraphs>68</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Times New Roman</vt:lpstr>
      <vt:lpstr>Office Theme</vt:lpstr>
      <vt:lpstr>1_Office Theme</vt:lpstr>
      <vt:lpstr>2_Office Theme</vt:lpstr>
      <vt:lpstr>PowerPoint Presentation</vt:lpstr>
      <vt:lpstr>What is genetics? </vt:lpstr>
      <vt:lpstr>Essential vocabulary about genetics </vt:lpstr>
      <vt:lpstr>Essential vocabulary about genetics</vt:lpstr>
      <vt:lpstr>PowerPoint Presentation</vt:lpstr>
      <vt:lpstr> Relation between the phenotype and the genotype How is the phenotype related to the genotype? </vt:lpstr>
      <vt:lpstr>Co-dominance</vt:lpstr>
      <vt:lpstr>Expected results for more than one trait </vt:lpstr>
      <vt:lpstr>Independent loci </vt:lpstr>
      <vt:lpstr>Exercises</vt:lpstr>
      <vt:lpstr>Epistatic effect </vt:lpstr>
      <vt:lpstr>Epistatic Effect Example</vt:lpstr>
      <vt:lpstr>Linked genes </vt:lpstr>
      <vt:lpstr>PowerPoint Presentation</vt:lpstr>
      <vt:lpstr>Exercise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of dairy production </dc:title>
  <dc:creator>HP</dc:creator>
  <cp:lastModifiedBy>HP</cp:lastModifiedBy>
  <cp:revision>34</cp:revision>
  <dcterms:created xsi:type="dcterms:W3CDTF">2020-09-08T07:08:24Z</dcterms:created>
  <dcterms:modified xsi:type="dcterms:W3CDTF">2020-10-01T06:24:54Z</dcterms:modified>
</cp:coreProperties>
</file>