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4" r:id="rId4"/>
    <p:sldId id="275" r:id="rId5"/>
    <p:sldId id="276" r:id="rId6"/>
    <p:sldId id="277" r:id="rId7"/>
    <p:sldId id="270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B046-EE1D-4E34-8539-993655F90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0417E3-1270-428E-8076-0A83E8C9F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BDA68-02FD-4A8F-A0DD-73F956F3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F79C8-BB61-4A39-86AF-11104488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5874D-A59C-48AB-9345-E5A6BD68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511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C04A-9CDE-4562-B7E6-B70196518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9BE4-5019-42D6-851B-EFF831FB9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B09C0-2B41-40C9-91A9-5DFF3341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56E98-D0A6-4141-963D-8ED3A497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F63F-A5D6-4E5E-860D-C9B1E341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61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7B3B2-47B6-462D-8F19-03BA45720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CA97B-3552-40B1-B8D8-6E3779BE4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2B9F7-5A0C-4B57-84BA-30E6F1EC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C8222-E17C-428F-9113-005A8ECA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35E4B-084B-43FE-B3D7-111CC54B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397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E47A8-5360-495D-9C19-5C95ACE4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DEE5C-C87B-4F25-BCFC-88B8F299B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CF8FA-6B20-428B-825C-091B27F9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2A3EE-D62D-462F-B9FE-620D6824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9FAFE-9D13-4BB4-A2E3-5F6AF4FE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9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FF11-E59B-478B-8A3A-2DA008D1C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0FCF3-099D-43DB-A43A-4260DBF84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9F863-3726-475B-BD18-75224705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9BCB6-294A-4E41-85A2-503FC55F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A5E61-052F-4F52-8842-2B6A2CEE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7AB6-1648-4280-B6AE-2DBE7F5E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1C41D-795D-4E41-96D0-C394FD193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A0DE6-D662-4668-8156-841415456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54394-DF1D-45EC-A923-9117373F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11CBF-0D63-490F-8524-64497A71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216DC-D816-49D9-B404-3E6E5059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858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0BC2-F94F-4986-BDFB-6D8172E4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4C0F5-6877-4991-9043-7FA5C4E1C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0B39B-BA27-4179-8E87-AD383B04C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8DFF8-E974-4BAA-864E-48C72BB3F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931B0-F91F-454E-A7F3-4CC51E1FF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7F555-EE1A-496F-9EE1-CDA4CB2A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38909-1C3E-47A0-97BC-389CA8EC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0F0F-39E3-4EE0-BF10-18B94A52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62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3D0A-F981-4E3A-BE9A-6E18C24A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851F9-6120-47FB-ACF4-7E1AF799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C4092-075A-4124-AC7D-E09DD5CF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F9F92-E709-4EEF-BA28-F30B0F90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73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6FB8A-FE04-4CD8-A54C-F30D5679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034D6C-7138-4769-9980-070567AA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6BA9-3F99-4C8F-B258-16984CDF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6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10F8D-86AF-4365-A578-DE6721717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18F28-6B66-4183-9CDC-37F181D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205C1-16E9-4CD1-A7FB-B1EE3CE6D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FE344-7DD7-423A-A912-1A57483E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68985-2C63-44B3-98B9-C9E6B562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E8061-49F2-4BC1-A28D-DFBE6D54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181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B640-7CE5-458C-8E7A-317F887A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02BCE-6FF9-4D5B-947D-890A7C2AE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D7CF0-4232-49F8-BD06-ABE2077B5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5DACA-36B6-4C8E-A3A9-37F1232C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49822-4309-4EE6-A8F6-8FE7A810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3F7C4-0DDF-4E44-9865-C70D1821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9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67368-9676-4776-B7F9-D5C4C2E6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B7EED-AF3E-4068-BAA4-5AD009138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43055-AFA9-4135-A3B4-331FC704E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98549-D4B0-4A6B-8606-BF6EE16DE0C6}" type="datetimeFigureOut">
              <a:rPr lang="en-IN" smtClean="0"/>
              <a:t>24-10-2020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43A4E-4B65-4C92-B6DF-80085CF03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74131-8C2D-4E15-8393-8293AFD66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E98FA-CC7E-402D-A02C-8405216D9A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856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E136-459B-49B9-9AB4-F58165760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r>
              <a:rPr lang="en-IN" dirty="0"/>
              <a:t>PROCESSING OF MILK </a:t>
            </a:r>
            <a:br>
              <a:rPr lang="en-IN" dirty="0"/>
            </a:br>
            <a:br>
              <a:rPr lang="en-IN" dirty="0"/>
            </a:br>
            <a:r>
              <a:rPr lang="en-IN" dirty="0"/>
              <a:t>(Part-1)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3080-D660-4821-83DD-FECB9224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00196"/>
            <a:ext cx="12192000" cy="2957804"/>
          </a:xfrm>
        </p:spPr>
        <p:txBody>
          <a:bodyPr>
            <a:normAutofit/>
          </a:bodyPr>
          <a:lstStyle/>
          <a:p>
            <a:r>
              <a:rPr lang="en-IN" dirty="0"/>
              <a:t>     BY-</a:t>
            </a:r>
          </a:p>
          <a:p>
            <a:r>
              <a:rPr lang="en-IN" dirty="0"/>
              <a:t>  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SUSHMA KUMARI</a:t>
            </a:r>
          </a:p>
          <a:p>
            <a:r>
              <a:rPr lang="en-IN" dirty="0"/>
              <a:t>                                                     HOD,</a:t>
            </a:r>
          </a:p>
          <a:p>
            <a:r>
              <a:rPr lang="en-IN" dirty="0"/>
              <a:t>                                                       DEPT. OF LPT,BVC,</a:t>
            </a:r>
          </a:p>
          <a:p>
            <a:r>
              <a:rPr lang="en-IN" dirty="0"/>
              <a:t>                                                             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319408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C00000"/>
                </a:solidFill>
              </a:rPr>
              <a:t>Milk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9144000" cy="5334000"/>
          </a:xfrm>
        </p:spPr>
        <p:txBody>
          <a:bodyPr/>
          <a:lstStyle/>
          <a:p>
            <a:r>
              <a:rPr lang="en-IN" dirty="0">
                <a:solidFill>
                  <a:srgbClr val="00B050"/>
                </a:solidFill>
              </a:rPr>
              <a:t>1. Collection</a:t>
            </a:r>
          </a:p>
          <a:p>
            <a:r>
              <a:rPr lang="en-IN" dirty="0">
                <a:solidFill>
                  <a:srgbClr val="00B050"/>
                </a:solidFill>
              </a:rPr>
              <a:t>2. Cooling</a:t>
            </a:r>
          </a:p>
          <a:p>
            <a:r>
              <a:rPr lang="en-IN" dirty="0" err="1"/>
              <a:t>i</a:t>
            </a:r>
            <a:r>
              <a:rPr lang="en-IN" dirty="0"/>
              <a:t>. In-can or can immersion method</a:t>
            </a:r>
          </a:p>
          <a:p>
            <a:r>
              <a:rPr lang="en-IN" dirty="0"/>
              <a:t>ii. Surface coolers</a:t>
            </a:r>
          </a:p>
          <a:p>
            <a:r>
              <a:rPr lang="en-IN" dirty="0"/>
              <a:t>iii. In- tank or bulk tank coolers</a:t>
            </a:r>
          </a:p>
          <a:p>
            <a:r>
              <a:rPr lang="en-IN" dirty="0">
                <a:solidFill>
                  <a:srgbClr val="00B050"/>
                </a:solidFill>
              </a:rPr>
              <a:t>3. Pre- heating-  </a:t>
            </a:r>
            <a:r>
              <a:rPr lang="en-IN" dirty="0"/>
              <a:t>for efficient filtration/       clarification.</a:t>
            </a:r>
          </a:p>
          <a:p>
            <a:r>
              <a:rPr lang="en-IN" dirty="0">
                <a:solidFill>
                  <a:srgbClr val="00B050"/>
                </a:solidFill>
              </a:rPr>
              <a:t>4. Filtration- </a:t>
            </a:r>
            <a:r>
              <a:rPr lang="en-IN" dirty="0"/>
              <a:t>removal of visible foreign matter.</a:t>
            </a:r>
          </a:p>
          <a:p>
            <a:r>
              <a:rPr lang="en-IN" dirty="0"/>
              <a:t>                          by cloth or strainer.</a:t>
            </a:r>
          </a:p>
          <a:p>
            <a:r>
              <a:rPr lang="en-IN" dirty="0">
                <a:solidFill>
                  <a:srgbClr val="00B050"/>
                </a:solidFill>
              </a:rPr>
              <a:t>5. Clarification-  </a:t>
            </a:r>
            <a:r>
              <a:rPr lang="en-IN" dirty="0"/>
              <a:t>removal of foreign matter by clarifier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EE16-C931-496B-A9FF-FE18F883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Milk collection</a:t>
            </a:r>
          </a:p>
        </p:txBody>
      </p:sp>
      <p:pic>
        <p:nvPicPr>
          <p:cNvPr id="1026" name="Picture 2" descr="KRABI, THAILAND - FEBRUARY 9 : Local rubber farmers pour rubber latex collected from rubber trees into a processing tanks at a collection centre on February 9, 2014 in Krabi, Thailand. ">
            <a:extLst>
              <a:ext uri="{FF2B5EF4-FFF2-40B4-BE49-F238E27FC236}">
                <a16:creationId xmlns:a16="http://schemas.microsoft.com/office/drawing/2014/main" id="{441BB11B-EEED-4480-A5C5-4FE65FBE16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43" y="1287624"/>
            <a:ext cx="9974424" cy="595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75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289C-B1DA-4AA9-98FA-64C8CD70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Milk Collection</a:t>
            </a:r>
          </a:p>
        </p:txBody>
      </p:sp>
      <p:pic>
        <p:nvPicPr>
          <p:cNvPr id="2050" name="Picture 2" descr="Process Of Filling The Milk Storage Tank  In Modern Dairy">
            <a:extLst>
              <a:ext uri="{FF2B5EF4-FFF2-40B4-BE49-F238E27FC236}">
                <a16:creationId xmlns:a16="http://schemas.microsoft.com/office/drawing/2014/main" id="{E9C41E67-B302-447C-B90C-DA5A6B2AC5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1399592"/>
            <a:ext cx="8892073" cy="555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33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F733-EE27-4DDC-A5D3-D72818E4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249"/>
            <a:ext cx="10515600" cy="1401439"/>
          </a:xfrm>
        </p:spPr>
        <p:txBody>
          <a:bodyPr/>
          <a:lstStyle/>
          <a:p>
            <a:r>
              <a:rPr lang="en-IN" dirty="0"/>
              <a:t>Milk storage tank</a:t>
            </a:r>
          </a:p>
        </p:txBody>
      </p:sp>
      <p:pic>
        <p:nvPicPr>
          <p:cNvPr id="3074" name="Picture 2" descr="Storage Tanks For Milk Used For Milk Products Production In The Modern Dairy Plant">
            <a:extLst>
              <a:ext uri="{FF2B5EF4-FFF2-40B4-BE49-F238E27FC236}">
                <a16:creationId xmlns:a16="http://schemas.microsoft.com/office/drawing/2014/main" id="{44C7E438-7B55-4C58-8485-E011589011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29" y="1371600"/>
            <a:ext cx="8948057" cy="557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86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FD5-D20F-4212-83F8-591363C2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Milk sampling</a:t>
            </a:r>
          </a:p>
        </p:txBody>
      </p:sp>
      <p:pic>
        <p:nvPicPr>
          <p:cNvPr id="4098" name="Picture 2" descr="Cheesemaker pours rennet in a large tank full of milk steel">
            <a:extLst>
              <a:ext uri="{FF2B5EF4-FFF2-40B4-BE49-F238E27FC236}">
                <a16:creationId xmlns:a16="http://schemas.microsoft.com/office/drawing/2014/main" id="{8517CC11-FBA6-4859-A672-74AADBBF64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1076"/>
            <a:ext cx="10293220" cy="522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84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81200" y="-1600200"/>
            <a:ext cx="8229600" cy="2286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00B050"/>
                </a:solidFill>
              </a:rPr>
              <a:t>6. Standardization- </a:t>
            </a:r>
            <a:r>
              <a:rPr lang="en-IN" dirty="0"/>
              <a:t>refers to the adjustment </a:t>
            </a:r>
          </a:p>
          <a:p>
            <a:r>
              <a:rPr lang="en-IN" dirty="0"/>
              <a:t>       i.e. level of fat &amp; SNF % to a desired value.</a:t>
            </a:r>
          </a:p>
          <a:p>
            <a:endParaRPr lang="en-IN" dirty="0"/>
          </a:p>
          <a:p>
            <a:r>
              <a:rPr lang="en-IN" dirty="0"/>
              <a:t>Can be done by –</a:t>
            </a:r>
          </a:p>
          <a:p>
            <a:r>
              <a:rPr lang="en-IN" dirty="0"/>
              <a:t>Addition of milk or cream with higher or lower fat % or by removal.</a:t>
            </a:r>
          </a:p>
          <a:p>
            <a:r>
              <a:rPr lang="en-IN" dirty="0">
                <a:solidFill>
                  <a:srgbClr val="00B050"/>
                </a:solidFill>
              </a:rPr>
              <a:t>7.Pasteurization- </a:t>
            </a:r>
            <a:r>
              <a:rPr lang="en-I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 coined by </a:t>
            </a:r>
            <a:r>
              <a:rPr lang="en-IN" dirty="0">
                <a:solidFill>
                  <a:srgbClr val="0070C0"/>
                </a:solidFill>
              </a:rPr>
              <a:t>Louis Pasteur of France.</a:t>
            </a:r>
          </a:p>
          <a:p>
            <a:r>
              <a:rPr lang="en-IN" dirty="0">
                <a:solidFill>
                  <a:srgbClr val="0070C0"/>
                </a:solidFill>
              </a:rPr>
              <a:t>Methods of Pasteurization-</a:t>
            </a:r>
          </a:p>
          <a:p>
            <a:r>
              <a:rPr lang="en-IN" dirty="0">
                <a:solidFill>
                  <a:srgbClr val="0070C0"/>
                </a:solidFill>
              </a:rPr>
              <a:t>(</a:t>
            </a:r>
            <a:r>
              <a:rPr lang="en-IN" dirty="0" err="1">
                <a:solidFill>
                  <a:srgbClr val="0070C0"/>
                </a:solidFill>
              </a:rPr>
              <a:t>i</a:t>
            </a:r>
            <a:r>
              <a:rPr lang="en-IN" dirty="0">
                <a:solidFill>
                  <a:srgbClr val="0070C0"/>
                </a:solidFill>
              </a:rPr>
              <a:t>) Batch/ Holding / LTLT- </a:t>
            </a:r>
            <a:r>
              <a:rPr lang="en-I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63 C for 30 min. in water jacketed vat.</a:t>
            </a:r>
          </a:p>
          <a:p>
            <a:r>
              <a:rPr lang="en-IN" dirty="0">
                <a:solidFill>
                  <a:srgbClr val="0070C0"/>
                </a:solidFill>
              </a:rPr>
              <a:t>(ii )HTST-    </a:t>
            </a:r>
            <a:r>
              <a:rPr lang="en-I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72 C for 15 sec by plate heat exchanger.</a:t>
            </a:r>
          </a:p>
          <a:p>
            <a:r>
              <a:rPr lang="en-I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F90B-78AC-408B-8D5C-13D73F6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558212"/>
            <a:ext cx="10515600" cy="11476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BD95-167D-4E80-9C81-8BB741BB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0465" cy="6858000"/>
          </a:xfrm>
        </p:spPr>
        <p:txBody>
          <a:bodyPr/>
          <a:lstStyle/>
          <a:p>
            <a:r>
              <a:rPr lang="en-IN" dirty="0"/>
              <a:t>                                                 </a:t>
            </a:r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dirty="0"/>
              <a:t> </a:t>
            </a:r>
            <a:r>
              <a:rPr lang="en-IN" sz="8000" dirty="0"/>
              <a:t>                                                               THANKS</a:t>
            </a:r>
          </a:p>
        </p:txBody>
      </p:sp>
    </p:spTree>
    <p:extLst>
      <p:ext uri="{BB962C8B-B14F-4D97-AF65-F5344CB8AC3E}">
        <p14:creationId xmlns:p14="http://schemas.microsoft.com/office/powerpoint/2010/main" val="406026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PROCESSING OF MILK   (Part-1)</vt:lpstr>
      <vt:lpstr>Milk processing</vt:lpstr>
      <vt:lpstr>Milk collection</vt:lpstr>
      <vt:lpstr>Milk Collection</vt:lpstr>
      <vt:lpstr>Milk storage tank</vt:lpstr>
      <vt:lpstr>Milk sampling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OF MILK   (Part-1)</dc:title>
  <dc:creator>SAKET GUNGUN</dc:creator>
  <cp:lastModifiedBy>SAKET GUNGUN</cp:lastModifiedBy>
  <cp:revision>3</cp:revision>
  <dcterms:created xsi:type="dcterms:W3CDTF">2020-10-22T13:45:41Z</dcterms:created>
  <dcterms:modified xsi:type="dcterms:W3CDTF">2020-10-24T15:21:29Z</dcterms:modified>
</cp:coreProperties>
</file>