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90" r:id="rId1"/>
  </p:sldMasterIdLst>
  <p:notesMasterIdLst>
    <p:notesMasterId r:id="rId12"/>
  </p:notesMasterIdLst>
  <p:sldIdLst>
    <p:sldId id="256" r:id="rId2"/>
    <p:sldId id="257" r:id="rId3"/>
    <p:sldId id="258" r:id="rId4"/>
    <p:sldId id="266" r:id="rId5"/>
    <p:sldId id="259" r:id="rId6"/>
    <p:sldId id="261" r:id="rId7"/>
    <p:sldId id="262" r:id="rId8"/>
    <p:sldId id="263" r:id="rId9"/>
    <p:sldId id="265" r:id="rId10"/>
    <p:sldId id="264" r:id="rId1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7" d="100"/>
          <a:sy n="107" d="100"/>
        </p:scale>
        <p:origin x="78" y="102"/>
      </p:cViewPr>
      <p:guideLst/>
    </p:cSldViewPr>
  </p:slideViewPr>
  <p:notesTextViewPr>
    <p:cViewPr>
      <p:scale>
        <a:sx n="1" d="1"/>
        <a:sy n="1" d="1"/>
      </p:scale>
      <p:origin x="0" y="0"/>
    </p:cViewPr>
  </p:notesTextViewPr>
  <p:sorterViewPr>
    <p:cViewPr varScale="1">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E2C2DBE-F466-466D-9BF0-D799AF871FCA}" type="datetimeFigureOut">
              <a:rPr lang="en-IN" smtClean="0"/>
              <a:t>09-10-2020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8502609-32F5-4CFC-85A2-77AE7D924599}" type="slidenum">
              <a:rPr lang="en-IN" smtClean="0"/>
              <a:t>‹#›</a:t>
            </a:fld>
            <a:endParaRPr lang="en-IN"/>
          </a:p>
        </p:txBody>
      </p:sp>
    </p:spTree>
    <p:extLst>
      <p:ext uri="{BB962C8B-B14F-4D97-AF65-F5344CB8AC3E}">
        <p14:creationId xmlns:p14="http://schemas.microsoft.com/office/powerpoint/2010/main" val="426455956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5"/>
          </p:nvPr>
        </p:nvSpPr>
        <p:spPr/>
        <p:txBody>
          <a:bodyPr/>
          <a:lstStyle/>
          <a:p>
            <a:fld id="{E8502609-32F5-4CFC-85A2-77AE7D924599}" type="slidenum">
              <a:rPr lang="en-IN" smtClean="0"/>
              <a:t>2</a:t>
            </a:fld>
            <a:endParaRPr lang="en-IN"/>
          </a:p>
        </p:txBody>
      </p:sp>
    </p:spTree>
    <p:extLst>
      <p:ext uri="{BB962C8B-B14F-4D97-AF65-F5344CB8AC3E}">
        <p14:creationId xmlns:p14="http://schemas.microsoft.com/office/powerpoint/2010/main" val="43115355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239072418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213469946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359477853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CD8C4D2B-358F-48DA-929A-275E0F0565D7}" type="datetimeFigureOut">
              <a:rPr lang="en-IN" smtClean="0"/>
              <a:t>09-10-2020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155725206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CD8C4D2B-358F-48DA-929A-275E0F0565D7}" type="datetimeFigureOut">
              <a:rPr lang="en-IN" smtClean="0"/>
              <a:t>09-10-2020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121832746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D8C4D2B-358F-48DA-929A-275E0F0565D7}" type="datetimeFigureOut">
              <a:rPr lang="en-IN" smtClean="0"/>
              <a:t>09-10-2020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203067088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D8C4D2B-358F-48DA-929A-275E0F0565D7}" type="datetimeFigureOut">
              <a:rPr lang="en-IN" smtClean="0"/>
              <a:t>09-10-2020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100130209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D8C4D2B-358F-48DA-929A-275E0F0565D7}" type="datetimeFigureOut">
              <a:rPr lang="en-IN" smtClean="0"/>
              <a:t>09-10-2020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276110126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CD8C4D2B-358F-48DA-929A-275E0F0565D7}" type="datetimeFigureOut">
              <a:rPr lang="en-IN" smtClean="0"/>
              <a:t>09-10-2020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546261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160037494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24250263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356458397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54908221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181926852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410284592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D8C4D2B-358F-48DA-929A-275E0F0565D7}" type="datetimeFigureOut">
              <a:rPr lang="en-IN" smtClean="0"/>
              <a:t>09-10-2020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ADE30FE-67AF-488B-AA6A-7363FE698B73}" type="slidenum">
              <a:rPr lang="en-IN" smtClean="0"/>
              <a:t>‹#›</a:t>
            </a:fld>
            <a:endParaRPr lang="en-IN"/>
          </a:p>
        </p:txBody>
      </p:sp>
    </p:spTree>
    <p:extLst>
      <p:ext uri="{BB962C8B-B14F-4D97-AF65-F5344CB8AC3E}">
        <p14:creationId xmlns:p14="http://schemas.microsoft.com/office/powerpoint/2010/main" val="379535452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D8C4D2B-358F-48DA-929A-275E0F0565D7}" type="datetimeFigureOut">
              <a:rPr lang="en-IN" smtClean="0"/>
              <a:t>09-10-2020</a:t>
            </a:fld>
            <a:endParaRPr lang="en-IN"/>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EADE30FE-67AF-488B-AA6A-7363FE698B73}" type="slidenum">
              <a:rPr lang="en-IN" smtClean="0"/>
              <a:t>‹#›</a:t>
            </a:fld>
            <a:endParaRPr lang="en-IN"/>
          </a:p>
        </p:txBody>
      </p:sp>
    </p:spTree>
    <p:extLst>
      <p:ext uri="{BB962C8B-B14F-4D97-AF65-F5344CB8AC3E}">
        <p14:creationId xmlns:p14="http://schemas.microsoft.com/office/powerpoint/2010/main" val="3170085344"/>
      </p:ext>
    </p:extLst>
  </p:cSld>
  <p:clrMap bg1="lt1" tx1="dk1" bg2="lt2" tx2="dk2" accent1="accent1" accent2="accent2" accent3="accent3" accent4="accent4" accent5="accent5" accent6="accent6" hlink="hlink" folHlink="folHlink"/>
  <p:sldLayoutIdLst>
    <p:sldLayoutId id="2147483691" r:id="rId1"/>
    <p:sldLayoutId id="2147483692" r:id="rId2"/>
    <p:sldLayoutId id="2147483693" r:id="rId3"/>
    <p:sldLayoutId id="2147483694" r:id="rId4"/>
    <p:sldLayoutId id="2147483695" r:id="rId5"/>
    <p:sldLayoutId id="2147483696" r:id="rId6"/>
    <p:sldLayoutId id="2147483697" r:id="rId7"/>
    <p:sldLayoutId id="2147483698" r:id="rId8"/>
    <p:sldLayoutId id="2147483699" r:id="rId9"/>
    <p:sldLayoutId id="2147483700" r:id="rId10"/>
    <p:sldLayoutId id="2147483701" r:id="rId11"/>
    <p:sldLayoutId id="2147483702" r:id="rId12"/>
    <p:sldLayoutId id="2147483703" r:id="rId13"/>
    <p:sldLayoutId id="2147483704" r:id="rId14"/>
    <p:sldLayoutId id="2147483705" r:id="rId15"/>
    <p:sldLayoutId id="214748370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s://www.ncbi.nlm.nih.gov/pubmed/?term=Wani%20AL%5bAuthor%5d&amp;cauthor=true&amp;cauthor_uid=27486361" TargetMode="External"/><Relationship Id="rId2" Type="http://schemas.openxmlformats.org/officeDocument/2006/relationships/hyperlink" Target="https://www.msdvetmanual.com/toxicology/lead-poisoning/overview-of-lead-poisoning" TargetMode="External"/><Relationship Id="rId1" Type="http://schemas.openxmlformats.org/officeDocument/2006/relationships/slideLayout" Target="../slideLayouts/slideLayout2.xml"/><Relationship Id="rId6" Type="http://schemas.openxmlformats.org/officeDocument/2006/relationships/hyperlink" Target="https://www.ncbi.nlm.nih.gov/pmc/articles/PMC4961898/" TargetMode="External"/><Relationship Id="rId5" Type="http://schemas.openxmlformats.org/officeDocument/2006/relationships/hyperlink" Target="https://www.ncbi.nlm.nih.gov/pubmed/?term=Usmani%20JA%5bAuthor%5d&amp;cauthor=true&amp;cauthor_uid=27486361" TargetMode="External"/><Relationship Id="rId4" Type="http://schemas.openxmlformats.org/officeDocument/2006/relationships/hyperlink" Target="https://www.ncbi.nlm.nih.gov/pubmed/?term=Ara%20A%5bAuthor%5d&amp;cauthor=true&amp;cauthor_uid=27486361" TargetMode="External"/></Relationships>
</file>

<file path=ppt/slides/_rels/slide10.xml.rels><?xml version="1.0" encoding="UTF-8" standalone="yes"?>
<Relationships xmlns="http://schemas.openxmlformats.org/package/2006/relationships"><Relationship Id="rId3" Type="http://schemas.openxmlformats.org/officeDocument/2006/relationships/image" Target="../media/image5.gif"/><Relationship Id="rId2" Type="http://schemas.openxmlformats.org/officeDocument/2006/relationships/image" Target="../media/image4.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A65AC7D1-EAA9-48F5-B509-60A7F50BF703}"/>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useBgFill="1">
        <p:nvSpPr>
          <p:cNvPr id="11" name="Rectangle 10">
            <a:extLst>
              <a:ext uri="{FF2B5EF4-FFF2-40B4-BE49-F238E27FC236}">
                <a16:creationId xmlns:a16="http://schemas.microsoft.com/office/drawing/2014/main" id="{D6320AF9-619A-4175-865B-5663E1AEF4C5}"/>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Connector 12">
            <a:extLst>
              <a:ext uri="{FF2B5EF4-FFF2-40B4-BE49-F238E27FC236}">
                <a16:creationId xmlns:a16="http://schemas.microsoft.com/office/drawing/2014/main" id="{063B6EC6-D752-4EE7-908B-F8F19E8C7FEA}"/>
              </a:ext>
              <a:ext uri="{C183D7F6-B498-43B3-948B-1728B52AA6E4}">
                <adec:decorative xmlns:adec="http://schemas.microsoft.com/office/drawing/2017/decorative" xmlns=""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111313" y="0"/>
            <a:ext cx="1219200" cy="6858000"/>
          </a:xfrm>
          <a:prstGeom prst="line">
            <a:avLst/>
          </a:prstGeom>
          <a:ln w="9525">
            <a:solidFill>
              <a:schemeClr val="accent1">
                <a:lumMod val="75000"/>
              </a:schemeClr>
            </a:solidFill>
          </a:ln>
        </p:spPr>
        <p:style>
          <a:lnRef idx="2">
            <a:schemeClr val="accent1"/>
          </a:lnRef>
          <a:fillRef idx="0">
            <a:schemeClr val="accent1"/>
          </a:fillRef>
          <a:effectRef idx="1">
            <a:schemeClr val="accent1"/>
          </a:effectRef>
          <a:fontRef idx="minor">
            <a:schemeClr val="tx1"/>
          </a:fontRef>
        </p:style>
      </p:cxnSp>
      <p:cxnSp>
        <p:nvCxnSpPr>
          <p:cNvPr id="15" name="Straight Connector 14">
            <a:extLst>
              <a:ext uri="{FF2B5EF4-FFF2-40B4-BE49-F238E27FC236}">
                <a16:creationId xmlns:a16="http://schemas.microsoft.com/office/drawing/2014/main" id="{EFECD4E8-AD3E-4228-82A2-9461958EA94D}"/>
              </a:ext>
              <a:ext uri="{C183D7F6-B498-43B3-948B-1728B52AA6E4}">
                <adec:decorative xmlns:adec="http://schemas.microsoft.com/office/drawing/2017/decorative" xmlns=""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flipH="1">
            <a:off x="3290979" y="3681413"/>
            <a:ext cx="4763558" cy="3176587"/>
          </a:xfrm>
          <a:prstGeom prst="line">
            <a:avLst/>
          </a:prstGeom>
          <a:ln w="9525">
            <a:solidFill>
              <a:schemeClr val="tx1">
                <a:lumMod val="50000"/>
                <a:lumOff val="50000"/>
                <a:alpha val="80000"/>
              </a:schemeClr>
            </a:solidFill>
          </a:ln>
        </p:spPr>
        <p:style>
          <a:lnRef idx="2">
            <a:schemeClr val="accent1"/>
          </a:lnRef>
          <a:fillRef idx="0">
            <a:schemeClr val="accent1"/>
          </a:fillRef>
          <a:effectRef idx="1">
            <a:schemeClr val="accent1"/>
          </a:effectRef>
          <a:fontRef idx="minor">
            <a:schemeClr val="tx1"/>
          </a:fontRef>
        </p:style>
      </p:cxnSp>
      <p:sp>
        <p:nvSpPr>
          <p:cNvPr id="17" name="Rectangle 23">
            <a:extLst>
              <a:ext uri="{FF2B5EF4-FFF2-40B4-BE49-F238E27FC236}">
                <a16:creationId xmlns:a16="http://schemas.microsoft.com/office/drawing/2014/main" id="{7E018740-5C2B-4A41-AC1A-7E68D1EC1954}"/>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482568"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Rectangle 25">
            <a:extLst>
              <a:ext uri="{FF2B5EF4-FFF2-40B4-BE49-F238E27FC236}">
                <a16:creationId xmlns:a16="http://schemas.microsoft.com/office/drawing/2014/main" id="{166F75A4-C475-4941-8EE2-B80A06A2C1BB}"/>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04534"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Isosceles Triangle 20">
            <a:extLst>
              <a:ext uri="{FF2B5EF4-FFF2-40B4-BE49-F238E27FC236}">
                <a16:creationId xmlns:a16="http://schemas.microsoft.com/office/drawing/2014/main" id="{A032553A-72E8-4B0D-8405-FF9771C9AF05}"/>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233425"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7">
            <a:extLst>
              <a:ext uri="{FF2B5EF4-FFF2-40B4-BE49-F238E27FC236}">
                <a16:creationId xmlns:a16="http://schemas.microsoft.com/office/drawing/2014/main" id="{765800AC-C3B9-498E-87BC-29FAE4C76B21}"/>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635592"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Isosceles Triangle 24">
            <a:extLst>
              <a:ext uri="{FF2B5EF4-FFF2-40B4-BE49-F238E27FC236}">
                <a16:creationId xmlns:a16="http://schemas.microsoft.com/office/drawing/2014/main" id="{1F9D6ACB-2FF4-49F9-978A-E0D5327FC635}"/>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5672758"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Freeform: Shape 26">
            <a:extLst>
              <a:ext uri="{FF2B5EF4-FFF2-40B4-BE49-F238E27FC236}">
                <a16:creationId xmlns:a16="http://schemas.microsoft.com/office/drawing/2014/main" id="{A5EC319D-0FEA-4B95-A3EA-01E35672C95B}"/>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197631" y="-8467"/>
            <a:ext cx="5994369" cy="6866467"/>
          </a:xfrm>
          <a:custGeom>
            <a:avLst/>
            <a:gdLst>
              <a:gd name="connsiteX0" fmla="*/ 0 w 5994369"/>
              <a:gd name="connsiteY0" fmla="*/ 0 h 6866467"/>
              <a:gd name="connsiteX1" fmla="*/ 1249825 w 5994369"/>
              <a:gd name="connsiteY1" fmla="*/ 0 h 6866467"/>
              <a:gd name="connsiteX2" fmla="*/ 1249825 w 5994369"/>
              <a:gd name="connsiteY2" fmla="*/ 8467 h 6866467"/>
              <a:gd name="connsiteX3" fmla="*/ 5994369 w 5994369"/>
              <a:gd name="connsiteY3" fmla="*/ 8467 h 6866467"/>
              <a:gd name="connsiteX4" fmla="*/ 5994369 w 5994369"/>
              <a:gd name="connsiteY4" fmla="*/ 6866467 h 6866467"/>
              <a:gd name="connsiteX5" fmla="*/ 1249825 w 5994369"/>
              <a:gd name="connsiteY5" fmla="*/ 6866467 h 6866467"/>
              <a:gd name="connsiteX6" fmla="*/ 1109382 w 5994369"/>
              <a:gd name="connsiteY6" fmla="*/ 6866467 h 686646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5994369" h="6866467">
                <a:moveTo>
                  <a:pt x="0" y="0"/>
                </a:moveTo>
                <a:lnTo>
                  <a:pt x="1249825" y="0"/>
                </a:lnTo>
                <a:lnTo>
                  <a:pt x="1249825" y="8467"/>
                </a:lnTo>
                <a:lnTo>
                  <a:pt x="5994369" y="8467"/>
                </a:lnTo>
                <a:lnTo>
                  <a:pt x="5994369" y="6866467"/>
                </a:lnTo>
                <a:lnTo>
                  <a:pt x="1249825" y="6866467"/>
                </a:lnTo>
                <a:lnTo>
                  <a:pt x="1109382" y="6866467"/>
                </a:lnTo>
                <a:close/>
              </a:path>
            </a:pathLst>
          </a:custGeom>
          <a:solidFill>
            <a:schemeClr val="accent2">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2" name="Title 1"/>
          <p:cNvSpPr>
            <a:spLocks noGrp="1"/>
          </p:cNvSpPr>
          <p:nvPr>
            <p:ph type="title"/>
          </p:nvPr>
        </p:nvSpPr>
        <p:spPr>
          <a:xfrm>
            <a:off x="7181723" y="609600"/>
            <a:ext cx="4512989" cy="2227730"/>
          </a:xfrm>
        </p:spPr>
        <p:txBody>
          <a:bodyPr anchor="ctr">
            <a:normAutofit fontScale="90000"/>
          </a:bodyPr>
          <a:lstStyle/>
          <a:p>
            <a:pPr>
              <a:lnSpc>
                <a:spcPct val="90000"/>
              </a:lnSpc>
            </a:pPr>
            <a:r>
              <a:rPr lang="en-IN" sz="2500" b="1" dirty="0">
                <a:solidFill>
                  <a:srgbClr val="FFFFFF"/>
                </a:solidFill>
              </a:rPr>
              <a:t>PATHOLOGY OF LEAD TOXICITY</a:t>
            </a:r>
            <a:br>
              <a:rPr lang="en-IN" sz="2500" b="1" dirty="0">
                <a:solidFill>
                  <a:srgbClr val="FFFFFF"/>
                </a:solidFill>
              </a:rPr>
            </a:br>
            <a:r>
              <a:rPr lang="en-IN" sz="2500" b="1" dirty="0">
                <a:solidFill>
                  <a:srgbClr val="FFFFFF"/>
                </a:solidFill>
              </a:rPr>
              <a:t/>
            </a:r>
            <a:br>
              <a:rPr lang="en-IN" sz="2500" b="1" dirty="0">
                <a:solidFill>
                  <a:srgbClr val="FFFFFF"/>
                </a:solidFill>
              </a:rPr>
            </a:br>
            <a:r>
              <a:rPr lang="en-IN" sz="2500" b="1" dirty="0">
                <a:solidFill>
                  <a:srgbClr val="FFFFFF"/>
                </a:solidFill>
              </a:rPr>
              <a:t>Course Title: Toxicopathology</a:t>
            </a:r>
            <a:br>
              <a:rPr lang="en-IN" sz="2500" b="1" dirty="0">
                <a:solidFill>
                  <a:srgbClr val="FFFFFF"/>
                </a:solidFill>
              </a:rPr>
            </a:br>
            <a:r>
              <a:rPr lang="en-IN" sz="2500" b="1" dirty="0">
                <a:solidFill>
                  <a:srgbClr val="FFFFFF"/>
                </a:solidFill>
              </a:rPr>
              <a:t>Course No.: VPP-609</a:t>
            </a:r>
            <a:br>
              <a:rPr lang="en-IN" sz="2500" b="1" dirty="0">
                <a:solidFill>
                  <a:srgbClr val="FFFFFF"/>
                </a:solidFill>
              </a:rPr>
            </a:br>
            <a:endParaRPr lang="en-IN" sz="2500" b="1" dirty="0">
              <a:solidFill>
                <a:srgbClr val="FFFFFF"/>
              </a:solidFill>
            </a:endParaRPr>
          </a:p>
        </p:txBody>
      </p:sp>
      <p:pic>
        <p:nvPicPr>
          <p:cNvPr id="4" name="Picture 2" descr="Prevent lead poisoning and residues in livestock | Agriculture and Food">
            <a:extLst>
              <a:ext uri="{FF2B5EF4-FFF2-40B4-BE49-F238E27FC236}">
                <a16:creationId xmlns:a16="http://schemas.microsoft.com/office/drawing/2014/main" id="{97ABFD75-28EB-407A-B89B-63D8AA060A40}"/>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95962" y="1489242"/>
            <a:ext cx="4881870" cy="3656689"/>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3" name="Content Placeholder 2"/>
          <p:cNvSpPr>
            <a:spLocks noGrp="1"/>
          </p:cNvSpPr>
          <p:nvPr>
            <p:ph idx="1"/>
          </p:nvPr>
        </p:nvSpPr>
        <p:spPr>
          <a:xfrm>
            <a:off x="7181725" y="2837329"/>
            <a:ext cx="4512988" cy="3317938"/>
          </a:xfrm>
        </p:spPr>
        <p:txBody>
          <a:bodyPr anchor="t">
            <a:normAutofit/>
          </a:bodyPr>
          <a:lstStyle/>
          <a:p>
            <a:pPr marL="0" indent="0">
              <a:spcBef>
                <a:spcPts val="0"/>
              </a:spcBef>
              <a:spcAft>
                <a:spcPts val="600"/>
              </a:spcAft>
              <a:buNone/>
            </a:pPr>
            <a:endParaRPr lang="en-US" altLang="en-US" b="1" dirty="0">
              <a:solidFill>
                <a:srgbClr val="FFFFFF"/>
              </a:solidFill>
            </a:endParaRPr>
          </a:p>
          <a:p>
            <a:pPr marL="0" indent="0">
              <a:spcBef>
                <a:spcPts val="0"/>
              </a:spcBef>
              <a:spcAft>
                <a:spcPts val="600"/>
              </a:spcAft>
              <a:buNone/>
            </a:pPr>
            <a:endParaRPr lang="en-US" altLang="en-US" b="1" dirty="0">
              <a:solidFill>
                <a:srgbClr val="FFFFFF"/>
              </a:solidFill>
            </a:endParaRPr>
          </a:p>
          <a:p>
            <a:pPr marL="0" indent="0">
              <a:spcBef>
                <a:spcPts val="0"/>
              </a:spcBef>
              <a:spcAft>
                <a:spcPts val="600"/>
              </a:spcAft>
              <a:buNone/>
            </a:pPr>
            <a:endParaRPr lang="en-US" altLang="en-US" b="1" dirty="0">
              <a:solidFill>
                <a:srgbClr val="FFFFFF"/>
              </a:solidFill>
            </a:endParaRPr>
          </a:p>
          <a:p>
            <a:pPr marL="0" indent="0">
              <a:spcBef>
                <a:spcPts val="0"/>
              </a:spcBef>
              <a:spcAft>
                <a:spcPts val="600"/>
              </a:spcAft>
              <a:buNone/>
            </a:pPr>
            <a:endParaRPr lang="en-US" altLang="en-US" b="1" dirty="0">
              <a:solidFill>
                <a:srgbClr val="FFFFFF"/>
              </a:solidFill>
            </a:endParaRPr>
          </a:p>
          <a:p>
            <a:pPr marL="0" indent="0">
              <a:spcBef>
                <a:spcPts val="0"/>
              </a:spcBef>
              <a:spcAft>
                <a:spcPts val="600"/>
              </a:spcAft>
              <a:buNone/>
            </a:pPr>
            <a:endParaRPr lang="en-US" altLang="en-US" b="1" dirty="0">
              <a:solidFill>
                <a:srgbClr val="FFFFFF"/>
              </a:solidFill>
            </a:endParaRPr>
          </a:p>
          <a:p>
            <a:pPr marL="0" indent="0" algn="r">
              <a:spcBef>
                <a:spcPts val="0"/>
              </a:spcBef>
              <a:spcAft>
                <a:spcPts val="600"/>
              </a:spcAft>
              <a:buNone/>
            </a:pPr>
            <a:r>
              <a:rPr lang="en-US" altLang="en-US" b="1" dirty="0">
                <a:solidFill>
                  <a:srgbClr val="FFFFFF"/>
                </a:solidFill>
              </a:rPr>
              <a:t>DR. KAUSHAL KUMAR</a:t>
            </a:r>
          </a:p>
          <a:p>
            <a:pPr marL="0" indent="0" algn="r">
              <a:spcBef>
                <a:spcPts val="0"/>
              </a:spcBef>
              <a:spcAft>
                <a:spcPts val="600"/>
              </a:spcAft>
              <a:buNone/>
            </a:pPr>
            <a:r>
              <a:rPr lang="en-US" altLang="en-US" b="1" dirty="0">
                <a:solidFill>
                  <a:srgbClr val="FFFFFF"/>
                </a:solidFill>
              </a:rPr>
              <a:t>Assistant Professor &amp; Head</a:t>
            </a:r>
          </a:p>
          <a:p>
            <a:pPr marL="0" indent="0" algn="r">
              <a:spcBef>
                <a:spcPts val="0"/>
              </a:spcBef>
              <a:spcAft>
                <a:spcPts val="600"/>
              </a:spcAft>
              <a:buNone/>
            </a:pPr>
            <a:r>
              <a:rPr lang="en-US" altLang="en-US" b="1" dirty="0">
                <a:solidFill>
                  <a:srgbClr val="FFFFFF"/>
                </a:solidFill>
              </a:rPr>
              <a:t>Department of Veterinary Pathology</a:t>
            </a:r>
          </a:p>
          <a:p>
            <a:pPr marL="0" indent="0" algn="r">
              <a:spcBef>
                <a:spcPts val="0"/>
              </a:spcBef>
              <a:spcAft>
                <a:spcPts val="600"/>
              </a:spcAft>
              <a:buNone/>
            </a:pPr>
            <a:r>
              <a:rPr lang="en-US" altLang="en-US" b="1" dirty="0">
                <a:solidFill>
                  <a:srgbClr val="FFFFFF"/>
                </a:solidFill>
              </a:rPr>
              <a:t>Bihar Veterinary College, BASU</a:t>
            </a:r>
            <a:endParaRPr lang="en-US" dirty="0">
              <a:solidFill>
                <a:srgbClr val="FFFFFF"/>
              </a:solidFill>
            </a:endParaRPr>
          </a:p>
        </p:txBody>
      </p:sp>
    </p:spTree>
    <p:extLst>
      <p:ext uri="{BB962C8B-B14F-4D97-AF65-F5344CB8AC3E}">
        <p14:creationId xmlns:p14="http://schemas.microsoft.com/office/powerpoint/2010/main" val="30076419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r>
              <a:rPr lang="en-IN" dirty="0"/>
              <a:t>Lead is a soft, malleable heavy metal.</a:t>
            </a:r>
          </a:p>
          <a:p>
            <a:r>
              <a:rPr lang="en-IN" dirty="0"/>
              <a:t>Lead poisoning is caused by increased levels of the heavy metal lead in the body tissues which can interfere with a variety of body processes and causes toxicity to many organs and tissue.</a:t>
            </a:r>
          </a:p>
          <a:p>
            <a:r>
              <a:rPr lang="en-IN" dirty="0"/>
              <a:t>Lead poisoning in animals and people is a major concern worldwide. </a:t>
            </a:r>
          </a:p>
          <a:p>
            <a:r>
              <a:rPr lang="en-IN" dirty="0"/>
              <a:t>It is most common in dogs and cattle.</a:t>
            </a:r>
          </a:p>
          <a:p>
            <a:r>
              <a:rPr lang="en-IN" dirty="0"/>
              <a:t>In other species such toxicity is limited by reduced accessibility, </a:t>
            </a:r>
          </a:p>
          <a:p>
            <a:pPr marL="0" indent="0">
              <a:buNone/>
            </a:pPr>
            <a:r>
              <a:rPr lang="en-IN" dirty="0"/>
              <a:t>	more selective eating habits and or lower susceptibility.</a:t>
            </a:r>
          </a:p>
        </p:txBody>
      </p:sp>
      <p:sp>
        <p:nvSpPr>
          <p:cNvPr id="5" name="Title 4"/>
          <p:cNvSpPr>
            <a:spLocks noGrp="1"/>
          </p:cNvSpPr>
          <p:nvPr>
            <p:ph type="title"/>
          </p:nvPr>
        </p:nvSpPr>
        <p:spPr/>
        <p:txBody>
          <a:bodyPr>
            <a:normAutofit/>
          </a:bodyPr>
          <a:lstStyle/>
          <a:p>
            <a:r>
              <a:rPr lang="en-IN" sz="5400" dirty="0"/>
              <a:t>Introduction</a:t>
            </a:r>
          </a:p>
        </p:txBody>
      </p:sp>
      <p:pic>
        <p:nvPicPr>
          <p:cNvPr id="3076" name="Picture 4" descr="Moo moves: Gypsy Day gets green light | BusinessDesk"/>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320354" y="3725839"/>
            <a:ext cx="3871646" cy="31321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1151495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232859" y="3660618"/>
            <a:ext cx="8596668" cy="1320800"/>
          </a:xfrm>
        </p:spPr>
        <p:txBody>
          <a:bodyPr/>
          <a:lstStyle/>
          <a:p>
            <a:pPr algn="ctr"/>
            <a:r>
              <a:rPr lang="en-IN" dirty="0"/>
              <a:t>ETIOLOGY</a:t>
            </a:r>
          </a:p>
        </p:txBody>
      </p:sp>
      <p:sp>
        <p:nvSpPr>
          <p:cNvPr id="3" name="Content Placeholder 2"/>
          <p:cNvSpPr>
            <a:spLocks noGrp="1"/>
          </p:cNvSpPr>
          <p:nvPr>
            <p:ph idx="1"/>
          </p:nvPr>
        </p:nvSpPr>
        <p:spPr>
          <a:xfrm>
            <a:off x="677334" y="1796902"/>
            <a:ext cx="8596668" cy="4614531"/>
          </a:xfrm>
        </p:spPr>
        <p:txBody>
          <a:bodyPr>
            <a:normAutofit/>
          </a:bodyPr>
          <a:lstStyle/>
          <a:p>
            <a:pPr>
              <a:lnSpc>
                <a:spcPct val="200000"/>
              </a:lnSpc>
            </a:pPr>
            <a:r>
              <a:rPr lang="en-IN" dirty="0"/>
              <a:t>Ingestion of </a:t>
            </a:r>
            <a:r>
              <a:rPr lang="en-IN"/>
              <a:t>lead-based </a:t>
            </a:r>
            <a:r>
              <a:rPr lang="en-IN" smtClean="0"/>
              <a:t>paints </a:t>
            </a:r>
            <a:endParaRPr lang="en-IN" dirty="0"/>
          </a:p>
          <a:p>
            <a:pPr lvl="0">
              <a:lnSpc>
                <a:spcPct val="200000"/>
              </a:lnSpc>
            </a:pPr>
            <a:r>
              <a:rPr lang="en-US" dirty="0"/>
              <a:t>Improper handling of engine-oil and Battery.</a:t>
            </a:r>
            <a:endParaRPr lang="en-IN" dirty="0"/>
          </a:p>
          <a:p>
            <a:pPr lvl="0">
              <a:lnSpc>
                <a:spcPct val="200000"/>
              </a:lnSpc>
            </a:pPr>
            <a:r>
              <a:rPr lang="en-US" dirty="0"/>
              <a:t>Vegetation grown in lead smelter area.</a:t>
            </a:r>
            <a:endParaRPr lang="en-IN" dirty="0"/>
          </a:p>
          <a:p>
            <a:pPr lvl="0">
              <a:lnSpc>
                <a:spcPct val="200000"/>
              </a:lnSpc>
            </a:pPr>
            <a:r>
              <a:rPr lang="en-US" dirty="0"/>
              <a:t>Feeding on crop sprayed with lead insecticides </a:t>
            </a:r>
            <a:endParaRPr lang="en-IN" dirty="0"/>
          </a:p>
          <a:p>
            <a:pPr lvl="0">
              <a:lnSpc>
                <a:spcPct val="200000"/>
              </a:lnSpc>
            </a:pPr>
            <a:r>
              <a:rPr lang="en-US" dirty="0"/>
              <a:t>Deeping sheep in lead containing dip solutions (lead arsenate) as Sheep develop a kind of taste for lead.</a:t>
            </a:r>
            <a:endParaRPr lang="en-IN" dirty="0"/>
          </a:p>
          <a:p>
            <a:endParaRPr lang="en-IN" dirty="0"/>
          </a:p>
        </p:txBody>
      </p:sp>
      <p:sp>
        <p:nvSpPr>
          <p:cNvPr id="5" name="TextBox 4"/>
          <p:cNvSpPr txBox="1"/>
          <p:nvPr/>
        </p:nvSpPr>
        <p:spPr>
          <a:xfrm>
            <a:off x="1403499" y="481412"/>
            <a:ext cx="6403326" cy="830997"/>
          </a:xfrm>
          <a:prstGeom prst="rect">
            <a:avLst/>
          </a:prstGeom>
          <a:noFill/>
        </p:spPr>
        <p:txBody>
          <a:bodyPr wrap="square" rtlCol="0">
            <a:spAutoFit/>
          </a:bodyPr>
          <a:lstStyle/>
          <a:p>
            <a:r>
              <a:rPr lang="en-IN" sz="4800" b="1" dirty="0" err="1">
                <a:solidFill>
                  <a:schemeClr val="accent2">
                    <a:lumMod val="75000"/>
                  </a:schemeClr>
                </a:solidFill>
              </a:rPr>
              <a:t>Sourses</a:t>
            </a:r>
            <a:r>
              <a:rPr lang="en-IN" sz="4800" b="1" dirty="0">
                <a:solidFill>
                  <a:schemeClr val="accent2">
                    <a:lumMod val="75000"/>
                  </a:schemeClr>
                </a:solidFill>
              </a:rPr>
              <a:t> of poisoning</a:t>
            </a:r>
          </a:p>
        </p:txBody>
      </p:sp>
    </p:spTree>
    <p:extLst>
      <p:ext uri="{BB962C8B-B14F-4D97-AF65-F5344CB8AC3E}">
        <p14:creationId xmlns:p14="http://schemas.microsoft.com/office/powerpoint/2010/main" val="303453981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729006"/>
          </a:xfrm>
        </p:spPr>
        <p:txBody>
          <a:bodyPr/>
          <a:lstStyle/>
          <a:p>
            <a:pPr algn="ctr"/>
            <a:r>
              <a:rPr lang="en-IN" b="1" dirty="0"/>
              <a:t>Pathogenesis of Lead Toxicity</a:t>
            </a:r>
          </a:p>
        </p:txBody>
      </p:sp>
      <p:sp>
        <p:nvSpPr>
          <p:cNvPr id="3" name="Content Placeholder 2"/>
          <p:cNvSpPr>
            <a:spLocks noGrp="1"/>
          </p:cNvSpPr>
          <p:nvPr>
            <p:ph idx="1"/>
          </p:nvPr>
        </p:nvSpPr>
        <p:spPr>
          <a:xfrm>
            <a:off x="138581" y="1510028"/>
            <a:ext cx="9381066" cy="4994465"/>
          </a:xfrm>
        </p:spPr>
        <p:txBody>
          <a:bodyPr>
            <a:normAutofit/>
          </a:bodyPr>
          <a:lstStyle/>
          <a:p>
            <a:pPr lvl="0" algn="just">
              <a:lnSpc>
                <a:spcPct val="150000"/>
              </a:lnSpc>
            </a:pPr>
            <a:r>
              <a:rPr lang="en-US" b="1" dirty="0"/>
              <a:t>Absorbed lead enters the blood and soft tissues and eventually redistributes to the bone. The degree of absorption and retention is influenced by dietary factors such as calcium or iron levels. </a:t>
            </a:r>
          </a:p>
          <a:p>
            <a:pPr lvl="0" algn="just">
              <a:lnSpc>
                <a:spcPct val="150000"/>
              </a:lnSpc>
            </a:pPr>
            <a:r>
              <a:rPr lang="en-US" b="1" dirty="0"/>
              <a:t>Lead has a profound effect on sulfhydryl-containing enzymes, the thiol content of erythrocytes, antioxidant defenses, and tissues rich in mitochondria, which is reflected in the clinical syndrome.</a:t>
            </a:r>
          </a:p>
          <a:p>
            <a:pPr lvl="0" algn="just">
              <a:lnSpc>
                <a:spcPct val="150000"/>
              </a:lnSpc>
            </a:pPr>
            <a:r>
              <a:rPr lang="en-IN" b="1" dirty="0"/>
              <a:t>Lead interferes with essential metals as prosthetic groups of enzymes in the mitochondria, thus affects vital oxidative phosphorylation and ATP synthesis complex formation. This could explain the loss of integrity of nerve cell and functional disorder.</a:t>
            </a:r>
            <a:endParaRPr lang="en-US" b="1" dirty="0"/>
          </a:p>
          <a:p>
            <a:pPr marL="0" indent="0">
              <a:lnSpc>
                <a:spcPct val="150000"/>
              </a:lnSpc>
              <a:buNone/>
            </a:pPr>
            <a:endParaRPr lang="en-IN" b="1" dirty="0"/>
          </a:p>
        </p:txBody>
      </p:sp>
    </p:spTree>
    <p:extLst>
      <p:ext uri="{BB962C8B-B14F-4D97-AF65-F5344CB8AC3E}">
        <p14:creationId xmlns:p14="http://schemas.microsoft.com/office/powerpoint/2010/main" val="191631599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t>Pathophysiology of Lead Toxicity</a:t>
            </a:r>
          </a:p>
        </p:txBody>
      </p:sp>
      <p:sp>
        <p:nvSpPr>
          <p:cNvPr id="3" name="Content Placeholder 2"/>
          <p:cNvSpPr>
            <a:spLocks noGrp="1"/>
          </p:cNvSpPr>
          <p:nvPr>
            <p:ph idx="1"/>
          </p:nvPr>
        </p:nvSpPr>
        <p:spPr>
          <a:xfrm>
            <a:off x="581641" y="1660859"/>
            <a:ext cx="9381066" cy="4920694"/>
          </a:xfrm>
        </p:spPr>
        <p:txBody>
          <a:bodyPr>
            <a:normAutofit/>
          </a:bodyPr>
          <a:lstStyle/>
          <a:p>
            <a:pPr marL="0" indent="0" algn="just">
              <a:buNone/>
            </a:pPr>
            <a:r>
              <a:rPr lang="en-IN" sz="2400" dirty="0"/>
              <a:t>Lead salts (Carbonate /sulphate, </a:t>
            </a:r>
            <a:r>
              <a:rPr lang="en-IN" sz="2400" dirty="0" err="1"/>
              <a:t>tetraoxide</a:t>
            </a:r>
            <a:r>
              <a:rPr lang="en-IN" sz="2400" dirty="0"/>
              <a:t>) are sparingly soluble in water and hence 98% of ingested lead is eliminated in faeces. After absorption from GIT (1-2%), a large proportion is carried to RBC membrane. and rest either bind to serum albumin or remain free (unbound) which get distributed in soft tissues.</a:t>
            </a:r>
          </a:p>
          <a:p>
            <a:pPr marL="0" indent="0" algn="just">
              <a:buNone/>
            </a:pPr>
            <a:endParaRPr lang="en-IN" sz="2400" dirty="0"/>
          </a:p>
          <a:p>
            <a:pPr lvl="0"/>
            <a:r>
              <a:rPr lang="en-US" dirty="0"/>
              <a:t>Liver &amp; kidney is the main organ where it gets deposited.</a:t>
            </a:r>
            <a:endParaRPr lang="en-IN" dirty="0"/>
          </a:p>
          <a:p>
            <a:pPr lvl="0"/>
            <a:r>
              <a:rPr lang="en-US" dirty="0"/>
              <a:t>It crosses the blood brain barrier and placental barrier as well.</a:t>
            </a:r>
            <a:endParaRPr lang="en-IN" dirty="0"/>
          </a:p>
          <a:p>
            <a:pPr lvl="0"/>
            <a:r>
              <a:rPr lang="en-US" dirty="0"/>
              <a:t>The bone is considered as </a:t>
            </a:r>
            <a:r>
              <a:rPr lang="en-US" sz="2400" b="1" dirty="0"/>
              <a:t>SINK</a:t>
            </a:r>
            <a:r>
              <a:rPr lang="en-US" dirty="0"/>
              <a:t> for lead as it may contain 90%-98% of the total body burden of lead.</a:t>
            </a:r>
            <a:endParaRPr lang="en-IN" dirty="0"/>
          </a:p>
          <a:p>
            <a:pPr marL="0" indent="0">
              <a:buNone/>
            </a:pPr>
            <a:r>
              <a:rPr lang="en-IN" dirty="0"/>
              <a:t> </a:t>
            </a:r>
          </a:p>
        </p:txBody>
      </p:sp>
    </p:spTree>
    <p:extLst>
      <p:ext uri="{BB962C8B-B14F-4D97-AF65-F5344CB8AC3E}">
        <p14:creationId xmlns:p14="http://schemas.microsoft.com/office/powerpoint/2010/main" val="389862708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681872"/>
          </a:xfrm>
        </p:spPr>
        <p:txBody>
          <a:bodyPr>
            <a:normAutofit/>
          </a:bodyPr>
          <a:lstStyle/>
          <a:p>
            <a:pPr algn="ctr"/>
            <a:r>
              <a:rPr lang="en-IN" b="1" dirty="0"/>
              <a:t>CLINICAL FINDINGS</a:t>
            </a:r>
          </a:p>
        </p:txBody>
      </p:sp>
      <p:sp>
        <p:nvSpPr>
          <p:cNvPr id="3" name="Content Placeholder 2"/>
          <p:cNvSpPr>
            <a:spLocks noGrp="1"/>
          </p:cNvSpPr>
          <p:nvPr>
            <p:ph idx="1"/>
          </p:nvPr>
        </p:nvSpPr>
        <p:spPr>
          <a:xfrm>
            <a:off x="97766" y="1187777"/>
            <a:ext cx="10893887" cy="5060623"/>
          </a:xfrm>
        </p:spPr>
        <p:txBody>
          <a:bodyPr>
            <a:normAutofit lnSpcReduction="10000"/>
          </a:bodyPr>
          <a:lstStyle/>
          <a:p>
            <a:pPr marL="0" indent="0">
              <a:buNone/>
            </a:pPr>
            <a:r>
              <a:rPr lang="en-IN" dirty="0"/>
              <a:t> </a:t>
            </a:r>
          </a:p>
          <a:p>
            <a:r>
              <a:rPr lang="en-US" sz="2100" dirty="0"/>
              <a:t>Lead is irritating, immunosuppressive, </a:t>
            </a:r>
            <a:r>
              <a:rPr lang="en-US" sz="2100" dirty="0" err="1"/>
              <a:t>gametotoxic</a:t>
            </a:r>
            <a:r>
              <a:rPr lang="en-US" sz="2100" dirty="0"/>
              <a:t>, teratogenic, nephrotoxic, and </a:t>
            </a:r>
          </a:p>
          <a:p>
            <a:pPr marL="0" indent="0">
              <a:buNone/>
            </a:pPr>
            <a:r>
              <a:rPr lang="en-US" sz="2100" dirty="0"/>
              <a:t>	toxic to the </a:t>
            </a:r>
            <a:r>
              <a:rPr lang="en-US" sz="2100" b="1" dirty="0"/>
              <a:t>hematopoietic system.</a:t>
            </a:r>
          </a:p>
          <a:p>
            <a:r>
              <a:rPr lang="en-IN" sz="2100" b="1" dirty="0"/>
              <a:t>Nervous System </a:t>
            </a:r>
            <a:r>
              <a:rPr lang="en-IN" sz="2100" dirty="0"/>
              <a:t>–</a:t>
            </a:r>
            <a:r>
              <a:rPr lang="en-US" sz="2100" dirty="0"/>
              <a:t>Ataxia, salivation, tremor/</a:t>
            </a:r>
            <a:r>
              <a:rPr lang="en-IN" sz="2100" dirty="0"/>
              <a:t> </a:t>
            </a:r>
            <a:r>
              <a:rPr lang="en-US" sz="2100" dirty="0"/>
              <a:t>Spastic twitching of eyelids</a:t>
            </a:r>
            <a:r>
              <a:rPr lang="en-IN" sz="2100" dirty="0"/>
              <a:t> </a:t>
            </a:r>
            <a:r>
              <a:rPr lang="en-US" sz="2100" dirty="0"/>
              <a:t>Champing of Jaw etc.</a:t>
            </a:r>
            <a:endParaRPr lang="en-IN" sz="2100" dirty="0"/>
          </a:p>
          <a:p>
            <a:r>
              <a:rPr lang="en-IN" sz="2100" b="1" dirty="0"/>
              <a:t>Digestive System -  </a:t>
            </a:r>
            <a:r>
              <a:rPr lang="en-IN" sz="2100" dirty="0"/>
              <a:t>Rumen stasis, colic, constipation diarrhoea, head 						pressing.</a:t>
            </a:r>
          </a:p>
          <a:p>
            <a:pPr lvl="0"/>
            <a:r>
              <a:rPr lang="en-US" sz="2100" dirty="0"/>
              <a:t>Anemia is consistent finding in lead poisoning due to</a:t>
            </a:r>
            <a:endParaRPr lang="en-IN" sz="2100" dirty="0"/>
          </a:p>
          <a:p>
            <a:pPr lvl="1"/>
            <a:r>
              <a:rPr lang="en-US" sz="2100" dirty="0"/>
              <a:t>Destruction of erythrocytes (due to increased fragility)</a:t>
            </a:r>
            <a:endParaRPr lang="en-IN" sz="2100" dirty="0"/>
          </a:p>
          <a:p>
            <a:pPr lvl="1"/>
            <a:r>
              <a:rPr lang="en-US" sz="2100" dirty="0"/>
              <a:t>Depressant action on bone marrow (due to deposition of lead in bone).</a:t>
            </a:r>
            <a:endParaRPr lang="en-IN" sz="2100" dirty="0"/>
          </a:p>
          <a:p>
            <a:pPr lvl="1"/>
            <a:r>
              <a:rPr lang="en-US" sz="2100" dirty="0"/>
              <a:t>Inhibitor of heme synthesis.</a:t>
            </a:r>
            <a:endParaRPr lang="en-IN" sz="2100" dirty="0"/>
          </a:p>
          <a:p>
            <a:pPr marL="0" indent="0">
              <a:buNone/>
            </a:pPr>
            <a:endParaRPr lang="en-IN" dirty="0"/>
          </a:p>
          <a:p>
            <a:pPr marL="0" indent="0" algn="ctr">
              <a:buNone/>
            </a:pPr>
            <a:r>
              <a:rPr lang="en-IN" i="1" dirty="0">
                <a:solidFill>
                  <a:srgbClr val="FF0000"/>
                </a:solidFill>
              </a:rPr>
              <a:t>Chronic poisoning is seen in cattle and they show hyperaesthesia and other above mentioned signs.</a:t>
            </a:r>
          </a:p>
          <a:p>
            <a:endParaRPr lang="en-IN" dirty="0"/>
          </a:p>
        </p:txBody>
      </p:sp>
    </p:spTree>
    <p:extLst>
      <p:ext uri="{BB962C8B-B14F-4D97-AF65-F5344CB8AC3E}">
        <p14:creationId xmlns:p14="http://schemas.microsoft.com/office/powerpoint/2010/main" val="70134794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59749" y="196361"/>
            <a:ext cx="8596668" cy="1320800"/>
          </a:xfrm>
        </p:spPr>
        <p:txBody>
          <a:bodyPr>
            <a:normAutofit/>
          </a:bodyPr>
          <a:lstStyle/>
          <a:p>
            <a:pPr algn="ctr"/>
            <a:r>
              <a:rPr lang="en-IN" sz="5400" b="1" dirty="0"/>
              <a:t>LESION</a:t>
            </a:r>
          </a:p>
        </p:txBody>
      </p:sp>
      <p:sp>
        <p:nvSpPr>
          <p:cNvPr id="3" name="Content Placeholder 2"/>
          <p:cNvSpPr>
            <a:spLocks noGrp="1"/>
          </p:cNvSpPr>
          <p:nvPr>
            <p:ph idx="1"/>
          </p:nvPr>
        </p:nvSpPr>
        <p:spPr>
          <a:xfrm>
            <a:off x="167201" y="1400098"/>
            <a:ext cx="10067040" cy="4833648"/>
          </a:xfrm>
        </p:spPr>
        <p:txBody>
          <a:bodyPr>
            <a:normAutofit/>
          </a:bodyPr>
          <a:lstStyle/>
          <a:p>
            <a:r>
              <a:rPr lang="en-IN" sz="2000" dirty="0"/>
              <a:t>ACUTE LEAD POISONING :</a:t>
            </a:r>
          </a:p>
          <a:p>
            <a:r>
              <a:rPr lang="en-IN" dirty="0"/>
              <a:t>Macroscopic Lesion</a:t>
            </a:r>
          </a:p>
          <a:p>
            <a:pPr lvl="1"/>
            <a:r>
              <a:rPr lang="en-IN" u="sng" dirty="0"/>
              <a:t> </a:t>
            </a:r>
            <a:r>
              <a:rPr lang="en-US" dirty="0"/>
              <a:t>Oil or flakes of paint or battery may be evident in the GI tract. </a:t>
            </a:r>
            <a:endParaRPr lang="en-IN" dirty="0"/>
          </a:p>
          <a:p>
            <a:pPr lvl="1"/>
            <a:r>
              <a:rPr lang="en-US" dirty="0"/>
              <a:t> The caustic action of lead salts causes gastroenteritis.</a:t>
            </a:r>
          </a:p>
          <a:p>
            <a:pPr lvl="1"/>
            <a:r>
              <a:rPr lang="en-US" dirty="0"/>
              <a:t> In the nervous system, edema, congestion of the cerebral cortex, and flattening of the cortical gyri </a:t>
            </a:r>
            <a:r>
              <a:rPr lang="en-IN" dirty="0"/>
              <a:t>on cerebrum</a:t>
            </a:r>
            <a:r>
              <a:rPr lang="en-US" dirty="0"/>
              <a:t> are present. </a:t>
            </a:r>
            <a:endParaRPr lang="en-IN" dirty="0"/>
          </a:p>
          <a:p>
            <a:r>
              <a:rPr lang="en-IN" dirty="0"/>
              <a:t>Microscopic Lesion</a:t>
            </a:r>
          </a:p>
          <a:p>
            <a:pPr lvl="1"/>
            <a:r>
              <a:rPr lang="en-IN" dirty="0"/>
              <a:t> Tubular necrosis in kidney, </a:t>
            </a:r>
          </a:p>
          <a:p>
            <a:pPr lvl="1"/>
            <a:r>
              <a:rPr lang="en-IN" dirty="0"/>
              <a:t>Centrilobular necrosis in liver and</a:t>
            </a:r>
          </a:p>
          <a:p>
            <a:pPr lvl="1"/>
            <a:r>
              <a:rPr lang="en-IN" dirty="0" err="1"/>
              <a:t>Osteopetrosis</a:t>
            </a:r>
            <a:r>
              <a:rPr lang="en-IN" dirty="0"/>
              <a:t> in affected animals</a:t>
            </a:r>
          </a:p>
          <a:p>
            <a:endParaRPr lang="en-IN" dirty="0"/>
          </a:p>
        </p:txBody>
      </p:sp>
    </p:spTree>
    <p:extLst>
      <p:ext uri="{BB962C8B-B14F-4D97-AF65-F5344CB8AC3E}">
        <p14:creationId xmlns:p14="http://schemas.microsoft.com/office/powerpoint/2010/main" val="263492246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599"/>
            <a:ext cx="8596668" cy="5612092"/>
          </a:xfrm>
        </p:spPr>
        <p:txBody>
          <a:bodyPr>
            <a:noAutofit/>
          </a:bodyPr>
          <a:lstStyle/>
          <a:p>
            <a:r>
              <a:rPr lang="en-IN" sz="2800" b="1" dirty="0"/>
              <a:t>                            </a:t>
            </a:r>
            <a:r>
              <a:rPr lang="en-IN" sz="4400" b="1" dirty="0"/>
              <a:t>DIAGNOSIS</a:t>
            </a:r>
            <a:br>
              <a:rPr lang="en-IN" sz="4400" b="1" dirty="0"/>
            </a:br>
            <a:r>
              <a:rPr lang="en-IN" sz="1600" dirty="0"/>
              <a:t/>
            </a:r>
            <a:br>
              <a:rPr lang="en-IN" sz="1600" dirty="0"/>
            </a:br>
            <a:r>
              <a:rPr lang="en-US" sz="2000" dirty="0"/>
              <a:t>Concentrations of lead in the blood at 0.35 ppm, liver at 10 ppm, or kidney cortex at 10 ppm are consistent with a diagnosis of lead poisoning in most species. </a:t>
            </a:r>
            <a:br>
              <a:rPr lang="en-US" sz="2000" dirty="0"/>
            </a:br>
            <a:r>
              <a:rPr lang="en-US" sz="2000" dirty="0"/>
              <a:t>Blood lead concentrations &gt;0.05–0.10 ppm to be a notifiable disease in food-producing animals.</a:t>
            </a:r>
            <a:br>
              <a:rPr lang="en-US" sz="2000" dirty="0"/>
            </a:br>
            <a:r>
              <a:rPr lang="en-US" sz="2000" dirty="0"/>
              <a:t> </a:t>
            </a:r>
            <a:r>
              <a:rPr lang="en-IN" sz="1600" dirty="0"/>
              <a:t/>
            </a:r>
            <a:br>
              <a:rPr lang="en-IN" sz="1600" dirty="0"/>
            </a:br>
            <a:r>
              <a:rPr lang="en-IN" sz="2000" b="1" dirty="0"/>
              <a:t>Hematologic abnormalities</a:t>
            </a:r>
            <a:r>
              <a:rPr lang="en-IN" sz="2000" dirty="0"/>
              <a:t>, which may be indicative but not confirmatory of lead poisoning, include </a:t>
            </a:r>
            <a:r>
              <a:rPr lang="en-IN" sz="2000" dirty="0" err="1"/>
              <a:t>anemia</a:t>
            </a:r>
            <a:r>
              <a:rPr lang="en-IN" sz="2000" dirty="0"/>
              <a:t>, anisocytosis, poikilocytosis, polychromasia, basophilic stippling, </a:t>
            </a:r>
            <a:br>
              <a:rPr lang="en-IN" sz="2000" dirty="0"/>
            </a:br>
            <a:r>
              <a:rPr lang="en-IN" sz="2000" dirty="0" err="1"/>
              <a:t>metarubricytosis</a:t>
            </a:r>
            <a:r>
              <a:rPr lang="en-IN" sz="2000" dirty="0"/>
              <a:t>, and hypochromia.</a:t>
            </a:r>
            <a:br>
              <a:rPr lang="en-IN" sz="2000" dirty="0"/>
            </a:br>
            <a:r>
              <a:rPr lang="en-IN" sz="2000" dirty="0"/>
              <a:t/>
            </a:r>
            <a:br>
              <a:rPr lang="en-IN" sz="2000" dirty="0"/>
            </a:br>
            <a:r>
              <a:rPr lang="en-US" sz="1600" dirty="0">
                <a:solidFill>
                  <a:srgbClr val="FF0000"/>
                </a:solidFill>
              </a:rPr>
              <a:t>In dogs, rabies, distemper, and hepatitis may appear similar to lead poisoning.</a:t>
            </a:r>
            <a:r>
              <a:rPr lang="en-US" sz="1600" dirty="0"/>
              <a:t/>
            </a:r>
            <a:br>
              <a:rPr lang="en-US" sz="1600" dirty="0"/>
            </a:br>
            <a:r>
              <a:rPr lang="en-US" sz="1600" b="1" dirty="0"/>
              <a:t/>
            </a:r>
            <a:br>
              <a:rPr lang="en-US" sz="1600" b="1" dirty="0"/>
            </a:br>
            <a:endParaRPr lang="en-IN" sz="2800" b="1" dirty="0"/>
          </a:p>
        </p:txBody>
      </p:sp>
      <p:pic>
        <p:nvPicPr>
          <p:cNvPr id="1026" name="Picture 2" descr="Overview of Lead Poisoning - Toxicology - Veterinary Manual"/>
          <p:cNvPicPr>
            <a:picLocks noGrp="1" noChangeAspect="1" noChangeArrowheads="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8287105" y="3253562"/>
            <a:ext cx="3904895" cy="2608470"/>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8687529" y="5843758"/>
            <a:ext cx="4200807" cy="646331"/>
          </a:xfrm>
          <a:prstGeom prst="rect">
            <a:avLst/>
          </a:prstGeom>
          <a:noFill/>
        </p:spPr>
        <p:txBody>
          <a:bodyPr wrap="square" rtlCol="0">
            <a:spAutoFit/>
          </a:bodyPr>
          <a:lstStyle/>
          <a:p>
            <a:r>
              <a:rPr lang="en-IN" dirty="0"/>
              <a:t>Canine blood smear, Basophilic Stippling in lead poisoning</a:t>
            </a:r>
          </a:p>
        </p:txBody>
      </p:sp>
    </p:spTree>
    <p:extLst>
      <p:ext uri="{BB962C8B-B14F-4D97-AF65-F5344CB8AC3E}">
        <p14:creationId xmlns:p14="http://schemas.microsoft.com/office/powerpoint/2010/main" val="297117032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References: </a:t>
            </a:r>
            <a:br>
              <a:rPr lang="en-IN" dirty="0"/>
            </a:br>
            <a:endParaRPr lang="en-IN" dirty="0"/>
          </a:p>
        </p:txBody>
      </p:sp>
      <p:sp>
        <p:nvSpPr>
          <p:cNvPr id="3" name="Content Placeholder 2"/>
          <p:cNvSpPr>
            <a:spLocks noGrp="1"/>
          </p:cNvSpPr>
          <p:nvPr>
            <p:ph idx="1"/>
          </p:nvPr>
        </p:nvSpPr>
        <p:spPr/>
        <p:txBody>
          <a:bodyPr/>
          <a:lstStyle/>
          <a:p>
            <a:pPr lvl="0">
              <a:buFont typeface="+mj-lt"/>
              <a:buAutoNum type="arabicPeriod"/>
            </a:pPr>
            <a:r>
              <a:rPr lang="en-IN" dirty="0">
                <a:solidFill>
                  <a:schemeClr val="accent1"/>
                </a:solidFill>
                <a:hlinkClick r:id="rId2"/>
              </a:rPr>
              <a:t>https://www.msdvetmanual.com/toxicology/lead-poisoning/overview-of-lead-poisoning</a:t>
            </a:r>
            <a:endParaRPr lang="en-IN" dirty="0">
              <a:solidFill>
                <a:schemeClr val="accent1"/>
              </a:solidFill>
            </a:endParaRPr>
          </a:p>
          <a:p>
            <a:pPr lvl="0">
              <a:buFont typeface="+mj-lt"/>
              <a:buAutoNum type="arabicPeriod"/>
            </a:pPr>
            <a:r>
              <a:rPr lang="en-IN" dirty="0">
                <a:solidFill>
                  <a:schemeClr val="accent1"/>
                </a:solidFill>
                <a:hlinkClick r:id="rId3"/>
              </a:rPr>
              <a:t>Ab Latif </a:t>
            </a:r>
            <a:r>
              <a:rPr lang="en-IN" dirty="0" err="1">
                <a:solidFill>
                  <a:schemeClr val="accent1"/>
                </a:solidFill>
                <a:hlinkClick r:id="rId3"/>
              </a:rPr>
              <a:t>Wani</a:t>
            </a:r>
            <a:r>
              <a:rPr lang="en-IN" dirty="0">
                <a:solidFill>
                  <a:schemeClr val="accent1"/>
                </a:solidFill>
              </a:rPr>
              <a:t>, </a:t>
            </a:r>
            <a:r>
              <a:rPr lang="en-IN" dirty="0" err="1">
                <a:solidFill>
                  <a:schemeClr val="accent1"/>
                </a:solidFill>
                <a:hlinkClick r:id="rId4"/>
              </a:rPr>
              <a:t>Anjum</a:t>
            </a:r>
            <a:r>
              <a:rPr lang="en-IN" dirty="0">
                <a:solidFill>
                  <a:schemeClr val="accent1"/>
                </a:solidFill>
                <a:hlinkClick r:id="rId4"/>
              </a:rPr>
              <a:t> </a:t>
            </a:r>
            <a:r>
              <a:rPr lang="en-IN" dirty="0" err="1">
                <a:solidFill>
                  <a:schemeClr val="accent1"/>
                </a:solidFill>
                <a:hlinkClick r:id="rId4"/>
              </a:rPr>
              <a:t>Ara</a:t>
            </a:r>
            <a:r>
              <a:rPr lang="en-IN" dirty="0" err="1">
                <a:solidFill>
                  <a:schemeClr val="accent1"/>
                </a:solidFill>
              </a:rPr>
              <a:t>,and</a:t>
            </a:r>
            <a:r>
              <a:rPr lang="en-IN" dirty="0">
                <a:solidFill>
                  <a:schemeClr val="accent1"/>
                </a:solidFill>
              </a:rPr>
              <a:t> </a:t>
            </a:r>
            <a:r>
              <a:rPr lang="en-IN" dirty="0">
                <a:solidFill>
                  <a:schemeClr val="accent1"/>
                </a:solidFill>
                <a:hlinkClick r:id="rId5"/>
              </a:rPr>
              <a:t>Jawed Ahmad Usmani</a:t>
            </a:r>
            <a:r>
              <a:rPr lang="en-IN" dirty="0">
                <a:solidFill>
                  <a:schemeClr val="accent1"/>
                </a:solidFill>
              </a:rPr>
              <a:t>2015 Lead Toxicity: A </a:t>
            </a:r>
            <a:r>
              <a:rPr lang="en-IN" dirty="0" err="1">
                <a:solidFill>
                  <a:schemeClr val="accent1"/>
                </a:solidFill>
              </a:rPr>
              <a:t>Review</a:t>
            </a:r>
            <a:r>
              <a:rPr lang="en-IN" dirty="0" err="1">
                <a:solidFill>
                  <a:schemeClr val="accent1"/>
                </a:solidFill>
                <a:hlinkClick r:id="rId6"/>
              </a:rPr>
              <a:t>Interdiscip</a:t>
            </a:r>
            <a:r>
              <a:rPr lang="en-IN" dirty="0">
                <a:solidFill>
                  <a:schemeClr val="accent1"/>
                </a:solidFill>
                <a:hlinkClick r:id="rId6"/>
              </a:rPr>
              <a:t> </a:t>
            </a:r>
            <a:r>
              <a:rPr lang="en-IN" dirty="0" err="1">
                <a:solidFill>
                  <a:schemeClr val="accent1"/>
                </a:solidFill>
                <a:hlinkClick r:id="rId6"/>
              </a:rPr>
              <a:t>Toxicol</a:t>
            </a:r>
            <a:r>
              <a:rPr lang="en-IN" dirty="0">
                <a:solidFill>
                  <a:schemeClr val="accent1"/>
                </a:solidFill>
              </a:rPr>
              <a:t>. Jun; 8(2): 55–64.</a:t>
            </a:r>
          </a:p>
          <a:p>
            <a:pPr>
              <a:buFont typeface="+mj-lt"/>
              <a:buAutoNum type="arabicPeriod"/>
            </a:pPr>
            <a:endParaRPr lang="en-IN" dirty="0">
              <a:solidFill>
                <a:schemeClr val="accent1"/>
              </a:solidFill>
            </a:endParaRPr>
          </a:p>
        </p:txBody>
      </p:sp>
    </p:spTree>
    <p:extLst>
      <p:ext uri="{BB962C8B-B14F-4D97-AF65-F5344CB8AC3E}">
        <p14:creationId xmlns:p14="http://schemas.microsoft.com/office/powerpoint/2010/main" val="20985041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Cute Card Mouse Text Thank You Stock Vector (Royalty Free) 1526613071"/>
          <p:cNvPicPr>
            <a:picLocks noChangeAspect="1" noChangeArrowheads="1"/>
          </p:cNvPicPr>
          <p:nvPr/>
        </p:nvPicPr>
        <p:blipFill rotWithShape="1">
          <a:blip r:embed="rId2">
            <a:extLst>
              <a:ext uri="{28A0092B-C50C-407E-A947-70E740481C1C}">
                <a14:useLocalDpi xmlns:a14="http://schemas.microsoft.com/office/drawing/2010/main" val="0"/>
              </a:ext>
            </a:extLst>
          </a:blip>
          <a:srcRect b="7248"/>
          <a:stretch/>
        </p:blipFill>
        <p:spPr bwMode="auto">
          <a:xfrm>
            <a:off x="601580" y="66418"/>
            <a:ext cx="8277725" cy="6743456"/>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6905648" y="860080"/>
            <a:ext cx="3415301" cy="646331"/>
          </a:xfrm>
          <a:prstGeom prst="rect">
            <a:avLst/>
          </a:prstGeom>
          <a:noFill/>
        </p:spPr>
        <p:txBody>
          <a:bodyPr wrap="square" rtlCol="0">
            <a:spAutoFit/>
          </a:bodyPr>
          <a:lstStyle/>
          <a:p>
            <a:endParaRPr lang="en-IN" dirty="0">
              <a:solidFill>
                <a:schemeClr val="accent5"/>
              </a:solidFill>
            </a:endParaRPr>
          </a:p>
          <a:p>
            <a:pPr marL="342900" indent="-342900">
              <a:buAutoNum type="arabicPeriod"/>
            </a:pPr>
            <a:endParaRPr lang="en-IN" dirty="0"/>
          </a:p>
        </p:txBody>
      </p:sp>
      <p:sp>
        <p:nvSpPr>
          <p:cNvPr id="3" name="Rectangle 1"/>
          <p:cNvSpPr>
            <a:spLocks noChangeArrowheads="1"/>
          </p:cNvSpPr>
          <p:nvPr/>
        </p:nvSpPr>
        <p:spPr bwMode="auto">
          <a:xfrm>
            <a:off x="0" y="0"/>
            <a:ext cx="65" cy="425041"/>
          </a:xfrm>
          <a:prstGeom prst="rect">
            <a:avLst/>
          </a:prstGeom>
          <a:solidFill>
            <a:srgbClr val="FFFF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0" tIns="158700" rIns="0" bIns="79350" numCol="1" anchor="t" anchorCtr="0" compatLnSpc="1">
            <a:prstTxWarp prst="textNoShape">
              <a:avLst/>
            </a:prstTxWarp>
            <a:spAutoFit/>
          </a:bodyPr>
          <a:lstStyle>
            <a:lvl1pPr eaLnBrk="0" fontAlgn="base" hangingPunct="0">
              <a:spcBef>
                <a:spcPct val="0"/>
              </a:spcBef>
              <a:spcAft>
                <a:spcPct val="0"/>
              </a:spcAft>
              <a:defRPr>
                <a:solidFill>
                  <a:schemeClr val="tx1"/>
                </a:solidFill>
                <a:latin typeface="Arial" panose="020B0604020202020204" pitchFamily="34" charset="0"/>
              </a:defRPr>
            </a:lvl1pPr>
            <a:lvl2pPr eaLnBrk="0" fontAlgn="base" hangingPunct="0">
              <a:spcBef>
                <a:spcPct val="0"/>
              </a:spcBef>
              <a:spcAft>
                <a:spcPct val="0"/>
              </a:spcAft>
              <a:defRPr>
                <a:solidFill>
                  <a:schemeClr val="tx1"/>
                </a:solidFill>
                <a:latin typeface="Arial" panose="020B0604020202020204" pitchFamily="34" charset="0"/>
              </a:defRPr>
            </a:lvl2pPr>
            <a:lvl3pPr eaLnBrk="0" fontAlgn="base" hangingPunct="0">
              <a:spcBef>
                <a:spcPct val="0"/>
              </a:spcBef>
              <a:spcAft>
                <a:spcPct val="0"/>
              </a:spcAft>
              <a:defRPr>
                <a:solidFill>
                  <a:schemeClr val="tx1"/>
                </a:solidFill>
                <a:latin typeface="Arial" panose="020B0604020202020204" pitchFamily="34" charset="0"/>
              </a:defRPr>
            </a:lvl3pPr>
            <a:lvl4pPr eaLnBrk="0" fontAlgn="base" hangingPunct="0">
              <a:spcBef>
                <a:spcPct val="0"/>
              </a:spcBef>
              <a:spcAft>
                <a:spcPct val="0"/>
              </a:spcAft>
              <a:defRPr>
                <a:solidFill>
                  <a:schemeClr val="tx1"/>
                </a:solidFill>
                <a:latin typeface="Arial" panose="020B0604020202020204" pitchFamily="34" charset="0"/>
              </a:defRPr>
            </a:lvl4pPr>
            <a:lvl5pPr eaLnBrk="0" fontAlgn="base" hangingPunct="0">
              <a:spcBef>
                <a:spcPct val="0"/>
              </a:spcBef>
              <a:spcAft>
                <a:spcPct val="0"/>
              </a:spcAft>
              <a:defRPr>
                <a:solidFill>
                  <a:schemeClr val="tx1"/>
                </a:solidFill>
                <a:latin typeface="Arial" panose="020B0604020202020204" pitchFamily="34" charset="0"/>
              </a:defRPr>
            </a:lvl5pPr>
            <a:lvl6pPr eaLnBrk="0" fontAlgn="base" hangingPunct="0">
              <a:spcBef>
                <a:spcPct val="0"/>
              </a:spcBef>
              <a:spcAft>
                <a:spcPct val="0"/>
              </a:spcAft>
              <a:defRPr>
                <a:solidFill>
                  <a:schemeClr val="tx1"/>
                </a:solidFill>
                <a:latin typeface="Arial" panose="020B0604020202020204" pitchFamily="34" charset="0"/>
              </a:defRPr>
            </a:lvl6pPr>
            <a:lvl7pPr eaLnBrk="0" fontAlgn="base" hangingPunct="0">
              <a:spcBef>
                <a:spcPct val="0"/>
              </a:spcBef>
              <a:spcAft>
                <a:spcPct val="0"/>
              </a:spcAft>
              <a:defRPr>
                <a:solidFill>
                  <a:schemeClr val="tx1"/>
                </a:solidFill>
                <a:latin typeface="Arial" panose="020B0604020202020204" pitchFamily="34" charset="0"/>
              </a:defRPr>
            </a:lvl7pPr>
            <a:lvl8pPr eaLnBrk="0" fontAlgn="base" hangingPunct="0">
              <a:spcBef>
                <a:spcPct val="0"/>
              </a:spcBef>
              <a:spcAft>
                <a:spcPct val="0"/>
              </a:spcAft>
              <a:defRPr>
                <a:solidFill>
                  <a:schemeClr val="tx1"/>
                </a:solidFill>
                <a:latin typeface="Arial" panose="020B0604020202020204" pitchFamily="34" charset="0"/>
              </a:defRPr>
            </a:lvl8pPr>
            <a:lvl9pPr eaLnBrk="0" fontAlgn="base" hangingPunct="0">
              <a:spcBef>
                <a:spcPct val="0"/>
              </a:spcBef>
              <a:spcAft>
                <a:spcPct val="0"/>
              </a:spcAft>
              <a:defRPr>
                <a:solidFill>
                  <a:schemeClr val="tx1"/>
                </a:solidFill>
                <a:latin typeface="Arial" panose="020B0604020202020204" pitchFamily="34" charset="0"/>
              </a:defRPr>
            </a:lvl9pPr>
          </a:lstStyle>
          <a:p>
            <a:pPr marL="0" marR="0" lvl="0" indent="0" algn="l" defTabSz="914400" rtl="0" eaLnBrk="0" fontAlgn="t" latinLnBrk="0" hangingPunct="0">
              <a:lnSpc>
                <a:spcPct val="100000"/>
              </a:lnSpc>
              <a:spcBef>
                <a:spcPct val="0"/>
              </a:spcBef>
              <a:spcAft>
                <a:spcPct val="0"/>
              </a:spcAft>
              <a:buClrTx/>
              <a:buSzTx/>
              <a:buFontTx/>
              <a:buNone/>
              <a:tabLst/>
            </a:pPr>
            <a:endParaRPr kumimoji="0" lang="en-US" altLang="en-US" b="0" i="0" u="none" strike="noStrike" cap="none" normalizeH="0" baseline="30000" dirty="0">
              <a:ln>
                <a:noFill/>
              </a:ln>
              <a:solidFill>
                <a:srgbClr val="000000"/>
              </a:solidFill>
              <a:effectLst/>
              <a:latin typeface="Arial" panose="020B0604020202020204" pitchFamily="34" charset="0"/>
              <a:cs typeface="Arial" panose="020B0604020202020204" pitchFamily="34" charset="0"/>
            </a:endParaRPr>
          </a:p>
        </p:txBody>
      </p:sp>
      <p:pic>
        <p:nvPicPr>
          <p:cNvPr id="2050" name="Picture 2" descr="corresponding autho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621375" y="1196990875"/>
            <a:ext cx="66675" cy="857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15809617"/>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273</TotalTime>
  <Words>409</Words>
  <Application>Microsoft Office PowerPoint</Application>
  <PresentationFormat>Widescreen</PresentationFormat>
  <Paragraphs>63</Paragraphs>
  <Slides>10</Slides>
  <Notes>1</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10</vt:i4>
      </vt:variant>
    </vt:vector>
  </HeadingPairs>
  <TitlesOfParts>
    <vt:vector size="15" baseType="lpstr">
      <vt:lpstr>Arial</vt:lpstr>
      <vt:lpstr>Calibri</vt:lpstr>
      <vt:lpstr>Trebuchet MS</vt:lpstr>
      <vt:lpstr>Wingdings 3</vt:lpstr>
      <vt:lpstr>Facet</vt:lpstr>
      <vt:lpstr>PATHOLOGY OF LEAD TOXICITY  Course Title: Toxicopathology Course No.: VPP-609 </vt:lpstr>
      <vt:lpstr>Introduction</vt:lpstr>
      <vt:lpstr>ETIOLOGY</vt:lpstr>
      <vt:lpstr>Pathogenesis of Lead Toxicity</vt:lpstr>
      <vt:lpstr>Pathophysiology of Lead Toxicity</vt:lpstr>
      <vt:lpstr>CLINICAL FINDINGS</vt:lpstr>
      <vt:lpstr>LESION</vt:lpstr>
      <vt:lpstr>                            DIAGNOSIS  Concentrations of lead in the blood at 0.35 ppm, liver at 10 ppm, or kidney cortex at 10 ppm are consistent with a diagnosis of lead poisoning in most species.  Blood lead concentrations &gt;0.05–0.10 ppm to be a notifiable disease in food-producing animals.   Hematologic abnormalities, which may be indicative but not confirmatory of lead poisoning, include anemia, anisocytosis, poikilocytosis, polychromasia, basophilic stippling,  metarubricytosis, and hypochromia.  In dogs, rabies, distemper, and hepatitis may appear similar to lead poisoning.  </vt:lpstr>
      <vt:lpstr>References:  </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Kaushal umar</dc:title>
  <dc:creator>HP</dc:creator>
  <cp:lastModifiedBy>HP</cp:lastModifiedBy>
  <cp:revision>46</cp:revision>
  <dcterms:created xsi:type="dcterms:W3CDTF">2020-06-16T08:30:19Z</dcterms:created>
  <dcterms:modified xsi:type="dcterms:W3CDTF">2020-10-09T11:41:18Z</dcterms:modified>
</cp:coreProperties>
</file>