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7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F82C19-98AC-4449-A673-F40B0A489F77}" type="datetimeFigureOut">
              <a:rPr lang="en-IN" smtClean="0"/>
              <a:t>07-10-2020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D628BF-61FD-4949-BF00-932D5C2254B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3948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1800" b="0" i="1" u="none" strike="noStrike" baseline="0" dirty="0" err="1">
                <a:solidFill>
                  <a:srgbClr val="000000"/>
                </a:solidFill>
                <a:latin typeface="Helvetica Neue LT Std"/>
              </a:rPr>
              <a:t>Culhane</a:t>
            </a:r>
            <a:r>
              <a:rPr lang="es-ES" sz="1800" b="0" i="1" u="none" strike="noStrike" baseline="0" dirty="0">
                <a:solidFill>
                  <a:srgbClr val="000000"/>
                </a:solidFill>
                <a:latin typeface="Helvetica Neue LT Std"/>
              </a:rPr>
              <a:t> KJ, Liu Y, </a:t>
            </a:r>
            <a:r>
              <a:rPr lang="es-ES" sz="1800" b="0" i="1" u="none" strike="noStrike" baseline="0" dirty="0" err="1">
                <a:solidFill>
                  <a:srgbClr val="000000"/>
                </a:solidFill>
                <a:latin typeface="Helvetica Neue LT Std"/>
              </a:rPr>
              <a:t>Cai</a:t>
            </a:r>
            <a:r>
              <a:rPr lang="es-ES" sz="1800" b="0" i="1" u="none" strike="noStrike" baseline="0" dirty="0">
                <a:solidFill>
                  <a:srgbClr val="000000"/>
                </a:solidFill>
                <a:latin typeface="Helvetica Neue LT Std"/>
              </a:rPr>
              <a:t> Y and Yan ECY (2015). </a:t>
            </a:r>
            <a:r>
              <a:rPr lang="en-IN" sz="1800" b="0" i="1" u="none" strike="noStrike" baseline="0" dirty="0" err="1">
                <a:solidFill>
                  <a:srgbClr val="000000"/>
                </a:solidFill>
                <a:latin typeface="Helvetica Neue LT Std"/>
              </a:rPr>
              <a:t>doi</a:t>
            </a:r>
            <a:r>
              <a:rPr lang="en-IN" sz="1800" b="0" i="1" u="none" strike="noStrike" baseline="0" dirty="0">
                <a:solidFill>
                  <a:srgbClr val="000000"/>
                </a:solidFill>
                <a:latin typeface="Helvetica Neue LT Std"/>
              </a:rPr>
              <a:t>: 10.3389/fphar.2015.00264 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D628BF-61FD-4949-BF00-932D5C2254B1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47988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F526B-1126-4C02-8B74-0B84645AEB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53A850-FB0B-446C-BB93-CA860B5FFB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F9E953-C597-45E9-A2C5-AD5DC4138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779C4-BF4B-495C-BF5D-52A55105A0E5}" type="datetimeFigureOut">
              <a:rPr lang="en-IN" smtClean="0"/>
              <a:t>07-10-2020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0FE05C-AA7D-4537-9417-B5C6EACE2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BE5BB6-ED3F-442F-B0E8-D2FF48F72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740EA-1EF4-4684-A766-56629E5C498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13691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EB26D-6292-4136-B789-E55432FE4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943CB7-8348-49A2-AB4E-449B33EFB9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07A005-A963-4335-8903-6FCE19951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779C4-BF4B-495C-BF5D-52A55105A0E5}" type="datetimeFigureOut">
              <a:rPr lang="en-IN" smtClean="0"/>
              <a:t>07-10-2020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CBC46F-0726-49F6-92D7-11CEADE80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A84CA-4FB2-44A7-9145-3AB7997C1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740EA-1EF4-4684-A766-56629E5C498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7431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98E113-56D7-4F88-9ABA-458625C2C7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497080-38C5-4D5C-85E8-1A1237586F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950657-90FE-42B5-9A7C-D8666F496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779C4-BF4B-495C-BF5D-52A55105A0E5}" type="datetimeFigureOut">
              <a:rPr lang="en-IN" smtClean="0"/>
              <a:t>07-10-2020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DCCEE0-FB4B-4943-BCB0-DCFA511A1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0D2B7C-B033-40C2-99CE-2649474C2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740EA-1EF4-4684-A766-56629E5C498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13856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0EC29-4957-4923-A5A4-D87DC56F1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6DC36B-525C-4FBE-9F30-297EF9A9A2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543684-31F9-4F52-9006-861C3BB2D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779C4-BF4B-495C-BF5D-52A55105A0E5}" type="datetimeFigureOut">
              <a:rPr lang="en-IN" smtClean="0"/>
              <a:t>07-10-2020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A90AD1-023D-4100-B7A6-51D1B4642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58B5FD-75C5-46D5-AB50-8052403CE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740EA-1EF4-4684-A766-56629E5C498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20293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FE2B78-3617-4C3D-B4F9-7869B5757C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25DD88-69CB-4427-B8C0-16922DEA0B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FE5C41-CC03-444A-B9A0-AF184833A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779C4-BF4B-495C-BF5D-52A55105A0E5}" type="datetimeFigureOut">
              <a:rPr lang="en-IN" smtClean="0"/>
              <a:t>07-10-2020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C5040B-7CB7-4D1F-9F02-B3E083C34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648D83-328B-4E3B-9E85-BDD4F9EC4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740EA-1EF4-4684-A766-56629E5C498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76949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60E141-0C4F-4140-9F7B-1DA15D791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CAA25A-3C4B-4D0C-BAE9-1B0DB3A714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A49D0E-D61A-4426-BD30-80339AA974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0B1C16-0D37-41DA-A6E6-BAD2B7E5E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779C4-BF4B-495C-BF5D-52A55105A0E5}" type="datetimeFigureOut">
              <a:rPr lang="en-IN" smtClean="0"/>
              <a:t>07-10-2020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438056-61A8-4EFF-BADB-BFB93065F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86C1B3-F543-4C83-8CA8-734098794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740EA-1EF4-4684-A766-56629E5C498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2993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AB1B9-B0AB-4A8A-88D2-B3A6B01A07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C85F02-0D3B-42F9-AFBB-E55AA83B5A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1EF02A-0006-4156-859F-35C08BEBA1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4005E1-7289-4037-B102-A4380AECC7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08A59B8-8FE2-486F-94BE-348E3435E5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4FBB6BF-98E3-48DB-81FD-3B83966C7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779C4-BF4B-495C-BF5D-52A55105A0E5}" type="datetimeFigureOut">
              <a:rPr lang="en-IN" smtClean="0"/>
              <a:t>07-10-2020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647E0D0-2DFA-40A1-AF19-92480E9B8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895AC0-AB83-41F5-84CF-A1C39E216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740EA-1EF4-4684-A766-56629E5C498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15670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13253-ACC1-4396-B6CD-066EF82A4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BA6961D-AAB6-43D4-B81E-040382FFA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779C4-BF4B-495C-BF5D-52A55105A0E5}" type="datetimeFigureOut">
              <a:rPr lang="en-IN" smtClean="0"/>
              <a:t>07-10-2020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A3CEDA-B750-4743-B4E2-4D4BC249D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046C50-AC5D-4837-8E4B-A753C1EB8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740EA-1EF4-4684-A766-56629E5C498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42825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D77B96B-C23C-4D74-A2C3-3CC80DFDD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779C4-BF4B-495C-BF5D-52A55105A0E5}" type="datetimeFigureOut">
              <a:rPr lang="en-IN" smtClean="0"/>
              <a:t>07-10-2020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67F8F2-BFD0-45D0-8AF5-9A2FDE2AA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F4E29F-72A5-40BF-AB63-3891353D7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740EA-1EF4-4684-A766-56629E5C498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52037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0F0AC-D8FC-40A5-A488-C2F91BE0D5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59761C-F28C-441E-8918-5A8314CC3E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B09DFE-AF11-4771-B93D-AFA6939A71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D2923C-90CC-4988-8C47-7241DE1F0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779C4-BF4B-495C-BF5D-52A55105A0E5}" type="datetimeFigureOut">
              <a:rPr lang="en-IN" smtClean="0"/>
              <a:t>07-10-2020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096984-7527-4D71-9CBC-991CE8654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295AE3-B493-47F4-B2A2-8C6B9C5C6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740EA-1EF4-4684-A766-56629E5C498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01508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67DFA-217A-4D1D-AF85-8ED75396D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822164-D7E8-459B-ADBE-EB42B382B0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541F92-EB1A-46C6-BB0B-97D5AB0FAB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94C7B9-DA0C-49CA-B206-B3CF3891F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779C4-BF4B-495C-BF5D-52A55105A0E5}" type="datetimeFigureOut">
              <a:rPr lang="en-IN" smtClean="0"/>
              <a:t>07-10-2020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BCE0E9-729D-4D39-B8C5-3C5F154A0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0E4CF8-95BF-4619-B628-CF0B759E6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740EA-1EF4-4684-A766-56629E5C498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98673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DF521B-B6D1-43C7-94AE-270CF634E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EF48BF-F659-46DD-8F0F-CD6BEFADDB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286360-B444-40E2-A401-B143A2075B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779C4-BF4B-495C-BF5D-52A55105A0E5}" type="datetimeFigureOut">
              <a:rPr lang="en-IN" smtClean="0"/>
              <a:t>07-10-2020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90F1D3-47EE-4AA1-A282-13D9557359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9D8347-C95E-4A34-97C9-B54DCAC18D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740EA-1EF4-4684-A766-56629E5C498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37208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FF56364F-341A-489D-99A6-B6EF5EDECE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19775" y="476109"/>
            <a:ext cx="4172225" cy="5905780"/>
          </a:xfrm>
          <a:custGeom>
            <a:avLst/>
            <a:gdLst>
              <a:gd name="connsiteX0" fmla="*/ 3033060 w 4172225"/>
              <a:gd name="connsiteY0" fmla="*/ 0 h 5905780"/>
              <a:gd name="connsiteX1" fmla="*/ 4172225 w 4172225"/>
              <a:gd name="connsiteY1" fmla="*/ 0 h 5905780"/>
              <a:gd name="connsiteX2" fmla="*/ 4172225 w 4172225"/>
              <a:gd name="connsiteY2" fmla="*/ 5905761 h 5905780"/>
              <a:gd name="connsiteX3" fmla="*/ 3936003 w 4172225"/>
              <a:gd name="connsiteY3" fmla="*/ 5905761 h 5905780"/>
              <a:gd name="connsiteX4" fmla="*/ 3936003 w 4172225"/>
              <a:gd name="connsiteY4" fmla="*/ 5905780 h 5905780"/>
              <a:gd name="connsiteX5" fmla="*/ 0 w 4172225"/>
              <a:gd name="connsiteY5" fmla="*/ 5905780 h 5905780"/>
              <a:gd name="connsiteX6" fmla="*/ 2796838 w 4172225"/>
              <a:gd name="connsiteY6" fmla="*/ 19 h 5905780"/>
              <a:gd name="connsiteX7" fmla="*/ 3033051 w 4172225"/>
              <a:gd name="connsiteY7" fmla="*/ 19 h 5905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72225" h="5905780">
                <a:moveTo>
                  <a:pt x="3033060" y="0"/>
                </a:moveTo>
                <a:lnTo>
                  <a:pt x="4172225" y="0"/>
                </a:lnTo>
                <a:lnTo>
                  <a:pt x="4172225" y="5905761"/>
                </a:lnTo>
                <a:lnTo>
                  <a:pt x="3936003" y="5905761"/>
                </a:lnTo>
                <a:lnTo>
                  <a:pt x="3936003" y="5905780"/>
                </a:lnTo>
                <a:lnTo>
                  <a:pt x="0" y="5905780"/>
                </a:lnTo>
                <a:lnTo>
                  <a:pt x="2796838" y="19"/>
                </a:lnTo>
                <a:lnTo>
                  <a:pt x="3033051" y="19"/>
                </a:lnTo>
                <a:close/>
              </a:path>
            </a:pathLst>
          </a:custGeom>
          <a:solidFill>
            <a:srgbClr val="404040">
              <a:alpha val="8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42BD8CA-821E-4109-B1E5-9C4F557975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76110"/>
            <a:ext cx="10319294" cy="5905761"/>
          </a:xfrm>
          <a:custGeom>
            <a:avLst/>
            <a:gdLst>
              <a:gd name="connsiteX0" fmla="*/ 0 w 10319294"/>
              <a:gd name="connsiteY0" fmla="*/ 0 h 6059008"/>
              <a:gd name="connsiteX1" fmla="*/ 10319294 w 10319294"/>
              <a:gd name="connsiteY1" fmla="*/ 0 h 6059008"/>
              <a:gd name="connsiteX2" fmla="*/ 7522454 w 10319294"/>
              <a:gd name="connsiteY2" fmla="*/ 6059008 h 6059008"/>
              <a:gd name="connsiteX3" fmla="*/ 0 w 10319294"/>
              <a:gd name="connsiteY3" fmla="*/ 6059008 h 6059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319294" h="6059008">
                <a:moveTo>
                  <a:pt x="0" y="0"/>
                </a:moveTo>
                <a:lnTo>
                  <a:pt x="10319294" y="0"/>
                </a:lnTo>
                <a:lnTo>
                  <a:pt x="7522454" y="6059008"/>
                </a:lnTo>
                <a:lnTo>
                  <a:pt x="0" y="605900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4C5488-4F04-4246-8BBC-77A90BDDE2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2" y="1203876"/>
            <a:ext cx="6896291" cy="2419875"/>
          </a:xfrm>
        </p:spPr>
        <p:txBody>
          <a:bodyPr>
            <a:normAutofit/>
          </a:bodyPr>
          <a:lstStyle/>
          <a:p>
            <a:pPr algn="l"/>
            <a:r>
              <a:rPr lang="en-IN" sz="6600">
                <a:solidFill>
                  <a:srgbClr val="FFFFFF"/>
                </a:solidFill>
              </a:rPr>
              <a:t>Receptor for Peptide Hormone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8CD72F-8FA6-411C-8002-60D1D6FE4C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672" y="3760275"/>
            <a:ext cx="6896291" cy="1097597"/>
          </a:xfrm>
        </p:spPr>
        <p:txBody>
          <a:bodyPr>
            <a:normAutofit/>
          </a:bodyPr>
          <a:lstStyle/>
          <a:p>
            <a:pPr algn="l"/>
            <a:r>
              <a:rPr lang="en-IN" dirty="0">
                <a:solidFill>
                  <a:srgbClr val="FFFFFF"/>
                </a:solidFill>
              </a:rPr>
              <a:t>VBC-612</a:t>
            </a:r>
          </a:p>
        </p:txBody>
      </p:sp>
    </p:spTree>
    <p:extLst>
      <p:ext uri="{BB962C8B-B14F-4D97-AF65-F5344CB8AC3E}">
        <p14:creationId xmlns:p14="http://schemas.microsoft.com/office/powerpoint/2010/main" val="3907207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E6B3632-31A7-4B9A-9B3B-DAADD1D372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F3D55A-2D6A-45D8-B19B-3B08C0FC7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9725" y="640081"/>
            <a:ext cx="3206143" cy="548900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b="1" i="0" u="none" strike="noStrike" kern="1200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 comparison of GPCRs in family B with GPCRs in the other four families </a:t>
            </a:r>
            <a:endParaRPr lang="en-US" sz="36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FA363FB-1A31-423E-86F7-827D953810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237" y="728906"/>
            <a:ext cx="7322284" cy="5400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0309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88303-B5AA-4A77-B902-EE20485A5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5B844BF-1F1B-4C62-A9A1-DF2E546D58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130" y="209550"/>
            <a:ext cx="9505950" cy="64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5680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FA0E3-7FCB-4682-AB31-0464B6F39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4428825-E1CA-485A-A4DF-1998256538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325" y="685800"/>
            <a:ext cx="9467850" cy="529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178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3F29798-D584-4792-9B62-3F5F5C36D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4CEE894-E30F-4708-A796-9BFBD0F54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4805"/>
            <a:ext cx="10515600" cy="150588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b="1" i="0" u="none" strike="noStrike" kern="1200" baseline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Two-domain binding model of family B GPCRs </a:t>
            </a:r>
            <a:endParaRPr lang="en-US" sz="4800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94A4D00-1EB6-496A-9E40-B4F26374F5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0452" y="1845426"/>
            <a:ext cx="5688043" cy="4450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4175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3F29798-D584-4792-9B62-3F5F5C36D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16BECF-86A1-4C87-8BEE-D94208669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4805"/>
            <a:ext cx="10515600" cy="150588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200" b="1" i="0" u="none" strike="noStrike" kern="1200" baseline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Structural model for family B GPCRs </a:t>
            </a:r>
            <a:endParaRPr lang="en-US" sz="5200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79D48F0-4BE6-4F52-9033-040769154B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6151" y="1845426"/>
            <a:ext cx="7876644" cy="4450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263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39A54-D447-4D51-8827-817877F4A9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40430"/>
            <a:ext cx="4245429" cy="220636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700" b="1" i="0" u="none" strike="noStrike" kern="1200" baseline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The three-layered </a:t>
            </a:r>
            <a:r>
              <a:rPr lang="en-US" sz="3700" b="0" i="0" u="none" strike="noStrike" kern="1200" baseline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</a:t>
            </a:r>
            <a:r>
              <a:rPr lang="en-US" sz="3700" b="1" i="0" u="none" strike="noStrike" kern="1200" baseline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-</a:t>
            </a:r>
            <a:r>
              <a:rPr lang="en-US" sz="3700" b="0" i="0" u="none" strike="noStrike" kern="1200" baseline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b</a:t>
            </a:r>
            <a:r>
              <a:rPr lang="en-US" sz="3700" b="1" i="0" u="none" strike="noStrike" kern="1200" baseline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-</a:t>
            </a:r>
            <a:r>
              <a:rPr lang="en-US" sz="3700" b="0" i="0" u="none" strike="noStrike" kern="1200" baseline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ba </a:t>
            </a:r>
            <a:r>
              <a:rPr lang="en-US" sz="3700" b="1" i="0" u="none" strike="noStrike" kern="1200" baseline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foldfortheN-terminaldomain offamilyBGPCRs.</a:t>
            </a:r>
            <a:endParaRPr lang="en-US" sz="3700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Freeform 5">
            <a:extLst>
              <a:ext uri="{FF2B5EF4-FFF2-40B4-BE49-F238E27FC236}">
                <a16:creationId xmlns:a16="http://schemas.microsoft.com/office/drawing/2014/main" id="{AF1E5E62-9EB9-408E-AE53-A04A4C8110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5920619" cy="2130951"/>
          </a:xfrm>
          <a:custGeom>
            <a:avLst/>
            <a:gdLst>
              <a:gd name="connsiteX0" fmla="*/ 0 w 5920619"/>
              <a:gd name="connsiteY0" fmla="*/ 0 h 2130951"/>
              <a:gd name="connsiteX1" fmla="*/ 3191370 w 5920619"/>
              <a:gd name="connsiteY1" fmla="*/ 0 h 2130951"/>
              <a:gd name="connsiteX2" fmla="*/ 3346315 w 5920619"/>
              <a:gd name="connsiteY2" fmla="*/ 0 h 2130951"/>
              <a:gd name="connsiteX3" fmla="*/ 5920619 w 5920619"/>
              <a:gd name="connsiteY3" fmla="*/ 0 h 2130951"/>
              <a:gd name="connsiteX4" fmla="*/ 4936971 w 5920619"/>
              <a:gd name="connsiteY4" fmla="*/ 2130951 h 2130951"/>
              <a:gd name="connsiteX5" fmla="*/ 0 w 5920619"/>
              <a:gd name="connsiteY5" fmla="*/ 2130951 h 2130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20619" h="2130951">
                <a:moveTo>
                  <a:pt x="0" y="0"/>
                </a:moveTo>
                <a:lnTo>
                  <a:pt x="3191370" y="0"/>
                </a:lnTo>
                <a:lnTo>
                  <a:pt x="3346315" y="0"/>
                </a:lnTo>
                <a:lnTo>
                  <a:pt x="5920619" y="0"/>
                </a:lnTo>
                <a:lnTo>
                  <a:pt x="4936971" y="2130951"/>
                </a:lnTo>
                <a:lnTo>
                  <a:pt x="0" y="2130951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78442DF-F0A4-457B-9460-78EE0144F4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60626" y="633124"/>
            <a:ext cx="4715784" cy="3409875"/>
          </a:xfrm>
          <a:prstGeom prst="rect">
            <a:avLst/>
          </a:prstGeom>
        </p:spPr>
      </p:pic>
      <p:sp>
        <p:nvSpPr>
          <p:cNvPr id="12" name="Freeform 7">
            <a:extLst>
              <a:ext uri="{FF2B5EF4-FFF2-40B4-BE49-F238E27FC236}">
                <a16:creationId xmlns:a16="http://schemas.microsoft.com/office/drawing/2014/main" id="{9C5704B2-7C5B-4738-AF0D-4A2756A69F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66810" y="4683319"/>
            <a:ext cx="5925190" cy="2174681"/>
          </a:xfrm>
          <a:custGeom>
            <a:avLst/>
            <a:gdLst>
              <a:gd name="connsiteX0" fmla="*/ 1007162 w 5925190"/>
              <a:gd name="connsiteY0" fmla="*/ 0 h 2174681"/>
              <a:gd name="connsiteX1" fmla="*/ 5925190 w 5925190"/>
              <a:gd name="connsiteY1" fmla="*/ 0 h 2174681"/>
              <a:gd name="connsiteX2" fmla="*/ 5925190 w 5925190"/>
              <a:gd name="connsiteY2" fmla="*/ 2174681 h 2174681"/>
              <a:gd name="connsiteX3" fmla="*/ 0 w 5925190"/>
              <a:gd name="connsiteY3" fmla="*/ 2174681 h 2174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25190" h="2174681">
                <a:moveTo>
                  <a:pt x="1007162" y="0"/>
                </a:moveTo>
                <a:lnTo>
                  <a:pt x="5925190" y="0"/>
                </a:lnTo>
                <a:lnTo>
                  <a:pt x="5925190" y="2174681"/>
                </a:lnTo>
                <a:lnTo>
                  <a:pt x="0" y="217468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 6">
            <a:extLst>
              <a:ext uri="{FF2B5EF4-FFF2-40B4-BE49-F238E27FC236}">
                <a16:creationId xmlns:a16="http://schemas.microsoft.com/office/drawing/2014/main" id="{DFB36DC4-A410-4DF1-8453-1D85743F5E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4683319"/>
            <a:ext cx="7092887" cy="2174681"/>
          </a:xfrm>
          <a:custGeom>
            <a:avLst/>
            <a:gdLst>
              <a:gd name="connsiteX0" fmla="*/ 0 w 7092887"/>
              <a:gd name="connsiteY0" fmla="*/ 0 h 2174681"/>
              <a:gd name="connsiteX1" fmla="*/ 7092887 w 7092887"/>
              <a:gd name="connsiteY1" fmla="*/ 0 h 2174681"/>
              <a:gd name="connsiteX2" fmla="*/ 6085725 w 7092887"/>
              <a:gd name="connsiteY2" fmla="*/ 2174681 h 2174681"/>
              <a:gd name="connsiteX3" fmla="*/ 1524000 w 7092887"/>
              <a:gd name="connsiteY3" fmla="*/ 2174681 h 2174681"/>
              <a:gd name="connsiteX4" fmla="*/ 1200418 w 7092887"/>
              <a:gd name="connsiteY4" fmla="*/ 2174681 h 2174681"/>
              <a:gd name="connsiteX5" fmla="*/ 0 w 7092887"/>
              <a:gd name="connsiteY5" fmla="*/ 2174681 h 2174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92887" h="2174681">
                <a:moveTo>
                  <a:pt x="0" y="0"/>
                </a:moveTo>
                <a:lnTo>
                  <a:pt x="7092887" y="0"/>
                </a:lnTo>
                <a:lnTo>
                  <a:pt x="6085725" y="2174681"/>
                </a:lnTo>
                <a:lnTo>
                  <a:pt x="1524000" y="2174681"/>
                </a:lnTo>
                <a:lnTo>
                  <a:pt x="1200418" y="2174681"/>
                </a:lnTo>
                <a:lnTo>
                  <a:pt x="0" y="2174681"/>
                </a:lnTo>
                <a:close/>
              </a:path>
            </a:pathLst>
          </a:custGeom>
          <a:solidFill>
            <a:srgbClr val="B2B2B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B2B2B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68767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60</Words>
  <Application>Microsoft Office PowerPoint</Application>
  <PresentationFormat>Widescreen</PresentationFormat>
  <Paragraphs>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Helvetica Neue LT Std</vt:lpstr>
      <vt:lpstr>Office Theme</vt:lpstr>
      <vt:lpstr>Receptor for Peptide Hormone</vt:lpstr>
      <vt:lpstr>A comparison of GPCRs in family B with GPCRs in the other four families </vt:lpstr>
      <vt:lpstr>PowerPoint Presentation</vt:lpstr>
      <vt:lpstr>PowerPoint Presentation</vt:lpstr>
      <vt:lpstr>Two-domain binding model of family B GPCRs </vt:lpstr>
      <vt:lpstr>Structural model for family B GPCRs </vt:lpstr>
      <vt:lpstr>The three-layered a-b-ba foldfortheN-terminaldomain offamilyBGPCRs.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Receptor for Peptide Hormone</dc:title>
  <dc:creator>ani.gatz1 ani.gatz1</dc:creator>
  <cp:lastModifiedBy>ani.gatz1 ani.gatz1</cp:lastModifiedBy>
  <cp:revision>4</cp:revision>
  <dcterms:created xsi:type="dcterms:W3CDTF">2020-10-07T03:35:13Z</dcterms:created>
  <dcterms:modified xsi:type="dcterms:W3CDTF">2020-10-07T03:50:23Z</dcterms:modified>
</cp:coreProperties>
</file>