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07" r:id="rId2"/>
    <p:sldId id="257" r:id="rId3"/>
    <p:sldId id="258" r:id="rId4"/>
    <p:sldId id="363" r:id="rId5"/>
    <p:sldId id="364" r:id="rId6"/>
    <p:sldId id="365" r:id="rId7"/>
    <p:sldId id="366" r:id="rId8"/>
    <p:sldId id="367" r:id="rId9"/>
    <p:sldId id="369" r:id="rId10"/>
    <p:sldId id="370" r:id="rId11"/>
    <p:sldId id="381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79" r:id="rId21"/>
    <p:sldId id="3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8574D-52D8-4609-BAC6-9DDC9D02FFD7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F278A-C0D0-42DE-B328-A27CDF71FD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426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44641-F14D-497F-9CCC-8B19FE0F35AC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382000" cy="6400800"/>
          </a:xfrm>
        </p:spPr>
        <p:txBody>
          <a:bodyPr>
            <a:normAutofit/>
          </a:bodyPr>
          <a:lstStyle/>
          <a:p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UNIT-02 (EXTENSION EDUCATION AND DEVELOPMENT</a:t>
            </a:r>
            <a: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Puspendra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Kumar Singh</a:t>
            </a:r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1295400"/>
            <a:ext cx="3200400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3048000"/>
            <a:ext cx="32004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5800" y="3048000"/>
            <a:ext cx="31750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22354" y="1143000"/>
            <a:ext cx="3023491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6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>
                <a:solidFill>
                  <a:srgbClr val="6600CC"/>
                </a:solidFill>
              </a:rPr>
              <a:t>Stage III: CD &amp; NES Era </a:t>
            </a:r>
            <a:br>
              <a:rPr lang="en-US" sz="4000" b="1" smtClean="0">
                <a:solidFill>
                  <a:srgbClr val="6600CC"/>
                </a:solidFill>
              </a:rPr>
            </a:br>
            <a:r>
              <a:rPr lang="en-US" sz="4000" b="1" smtClean="0">
                <a:solidFill>
                  <a:srgbClr val="FF0066"/>
                </a:solidFill>
                <a:cs typeface="Tahoma" pitchFamily="34" charset="0"/>
              </a:rPr>
              <a:t>(1952 - 60)</a:t>
            </a:r>
            <a:br>
              <a:rPr lang="en-US" sz="4000" b="1" smtClean="0">
                <a:solidFill>
                  <a:srgbClr val="FF0066"/>
                </a:solidFill>
                <a:cs typeface="Tahoma" pitchFamily="34" charset="0"/>
              </a:rPr>
            </a:br>
            <a:endParaRPr lang="en-US" sz="4000" b="1" smtClean="0">
              <a:solidFill>
                <a:srgbClr val="FF0066"/>
              </a:solidFill>
              <a:cs typeface="Tahoma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3886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70000"/>
              </a:lnSpc>
              <a:buFontTx/>
              <a:buBlip>
                <a:blip r:embed="rId2"/>
              </a:buBlip>
            </a:pPr>
            <a:r>
              <a:rPr lang="en-US" b="1" dirty="0" smtClean="0">
                <a:solidFill>
                  <a:srgbClr val="9933FF"/>
                </a:solidFill>
              </a:rPr>
              <a:t>Community Development Programme-1952</a:t>
            </a:r>
          </a:p>
          <a:p>
            <a:pPr eaLnBrk="1" hangingPunct="1">
              <a:lnSpc>
                <a:spcPct val="170000"/>
              </a:lnSpc>
              <a:buFontTx/>
              <a:buBlip>
                <a:blip r:embed="rId2"/>
              </a:buBlip>
            </a:pPr>
            <a:r>
              <a:rPr lang="en-US" b="1" dirty="0" smtClean="0">
                <a:solidFill>
                  <a:srgbClr val="9933FF"/>
                </a:solidFill>
              </a:rPr>
              <a:t>National Extension Service -1953</a:t>
            </a:r>
          </a:p>
          <a:p>
            <a:pPr eaLnBrk="1" hangingPunct="1">
              <a:lnSpc>
                <a:spcPct val="170000"/>
              </a:lnSpc>
              <a:buFontTx/>
              <a:buBlip>
                <a:blip r:embed="rId2"/>
              </a:buBlip>
            </a:pPr>
            <a:r>
              <a:rPr lang="en-US" b="1" dirty="0" smtClean="0">
                <a:solidFill>
                  <a:srgbClr val="9933FF"/>
                </a:solidFill>
              </a:rPr>
              <a:t>Community Development Block- 1954</a:t>
            </a:r>
          </a:p>
          <a:p>
            <a:pPr eaLnBrk="1" hangingPunct="1">
              <a:lnSpc>
                <a:spcPct val="170000"/>
              </a:lnSpc>
              <a:buFontTx/>
              <a:buBlip>
                <a:blip r:embed="rId2"/>
              </a:buBlip>
            </a:pPr>
            <a:r>
              <a:rPr lang="en-US" b="1" dirty="0" smtClean="0">
                <a:solidFill>
                  <a:srgbClr val="9933FF"/>
                </a:solidFill>
              </a:rPr>
              <a:t> </a:t>
            </a:r>
            <a:r>
              <a:rPr lang="en-US" b="1" dirty="0" err="1" smtClean="0">
                <a:solidFill>
                  <a:srgbClr val="9933FF"/>
                </a:solidFill>
              </a:rPr>
              <a:t>Panchayat</a:t>
            </a:r>
            <a:r>
              <a:rPr lang="en-US" b="1" dirty="0" smtClean="0">
                <a:solidFill>
                  <a:srgbClr val="9933FF"/>
                </a:solidFill>
              </a:rPr>
              <a:t> Raj - 1957</a:t>
            </a:r>
          </a:p>
          <a:p>
            <a:pPr eaLnBrk="1" hangingPunct="1">
              <a:buFontTx/>
              <a:buBlip>
                <a:blip r:embed="rId2"/>
              </a:buBlip>
            </a:pPr>
            <a:endParaRPr lang="en-US" sz="3600" b="1" dirty="0" smtClean="0">
              <a:solidFill>
                <a:srgbClr val="FF0066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159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Community Development Programme (CDP) in India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Result of GMF Enquiry report &amp;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Etawah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Project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First major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rural development programme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&amp; first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organised effort at rural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reconstruction, launched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after independence in </a:t>
            </a: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2nd October 1952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An instrument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to transform the social and economic life of the village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community.</a:t>
            </a:r>
          </a:p>
          <a:p>
            <a:pPr algn="just"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Initially, it covered </a:t>
            </a: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55 projects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with a wide range of programmes for developing agriculture, animal husbandry, rural industries, education, housing, rural communication etc.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Objectives:-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achieve socio-economic transformation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design administrative organization</a:t>
            </a:r>
          </a:p>
          <a:p>
            <a:pPr algn="just">
              <a:lnSpc>
                <a:spcPct val="150000"/>
              </a:lnSpc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037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>
                <a:solidFill>
                  <a:srgbClr val="9933FF"/>
                </a:solidFill>
              </a:rPr>
              <a:t>National Extension Service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Inaugurated on Oct. 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1953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Operational unit – NES block – converted into CD block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Design to provide the essential basic staff and a small fund for the people to start the development work on the basis of self help</a:t>
            </a:r>
          </a:p>
        </p:txBody>
      </p:sp>
    </p:spTree>
    <p:extLst>
      <p:ext uri="{BB962C8B-B14F-4D97-AF65-F5344CB8AC3E}">
        <p14:creationId xmlns:p14="http://schemas.microsoft.com/office/powerpoint/2010/main" val="304619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9933FF"/>
                </a:solidFill>
              </a:rPr>
              <a:t>Community Development Block (1954)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4525963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A block – administrative unit of planning &amp; development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CD block comprises about </a:t>
            </a:r>
            <a:endParaRPr lang="en-US" sz="2400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150000"/>
              </a:lnSpc>
              <a:buNone/>
            </a:pPr>
            <a:r>
              <a:rPr 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100 villages         60,000 </a:t>
            </a:r>
            <a:r>
              <a:rPr lang="en-US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to 70,000 people </a:t>
            </a:r>
            <a:r>
              <a:rPr lang="en-US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       Area </a:t>
            </a:r>
            <a:r>
              <a:rPr lang="en-US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400-500 sq. km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Created post of BDO supported by 8 extension officers from dev. depts.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CD 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(method) and NES (agency)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IN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The main lines of activity -  Agriculture and related matters, Irrigation, Communications, Education, Health, Supplementary employment,  Housing, Training, Social Welfare</a:t>
            </a:r>
            <a:endParaRPr lang="en-US" sz="24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836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000" b="1" dirty="0" smtClean="0">
                <a:solidFill>
                  <a:srgbClr val="6600CC"/>
                </a:solidFill>
              </a:rPr>
              <a:t>Stage IV: Intensive Agricultural Development Era </a:t>
            </a:r>
            <a:br>
              <a:rPr lang="en-US" sz="3000" b="1" dirty="0" smtClean="0">
                <a:solidFill>
                  <a:srgbClr val="6600CC"/>
                </a:solidFill>
              </a:rPr>
            </a:br>
            <a:r>
              <a:rPr lang="en-US" sz="3000" b="1" dirty="0" smtClean="0">
                <a:solidFill>
                  <a:srgbClr val="FF0066"/>
                </a:solidFill>
                <a:cs typeface="Tahoma" pitchFamily="34" charset="0"/>
              </a:rPr>
              <a:t>(1960 – onward)</a:t>
            </a:r>
            <a:br>
              <a:rPr lang="en-US" sz="3000" b="1" dirty="0" smtClean="0">
                <a:solidFill>
                  <a:srgbClr val="FF0066"/>
                </a:solidFill>
                <a:cs typeface="Tahoma" pitchFamily="34" charset="0"/>
              </a:rPr>
            </a:br>
            <a:endParaRPr lang="en-US" sz="3000" b="1" dirty="0" smtClean="0">
              <a:solidFill>
                <a:srgbClr val="FF0066"/>
              </a:solidFill>
              <a:cs typeface="Tahoma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924800" cy="45720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6600CC"/>
                </a:solidFill>
              </a:rPr>
              <a:t>Agricultural Universities – 1960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Scheme for </a:t>
            </a:r>
            <a:r>
              <a:rPr lang="en-US" sz="2800" b="1" u="sng" dirty="0" smtClean="0"/>
              <a:t>technological development: </a:t>
            </a:r>
          </a:p>
          <a:p>
            <a:pPr>
              <a:lnSpc>
                <a:spcPct val="170000"/>
              </a:lnSpc>
              <a:buBlip>
                <a:blip r:embed="rId2"/>
              </a:buBlip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I. A. D. P.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(Intensive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Agriculture district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- 1960-61  (Package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70000"/>
              </a:lnSpc>
              <a:buBlip>
                <a:blip r:embed="rId2"/>
              </a:buBlip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I. A. A. P.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(Intensive Agricultural Area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1964 </a:t>
            </a:r>
          </a:p>
          <a:p>
            <a:pPr>
              <a:lnSpc>
                <a:spcPct val="170000"/>
              </a:lnSpc>
              <a:buBlip>
                <a:blip r:embed="rId2"/>
              </a:buBlip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I. C. D. P.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Intensive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Cattle Development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 – 1964-65</a:t>
            </a:r>
          </a:p>
          <a:p>
            <a:pPr>
              <a:lnSpc>
                <a:spcPct val="170000"/>
              </a:lnSpc>
              <a:buBlip>
                <a:blip r:embed="rId2"/>
              </a:buBlip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H. Y. V. P.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(High Yielding Variety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1966-67</a:t>
            </a:r>
          </a:p>
        </p:txBody>
      </p:sp>
    </p:spTree>
    <p:extLst>
      <p:ext uri="{BB962C8B-B14F-4D97-AF65-F5344CB8AC3E}">
        <p14:creationId xmlns:p14="http://schemas.microsoft.com/office/powerpoint/2010/main" val="2475296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381000" y="274638"/>
            <a:ext cx="8229600" cy="4525962"/>
          </a:xfrm>
        </p:spPr>
        <p:txBody>
          <a:bodyPr>
            <a:noAutofit/>
          </a:bodyPr>
          <a:lstStyle/>
          <a:p>
            <a:pPr eaLnBrk="1" hangingPunct="1">
              <a:lnSpc>
                <a:spcPct val="160000"/>
              </a:lnSpc>
              <a:buFontTx/>
              <a:buNone/>
            </a:pPr>
            <a:r>
              <a:rPr lang="en-US" sz="2400" b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Scheme for development with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social justice</a:t>
            </a:r>
          </a:p>
          <a:p>
            <a:pPr>
              <a:lnSpc>
                <a:spcPct val="160000"/>
              </a:lnSpc>
              <a:buBlip>
                <a:blip r:embed="rId2"/>
              </a:buBlip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S.F.D.A.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(Small Farmers Development Agency 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- 1970-71</a:t>
            </a:r>
          </a:p>
          <a:p>
            <a:pPr>
              <a:lnSpc>
                <a:spcPct val="160000"/>
              </a:lnSpc>
              <a:buBlip>
                <a:blip r:embed="rId2"/>
              </a:buBlip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M.F.A.L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Marginal Farmers And Agricultural Labourers Development Agency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- 1970-71</a:t>
            </a:r>
          </a:p>
          <a:p>
            <a:pPr>
              <a:lnSpc>
                <a:spcPct val="160000"/>
              </a:lnSpc>
              <a:buBlip>
                <a:blip r:embed="rId2"/>
              </a:buBlip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D.P.A.P.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(Drought Prone Areas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- 1970-71</a:t>
            </a:r>
          </a:p>
          <a:p>
            <a:pPr eaLnBrk="1" hangingPunct="1">
              <a:lnSpc>
                <a:spcPct val="160000"/>
              </a:lnSpc>
              <a:buFontTx/>
              <a:buBlip>
                <a:blip r:embed="rId2"/>
              </a:buBlip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Desert Development Program – 1973-74</a:t>
            </a:r>
          </a:p>
          <a:p>
            <a:pPr eaLnBrk="1" hangingPunct="1">
              <a:lnSpc>
                <a:spcPct val="160000"/>
              </a:lnSpc>
              <a:buFontTx/>
              <a:buBlip>
                <a:blip r:embed="rId2"/>
              </a:buBlip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(Training &amp; Visit System) 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1974</a:t>
            </a:r>
          </a:p>
          <a:p>
            <a:pPr>
              <a:lnSpc>
                <a:spcPct val="160000"/>
              </a:lnSpc>
              <a:buBlip>
                <a:blip r:embed="rId2"/>
              </a:buBlip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I.C.D.S.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(Integrated Child Development Service)  – 1974</a:t>
            </a:r>
          </a:p>
          <a:p>
            <a:pPr eaLnBrk="1" hangingPunct="1">
              <a:lnSpc>
                <a:spcPct val="160000"/>
              </a:lnSpc>
              <a:buFontTx/>
              <a:buBlip>
                <a:blip r:embed="rId2"/>
              </a:buBlip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Minimum needs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-1977 </a:t>
            </a:r>
            <a:endParaRPr lang="en-IN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345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991600" cy="63246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en-US" sz="2800" b="1" u="sng" dirty="0" smtClean="0">
                <a:solidFill>
                  <a:srgbClr val="FF0066"/>
                </a:solidFill>
                <a:cs typeface="Tahoma" pitchFamily="34" charset="0"/>
              </a:rPr>
              <a:t>Scheme for development with </a:t>
            </a:r>
            <a:r>
              <a:rPr lang="en-US" sz="2800" b="1" u="sng" dirty="0" smtClean="0">
                <a:cs typeface="Tahoma" pitchFamily="34" charset="0"/>
              </a:rPr>
              <a:t>social justice</a:t>
            </a:r>
          </a:p>
          <a:p>
            <a:pPr algn="just">
              <a:lnSpc>
                <a:spcPct val="170000"/>
              </a:lnSpc>
              <a:buFontTx/>
              <a:buBlip>
                <a:blip r:embed="rId2"/>
              </a:buBlip>
            </a:pPr>
            <a:r>
              <a:rPr lang="en-US" sz="2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. R. D. P. </a:t>
            </a: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(Integrated </a:t>
            </a:r>
            <a:r>
              <a:rPr lang="en-US" sz="28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Rural Development </a:t>
            </a: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- 1978-79</a:t>
            </a:r>
          </a:p>
          <a:p>
            <a:pPr algn="just">
              <a:lnSpc>
                <a:spcPct val="170000"/>
              </a:lnSpc>
              <a:buBlip>
                <a:blip r:embed="rId2"/>
              </a:buBlip>
            </a:pPr>
            <a:r>
              <a:rPr lang="en-US" sz="2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T.R.Y.S.E.M</a:t>
            </a:r>
            <a:r>
              <a:rPr lang="en-US" sz="2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8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Training of Rural Youth for </a:t>
            </a:r>
            <a:r>
              <a:rPr lang="en-IN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Self-Employment</a:t>
            </a: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)          – </a:t>
            </a: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1979 </a:t>
            </a:r>
            <a:endParaRPr lang="en-IN" sz="28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Blip>
                <a:blip r:embed="rId2"/>
              </a:buBlip>
            </a:pPr>
            <a:r>
              <a:rPr lang="en-US" sz="2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N.R.E.P. </a:t>
            </a: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8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National Rural Employment Programmes (NREP</a:t>
            </a:r>
            <a:r>
              <a:rPr lang="en-IN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– 1980</a:t>
            </a:r>
          </a:p>
          <a:p>
            <a:pPr algn="just">
              <a:lnSpc>
                <a:spcPct val="170000"/>
              </a:lnSpc>
              <a:buFontTx/>
              <a:buBlip>
                <a:blip r:embed="rId2"/>
              </a:buBlip>
            </a:pPr>
            <a:r>
              <a:rPr lang="en-US" sz="2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D.W.C.R.A.</a:t>
            </a: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IN" sz="28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of women and children in Rural </a:t>
            </a:r>
            <a:r>
              <a:rPr lang="en-IN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Areas</a:t>
            </a: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)  – 1982</a:t>
            </a:r>
          </a:p>
          <a:p>
            <a:pPr algn="just">
              <a:lnSpc>
                <a:spcPct val="170000"/>
              </a:lnSpc>
              <a:buBlip>
                <a:blip r:embed="rId2"/>
              </a:buBlip>
            </a:pPr>
            <a:r>
              <a:rPr lang="en-US" sz="2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N.A.E.P</a:t>
            </a:r>
            <a:r>
              <a:rPr lang="en-US" sz="28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. (National Agriculture Extension Project)  </a:t>
            </a: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- 1983</a:t>
            </a:r>
            <a:endParaRPr lang="en-IN" sz="28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70000"/>
              </a:lnSpc>
              <a:buFontTx/>
              <a:buBlip>
                <a:blip r:embed="rId2"/>
              </a:buBlip>
            </a:pPr>
            <a:r>
              <a:rPr lang="en-US" sz="2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Rural landless employment guarantee program – 1983 </a:t>
            </a:r>
          </a:p>
          <a:p>
            <a:pPr algn="just" eaLnBrk="1" hangingPunct="1">
              <a:lnSpc>
                <a:spcPct val="170000"/>
              </a:lnSpc>
              <a:buFontTx/>
              <a:buBlip>
                <a:blip r:embed="rId2"/>
              </a:buBlip>
            </a:pPr>
            <a:r>
              <a:rPr lang="en-US" sz="2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ToT</a:t>
            </a:r>
            <a:r>
              <a:rPr lang="en-US" sz="2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- 1985  </a:t>
            </a:r>
          </a:p>
        </p:txBody>
      </p:sp>
    </p:spTree>
    <p:extLst>
      <p:ext uri="{BB962C8B-B14F-4D97-AF65-F5344CB8AC3E}">
        <p14:creationId xmlns:p14="http://schemas.microsoft.com/office/powerpoint/2010/main" val="2007116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67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u="sng" dirty="0" smtClean="0">
                <a:solidFill>
                  <a:srgbClr val="FF0066"/>
                </a:solidFill>
                <a:cs typeface="Tahoma" pitchFamily="34" charset="0"/>
              </a:rPr>
              <a:t>Scheme for development with social justice</a:t>
            </a:r>
          </a:p>
          <a:p>
            <a:pPr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b="1" dirty="0" smtClean="0">
                <a:solidFill>
                  <a:srgbClr val="6600CC"/>
                </a:solidFill>
                <a:cs typeface="Tahoma" pitchFamily="34" charset="0"/>
              </a:rPr>
              <a:t>  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Employment &amp; Training for Women Program – 1987</a:t>
            </a:r>
          </a:p>
          <a:p>
            <a:pPr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Women’s Development Corporation–1986-87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J.R.Y. – 1989</a:t>
            </a:r>
          </a:p>
          <a:p>
            <a:pPr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Local Area Development Project of MP–1990</a:t>
            </a:r>
          </a:p>
          <a:p>
            <a:pPr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Rashtriya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Mahila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Kosh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– 1992-93</a:t>
            </a:r>
          </a:p>
          <a:p>
            <a:pPr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Mahila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Samriddhi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Yojana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1993</a:t>
            </a:r>
            <a:endParaRPr lang="en-US" sz="24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629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67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u="sng" dirty="0" smtClean="0">
                <a:solidFill>
                  <a:srgbClr val="FF0066"/>
                </a:solidFill>
                <a:cs typeface="Tahoma" pitchFamily="34" charset="0"/>
              </a:rPr>
              <a:t>Scheme for development with </a:t>
            </a:r>
            <a:r>
              <a:rPr lang="en-US" sz="2800" b="1" u="sng" dirty="0" smtClean="0">
                <a:cs typeface="Tahoma" pitchFamily="34" charset="0"/>
              </a:rPr>
              <a:t>social justice</a:t>
            </a:r>
          </a:p>
          <a:p>
            <a:pPr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b="1" dirty="0" smtClean="0">
                <a:solidFill>
                  <a:srgbClr val="6600CC"/>
                </a:solidFill>
                <a:cs typeface="Tahoma" pitchFamily="34" charset="0"/>
              </a:rPr>
              <a:t> 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Small Farmers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Agri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Business Consortium (S.F.A.C.) – 1994</a:t>
            </a:r>
          </a:p>
          <a:p>
            <a:pPr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Distance Learning – 1994-95</a:t>
            </a:r>
          </a:p>
          <a:p>
            <a:pPr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Indira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Mahila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Yojana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– 1995</a:t>
            </a:r>
          </a:p>
          <a:p>
            <a:pPr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Social Economic Program – 1995-96</a:t>
            </a:r>
          </a:p>
          <a:p>
            <a:pPr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S.G.S.Y. – 1999 </a:t>
            </a:r>
          </a:p>
          <a:p>
            <a:pPr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Jawahar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Gram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Samriddhi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Yojana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–1999</a:t>
            </a:r>
          </a:p>
          <a:p>
            <a:pPr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Agro-clinic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Yojana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– 2000</a:t>
            </a:r>
          </a:p>
          <a:p>
            <a:pPr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Sampoorna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Gramin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Rojgar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Yojana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– 2001</a:t>
            </a:r>
          </a:p>
        </p:txBody>
      </p:sp>
    </p:spTree>
    <p:extLst>
      <p:ext uri="{BB962C8B-B14F-4D97-AF65-F5344CB8AC3E}">
        <p14:creationId xmlns:p14="http://schemas.microsoft.com/office/powerpoint/2010/main" val="1581911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1816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b="1" u="sng" dirty="0" smtClean="0">
                <a:solidFill>
                  <a:srgbClr val="FF0066"/>
                </a:solidFill>
                <a:cs typeface="Tahoma" pitchFamily="34" charset="0"/>
              </a:rPr>
              <a:t>Scheme for development with </a:t>
            </a:r>
            <a:r>
              <a:rPr lang="en-US" sz="2800" b="1" u="sng" dirty="0" smtClean="0">
                <a:cs typeface="Tahoma" pitchFamily="34" charset="0"/>
              </a:rPr>
              <a:t>social justice</a:t>
            </a:r>
          </a:p>
          <a:p>
            <a:pPr algn="just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b="1" dirty="0" smtClean="0">
                <a:solidFill>
                  <a:srgbClr val="6600CC"/>
                </a:solidFill>
                <a:cs typeface="Tahoma" pitchFamily="34" charset="0"/>
              </a:rPr>
              <a:t> 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M.W.S. </a:t>
            </a:r>
            <a:r>
              <a:rPr lang="en-US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(Million Wells Scheme)– 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1988-89</a:t>
            </a:r>
          </a:p>
          <a:p>
            <a:pPr algn="just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National Watershed Development Project – 1991</a:t>
            </a:r>
          </a:p>
          <a:p>
            <a:pPr algn="just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P.U.R.A. (</a:t>
            </a:r>
            <a:r>
              <a:rPr lang="en-IN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Providing </a:t>
            </a:r>
            <a:r>
              <a:rPr lang="en-IN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Urban Amenities to Rural Areas 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)– 2004</a:t>
            </a:r>
          </a:p>
          <a:p>
            <a:pPr algn="just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N.R.E.G.A. (</a:t>
            </a:r>
            <a:r>
              <a:rPr lang="en-IN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National Rural Employment Guarantee Act, 2005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Mahatma </a:t>
            </a:r>
            <a:r>
              <a:rPr lang="en-IN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Gandhi National Rural Employment Guarantee Act", MGNREGA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2006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3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63775"/>
            <a:ext cx="8458200" cy="1470025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latin typeface="Caxton-BoldItalic" pitchFamily="2" charset="0"/>
              </a:rPr>
              <a:t>Extension Education and Development</a:t>
            </a:r>
            <a:endParaRPr lang="en-US" sz="4200" b="1" dirty="0">
              <a:latin typeface="Caxton-BoldItalic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5181600"/>
            <a:ext cx="5181600" cy="1143000"/>
          </a:xfrm>
        </p:spPr>
        <p:txBody>
          <a:bodyPr>
            <a:normAutofit/>
          </a:bodyPr>
          <a:lstStyle/>
          <a:p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xton-BoldItalic" pitchFamily="2" charset="0"/>
              </a:rPr>
              <a:t>3</a:t>
            </a:r>
            <a:r>
              <a:rPr lang="en-US" sz="28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xton-BoldItalic" pitchFamily="2" charset="0"/>
              </a:rPr>
              <a:t>rd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xton-BoldItalic" pitchFamily="2" charset="0"/>
              </a:rPr>
              <a:t> Year, VAHEE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91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smtClean="0"/>
              <a:t>ICAR frontline Extension programme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b="1" dirty="0" smtClean="0">
                <a:solidFill>
                  <a:srgbClr val="9933FF"/>
                </a:solidFill>
              </a:rPr>
              <a:t> </a:t>
            </a:r>
            <a:r>
              <a:rPr lang="en-US" sz="24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National demonstration Project (NDP) -1965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Krishi</a:t>
            </a:r>
            <a:r>
              <a:rPr lang="en-US" sz="24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Vigyan</a:t>
            </a:r>
            <a:r>
              <a:rPr lang="en-US" sz="24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Kendra (K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. V. K.) – 1974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Operational Research Project (O.R.P.) – 1979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Lab to Land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(L.L.P.)  -     1979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Technology Assessment and Refinement-Institute Village Linkage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(TAR – IVLP) – 1995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Technology Mission on Oilseeds (T. M. O.) – 1986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Technology Mission on Dairy Development (T.M.D.D.)- 1989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endParaRPr lang="en-US" sz="2800" b="1" dirty="0" smtClean="0">
              <a:solidFill>
                <a:srgbClr val="6600CC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984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National Agricultural Research Project (N.A.R.P.) – 1979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National Agricultural Technology Project (N.A.T.P.) – 1998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National Agricultural Innovation Project (N.A.I.P.) – 2006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IN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National Agricultural Development Programme (N.A.D.P.)/(RKVY) – 2007</a:t>
            </a:r>
          </a:p>
          <a:p>
            <a:pPr>
              <a:lnSpc>
                <a:spcPct val="150000"/>
              </a:lnSpc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ICAR frontline Extension programme</a:t>
            </a:r>
          </a:p>
        </p:txBody>
      </p:sp>
    </p:spTree>
    <p:extLst>
      <p:ext uri="{BB962C8B-B14F-4D97-AF65-F5344CB8AC3E}">
        <p14:creationId xmlns:p14="http://schemas.microsoft.com/office/powerpoint/2010/main" val="3397576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latin typeface="Caxton-BoldItalic" pitchFamily="2" charset="0"/>
              </a:rPr>
              <a:t>Topics covered</a:t>
            </a:r>
            <a:endParaRPr lang="en-US" b="1" dirty="0">
              <a:latin typeface="Caxton-BoldItali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/>
          </a:bodyPr>
          <a:lstStyle/>
          <a:p>
            <a:pPr lvl="0" algn="just"/>
            <a:r>
              <a:rPr lang="en-IN" sz="4800" b="1" dirty="0" smtClean="0">
                <a:latin typeface="Caxton-BoldItalic"/>
                <a:cs typeface="Times New Roman" pitchFamily="18" charset="0"/>
              </a:rPr>
              <a:t>Post </a:t>
            </a:r>
            <a:r>
              <a:rPr lang="en-IN" sz="4800" b="1" dirty="0" smtClean="0">
                <a:latin typeface="Caxton-BoldItalic"/>
                <a:cs typeface="Times New Roman" pitchFamily="18" charset="0"/>
              </a:rPr>
              <a:t>Independent rural development programmes</a:t>
            </a:r>
          </a:p>
          <a:p>
            <a:pPr marL="0" lvl="0" indent="0" algn="just">
              <a:buNone/>
            </a:pPr>
            <a:endParaRPr lang="en-US" sz="4800" b="1" dirty="0">
              <a:latin typeface="Caxton-BoldItalic"/>
            </a:endParaRPr>
          </a:p>
        </p:txBody>
      </p:sp>
    </p:spTree>
    <p:extLst>
      <p:ext uri="{BB962C8B-B14F-4D97-AF65-F5344CB8AC3E}">
        <p14:creationId xmlns:p14="http://schemas.microsoft.com/office/powerpoint/2010/main" val="395628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84238"/>
            <a:ext cx="8229600" cy="7921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>
                <a:solidFill>
                  <a:srgbClr val="6600CC"/>
                </a:solidFill>
              </a:rPr>
              <a:t>Stage II: Post-Independence Era </a:t>
            </a:r>
            <a:r>
              <a:rPr lang="en-US" sz="3600" b="1" dirty="0" smtClean="0">
                <a:solidFill>
                  <a:srgbClr val="FF0066"/>
                </a:solidFill>
                <a:cs typeface="Tahoma" pitchFamily="34" charset="0"/>
              </a:rPr>
              <a:t>(1947-52)</a:t>
            </a:r>
            <a:br>
              <a:rPr lang="en-US" sz="3600" b="1" dirty="0" smtClean="0">
                <a:solidFill>
                  <a:srgbClr val="FF0066"/>
                </a:solidFill>
                <a:cs typeface="Tahoma" pitchFamily="34" charset="0"/>
              </a:rPr>
            </a:br>
            <a:endParaRPr lang="en-US" sz="3600" b="1" dirty="0" smtClean="0">
              <a:solidFill>
                <a:srgbClr val="FF0066"/>
              </a:solidFill>
              <a:cs typeface="Tahoma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3000" b="1" dirty="0" smtClean="0">
                <a:solidFill>
                  <a:srgbClr val="9933FF"/>
                </a:solidFill>
              </a:rPr>
              <a:t>Grow More Food Campaign – 1947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3000" b="1" dirty="0" err="1" smtClean="0">
                <a:solidFill>
                  <a:srgbClr val="9933FF"/>
                </a:solidFill>
              </a:rPr>
              <a:t>Etawah</a:t>
            </a:r>
            <a:r>
              <a:rPr lang="en-US" sz="3000" b="1" dirty="0" smtClean="0">
                <a:solidFill>
                  <a:srgbClr val="9933FF"/>
                </a:solidFill>
              </a:rPr>
              <a:t> pilot project – Col. </a:t>
            </a:r>
            <a:r>
              <a:rPr lang="en-US" sz="3000" b="1" dirty="0" smtClean="0">
                <a:solidFill>
                  <a:srgbClr val="9933FF"/>
                </a:solidFill>
              </a:rPr>
              <a:t>Albert </a:t>
            </a:r>
            <a:r>
              <a:rPr lang="en-US" sz="3000" b="1" dirty="0" smtClean="0">
                <a:solidFill>
                  <a:srgbClr val="9933FF"/>
                </a:solidFill>
              </a:rPr>
              <a:t>Mayor- 1948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3000" b="1" dirty="0" err="1" smtClean="0">
                <a:solidFill>
                  <a:srgbClr val="9933FF"/>
                </a:solidFill>
              </a:rPr>
              <a:t>Nilokheri</a:t>
            </a:r>
            <a:r>
              <a:rPr lang="en-US" sz="3000" b="1" dirty="0" smtClean="0">
                <a:solidFill>
                  <a:srgbClr val="9933FF"/>
                </a:solidFill>
              </a:rPr>
              <a:t> Project – </a:t>
            </a:r>
            <a:r>
              <a:rPr lang="en-US" sz="3000" b="1" dirty="0" err="1" smtClean="0">
                <a:solidFill>
                  <a:srgbClr val="9933FF"/>
                </a:solidFill>
              </a:rPr>
              <a:t>S.K.Dey</a:t>
            </a:r>
            <a:r>
              <a:rPr lang="en-US" sz="3000" b="1" dirty="0" smtClean="0">
                <a:solidFill>
                  <a:srgbClr val="9933FF"/>
                </a:solidFill>
              </a:rPr>
              <a:t> – 1948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3000" b="1" dirty="0" err="1" smtClean="0">
                <a:solidFill>
                  <a:srgbClr val="9933FF"/>
                </a:solidFill>
              </a:rPr>
              <a:t>Adarsh</a:t>
            </a:r>
            <a:r>
              <a:rPr lang="en-US" sz="3000" b="1" dirty="0" smtClean="0">
                <a:solidFill>
                  <a:srgbClr val="9933FF"/>
                </a:solidFill>
              </a:rPr>
              <a:t> </a:t>
            </a:r>
            <a:r>
              <a:rPr lang="en-US" sz="3000" b="1" dirty="0" err="1" smtClean="0">
                <a:solidFill>
                  <a:srgbClr val="9933FF"/>
                </a:solidFill>
              </a:rPr>
              <a:t>Sewa</a:t>
            </a:r>
            <a:r>
              <a:rPr lang="en-US" sz="3000" b="1" dirty="0" smtClean="0">
                <a:solidFill>
                  <a:srgbClr val="9933FF"/>
                </a:solidFill>
              </a:rPr>
              <a:t> </a:t>
            </a:r>
            <a:r>
              <a:rPr lang="en-US" sz="3000" b="1" dirty="0" err="1" smtClean="0">
                <a:solidFill>
                  <a:srgbClr val="9933FF"/>
                </a:solidFill>
              </a:rPr>
              <a:t>Sangh</a:t>
            </a:r>
            <a:r>
              <a:rPr lang="en-US" sz="3000" b="1" dirty="0" smtClean="0">
                <a:solidFill>
                  <a:srgbClr val="9933FF"/>
                </a:solidFill>
              </a:rPr>
              <a:t> – Col. </a:t>
            </a:r>
            <a:r>
              <a:rPr lang="en-US" sz="3000" b="1" dirty="0" err="1" smtClean="0">
                <a:solidFill>
                  <a:srgbClr val="9933FF"/>
                </a:solidFill>
              </a:rPr>
              <a:t>Shitole</a:t>
            </a:r>
            <a:endParaRPr lang="en-US" sz="3000" b="1" dirty="0" smtClean="0">
              <a:solidFill>
                <a:srgbClr val="99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23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336600"/>
                </a:solidFill>
              </a:rPr>
              <a:t>Grow More Food Campaign (1947)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7638"/>
            <a:ext cx="8686800" cy="51355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India’s first organized effort to increase food production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Enquiry committee 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(Chairman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V.T.Krishnamachari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Committee recommendations:-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Formation of development blocks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Revenue officer as development or extension officer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Technical officers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Village level worker for every 5 – 10 villages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Commission prescribed CD &amp; rural extension</a:t>
            </a:r>
            <a:endParaRPr lang="en-US" sz="2800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459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/>
          <a:lstStyle/>
          <a:p>
            <a:pPr eaLnBrk="1" hangingPunct="1"/>
            <a:r>
              <a:rPr lang="en-US" sz="3200" b="1" dirty="0" err="1" smtClean="0">
                <a:solidFill>
                  <a:srgbClr val="336600"/>
                </a:solidFill>
              </a:rPr>
              <a:t>Etawah</a:t>
            </a:r>
            <a:r>
              <a:rPr lang="en-US" sz="3200" b="1" dirty="0" smtClean="0">
                <a:solidFill>
                  <a:srgbClr val="336600"/>
                </a:solidFill>
              </a:rPr>
              <a:t> Pilot Project (1948)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5715000" cy="59436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70000"/>
              </a:lnSpc>
              <a:buFontTx/>
              <a:buBlip>
                <a:blip r:embed="rId2"/>
              </a:buBlip>
            </a:pPr>
            <a:r>
              <a:rPr lang="en-US" sz="1600" b="1" dirty="0" smtClean="0">
                <a:solidFill>
                  <a:srgbClr val="6600CC"/>
                </a:solidFill>
              </a:rPr>
              <a:t>Col. Albert </a:t>
            </a:r>
            <a:r>
              <a:rPr lang="en-US" sz="1600" b="1" dirty="0" smtClean="0">
                <a:solidFill>
                  <a:srgbClr val="6600CC"/>
                </a:solidFill>
              </a:rPr>
              <a:t>Mayor   in  </a:t>
            </a:r>
            <a:r>
              <a:rPr lang="en-US" sz="1600" b="1" dirty="0" err="1" smtClean="0">
                <a:solidFill>
                  <a:srgbClr val="6600CC"/>
                </a:solidFill>
              </a:rPr>
              <a:t>Mehewa</a:t>
            </a:r>
            <a:r>
              <a:rPr lang="en-US" sz="1600" b="1" dirty="0" smtClean="0">
                <a:solidFill>
                  <a:srgbClr val="6600CC"/>
                </a:solidFill>
              </a:rPr>
              <a:t> </a:t>
            </a:r>
            <a:r>
              <a:rPr lang="en-US" sz="1600" b="1" dirty="0" smtClean="0">
                <a:solidFill>
                  <a:srgbClr val="6600CC"/>
                </a:solidFill>
              </a:rPr>
              <a:t>village (</a:t>
            </a:r>
            <a:r>
              <a:rPr lang="en-US" sz="1600" b="1" dirty="0" err="1" smtClean="0">
                <a:solidFill>
                  <a:srgbClr val="6600CC"/>
                </a:solidFill>
              </a:rPr>
              <a:t>Etawah</a:t>
            </a:r>
            <a:r>
              <a:rPr lang="en-US" sz="1600" b="1" dirty="0" smtClean="0">
                <a:solidFill>
                  <a:srgbClr val="6600CC"/>
                </a:solidFill>
              </a:rPr>
              <a:t> district, UP)</a:t>
            </a:r>
          </a:p>
          <a:p>
            <a:pPr algn="just" eaLnBrk="1" hangingPunct="1">
              <a:lnSpc>
                <a:spcPct val="170000"/>
              </a:lnSpc>
              <a:buFontTx/>
              <a:buBlip>
                <a:blip r:embed="rId2"/>
              </a:buBlip>
            </a:pPr>
            <a:r>
              <a:rPr lang="en-US" sz="1600" b="1" dirty="0" smtClean="0">
                <a:solidFill>
                  <a:srgbClr val="6600CC"/>
                </a:solidFill>
              </a:rPr>
              <a:t>Pilot project in rural planning &amp; development</a:t>
            </a:r>
          </a:p>
          <a:p>
            <a:pPr algn="just" eaLnBrk="1" hangingPunct="1">
              <a:lnSpc>
                <a:spcPct val="170000"/>
              </a:lnSpc>
              <a:buFontTx/>
              <a:buBlip>
                <a:blip r:embed="rId2"/>
              </a:buBlip>
            </a:pPr>
            <a:r>
              <a:rPr lang="en-US" sz="1600" b="1" dirty="0" smtClean="0">
                <a:solidFill>
                  <a:srgbClr val="6600CC"/>
                </a:solidFill>
              </a:rPr>
              <a:t>Regarded as forerunner of the CD projects</a:t>
            </a:r>
          </a:p>
          <a:p>
            <a:pPr algn="just" eaLnBrk="1" hangingPunct="1">
              <a:lnSpc>
                <a:spcPct val="170000"/>
              </a:lnSpc>
              <a:buFontTx/>
              <a:buBlip>
                <a:blip r:embed="rId2"/>
              </a:buBlip>
            </a:pPr>
            <a:r>
              <a:rPr lang="en-US" sz="1600" b="1" dirty="0" smtClean="0">
                <a:solidFill>
                  <a:srgbClr val="6600CC"/>
                </a:solidFill>
              </a:rPr>
              <a:t>Concept of </a:t>
            </a:r>
            <a:r>
              <a:rPr lang="en-US" sz="1600" b="1" dirty="0" smtClean="0">
                <a:solidFill>
                  <a:srgbClr val="FF0000"/>
                </a:solidFill>
              </a:rPr>
              <a:t>Multipurpose Village Level Worker</a:t>
            </a:r>
          </a:p>
          <a:p>
            <a:pPr algn="just" eaLnBrk="1" hangingPunct="1">
              <a:lnSpc>
                <a:spcPct val="170000"/>
              </a:lnSpc>
              <a:buFontTx/>
              <a:buNone/>
            </a:pPr>
            <a:r>
              <a:rPr lang="en-US" sz="1600" b="1" dirty="0" smtClean="0">
                <a:solidFill>
                  <a:srgbClr val="FF0066"/>
                </a:solidFill>
              </a:rPr>
              <a:t>Objectives</a:t>
            </a:r>
            <a:r>
              <a:rPr lang="en-US" sz="1600" b="1" dirty="0" smtClean="0">
                <a:solidFill>
                  <a:srgbClr val="FF0066"/>
                </a:solidFill>
              </a:rPr>
              <a:t>: - </a:t>
            </a:r>
          </a:p>
          <a:p>
            <a:pPr algn="just" eaLnBrk="1" hangingPunct="1">
              <a:lnSpc>
                <a:spcPct val="170000"/>
              </a:lnSpc>
              <a:buFontTx/>
              <a:buBlip>
                <a:blip r:embed="rId3"/>
              </a:buBlip>
            </a:pPr>
            <a:r>
              <a:rPr lang="en-US" sz="1600" b="1" dirty="0" smtClean="0">
                <a:solidFill>
                  <a:srgbClr val="6600CC"/>
                </a:solidFill>
              </a:rPr>
              <a:t>To see what degree of production &amp; social improvement initiative &amp; cooperation could be obtain from a compact area.</a:t>
            </a:r>
          </a:p>
          <a:p>
            <a:pPr algn="just" eaLnBrk="1" hangingPunct="1">
              <a:lnSpc>
                <a:spcPct val="170000"/>
              </a:lnSpc>
              <a:buFontTx/>
              <a:buBlip>
                <a:blip r:embed="rId3"/>
              </a:buBlip>
            </a:pPr>
            <a:r>
              <a:rPr lang="en-US" sz="1600" b="1" dirty="0" smtClean="0">
                <a:solidFill>
                  <a:srgbClr val="6600CC"/>
                </a:solidFill>
              </a:rPr>
              <a:t>To see how quickly results could be achieved and </a:t>
            </a:r>
          </a:p>
          <a:p>
            <a:pPr algn="just" eaLnBrk="1" hangingPunct="1">
              <a:lnSpc>
                <a:spcPct val="170000"/>
              </a:lnSpc>
              <a:buFontTx/>
              <a:buBlip>
                <a:blip r:embed="rId3"/>
              </a:buBlip>
            </a:pPr>
            <a:r>
              <a:rPr lang="en-US" sz="1600" b="1" dirty="0" smtClean="0">
                <a:solidFill>
                  <a:srgbClr val="6600CC"/>
                </a:solidFill>
              </a:rPr>
              <a:t>To see whether results achieved/permanent/reproducible</a:t>
            </a:r>
          </a:p>
          <a:p>
            <a:pPr algn="just" eaLnBrk="1" hangingPunct="1">
              <a:lnSpc>
                <a:spcPct val="170000"/>
              </a:lnSpc>
              <a:buFontTx/>
              <a:buNone/>
            </a:pPr>
            <a:r>
              <a:rPr lang="en-US" sz="1600" b="1" dirty="0" smtClean="0">
                <a:solidFill>
                  <a:srgbClr val="FF0066"/>
                </a:solidFill>
              </a:rPr>
              <a:t>Approach:-</a:t>
            </a:r>
          </a:p>
          <a:p>
            <a:pPr algn="just" eaLnBrk="1" hangingPunct="1">
              <a:lnSpc>
                <a:spcPct val="170000"/>
              </a:lnSpc>
              <a:buFontTx/>
              <a:buBlip>
                <a:blip r:embed="rId4"/>
              </a:buBlip>
            </a:pPr>
            <a:r>
              <a:rPr lang="en-US" sz="1600" b="1" dirty="0" smtClean="0">
                <a:solidFill>
                  <a:srgbClr val="6600CC"/>
                </a:solidFill>
              </a:rPr>
              <a:t>Educative &amp; persuasive</a:t>
            </a:r>
          </a:p>
          <a:p>
            <a:pPr algn="just" eaLnBrk="1" hangingPunct="1">
              <a:lnSpc>
                <a:spcPct val="170000"/>
              </a:lnSpc>
              <a:buFontTx/>
              <a:buBlip>
                <a:blip r:embed="rId4"/>
              </a:buBlip>
            </a:pPr>
            <a:r>
              <a:rPr lang="en-US" sz="1600" b="1" dirty="0" smtClean="0">
                <a:solidFill>
                  <a:srgbClr val="6600CC"/>
                </a:solidFill>
              </a:rPr>
              <a:t>Demonstration method was used to convey new ideas.</a:t>
            </a:r>
          </a:p>
          <a:p>
            <a:pPr algn="just" eaLnBrk="1" hangingPunct="1">
              <a:lnSpc>
                <a:spcPct val="170000"/>
              </a:lnSpc>
              <a:buFontTx/>
              <a:buNone/>
            </a:pPr>
            <a:endParaRPr lang="en-US" sz="1600" b="1" dirty="0" smtClean="0">
              <a:solidFill>
                <a:srgbClr val="6600CC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67400" y="5015163"/>
            <a:ext cx="3733800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70000"/>
              </a:lnSpc>
            </a:pPr>
            <a:r>
              <a:rPr lang="en-US" sz="1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Achievements: - </a:t>
            </a:r>
          </a:p>
          <a:p>
            <a:pPr algn="just">
              <a:lnSpc>
                <a:spcPct val="170000"/>
              </a:lnSpc>
              <a:buBlip>
                <a:blip r:embed="rId5"/>
              </a:buBlip>
            </a:pPr>
            <a:r>
              <a:rPr lang="en-US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Villagers participation </a:t>
            </a:r>
            <a:endParaRPr lang="en-US" sz="1600" b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Blip>
                <a:blip r:embed="rId5"/>
              </a:buBlip>
            </a:pPr>
            <a:r>
              <a:rPr lang="en-US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Successful </a:t>
            </a:r>
            <a:r>
              <a:rPr lang="en-US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&amp; pattern was accepted</a:t>
            </a:r>
          </a:p>
          <a:p>
            <a:pPr algn="just">
              <a:lnSpc>
                <a:spcPct val="170000"/>
              </a:lnSpc>
              <a:buBlip>
                <a:blip r:embed="rId5"/>
              </a:buBlip>
            </a:pPr>
            <a:r>
              <a:rPr lang="en-US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Finally merged with NES block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76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336600"/>
                </a:solidFill>
              </a:rPr>
              <a:t>Nilokheri Project (1948)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86800" cy="5715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S.K.Dey</a:t>
            </a:r>
            <a:endParaRPr lang="en-US" sz="24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Nilokheri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(Punjab)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Also c/a “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Mazdoor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Manzil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  <a:r>
              <a:rPr lang="en-US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 - 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To rehabilitate 7000 displaced persons from Pakistan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To attain self sufficiency in all essential aspects of life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Achievements</a:t>
            </a:r>
            <a:r>
              <a:rPr lang="en-US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 - 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4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Agro-industrial economy for the future pattern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   of development of rural area.</a:t>
            </a:r>
          </a:p>
        </p:txBody>
      </p:sp>
    </p:spTree>
    <p:extLst>
      <p:ext uri="{BB962C8B-B14F-4D97-AF65-F5344CB8AC3E}">
        <p14:creationId xmlns:p14="http://schemas.microsoft.com/office/powerpoint/2010/main" val="3511580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336600"/>
                </a:solidFill>
              </a:rPr>
              <a:t>Adarsh Sewa Sangh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86800" cy="5638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Col. </a:t>
            </a: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Shitole</a:t>
            </a:r>
            <a:endParaRPr lang="en-US" sz="24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Pohri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(Gwalior)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232 villages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Rural reconstruction society formed at each village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Published monthly journal “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Rural India</a:t>
            </a: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” devoted to planning &amp; community projects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  <a:r>
              <a:rPr lang="en-US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 - 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To increase per capita income</a:t>
            </a:r>
            <a:endParaRPr lang="en-US" sz="2400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430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b="1" smtClean="0">
                <a:solidFill>
                  <a:srgbClr val="FF0066"/>
                </a:solidFill>
              </a:rPr>
              <a:t>Major limitations of the above pre and post independence program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Individualized, Isolated, discontinuous attempts 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Lacking Govt. backing &amp; financial support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Staff - inadequate, inexperience and untrained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Plans, programs &amp; organizations were lacking / weak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Lack of parallel programs of supplies, services, guidance &amp; supervision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Proper methods &amp; skills of approach not fully realized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Research &amp; evaluation was lacking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Limited co-ordination with other development depts.</a:t>
            </a:r>
          </a:p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Lack of people involvement in planning &amp; execution</a:t>
            </a:r>
          </a:p>
        </p:txBody>
      </p:sp>
    </p:spTree>
    <p:extLst>
      <p:ext uri="{BB962C8B-B14F-4D97-AF65-F5344CB8AC3E}">
        <p14:creationId xmlns:p14="http://schemas.microsoft.com/office/powerpoint/2010/main" val="375506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5820</TotalTime>
  <Words>1116</Words>
  <Application>Microsoft Office PowerPoint</Application>
  <PresentationFormat>On-screen Show (4:3)</PresentationFormat>
  <Paragraphs>157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Extension Education and Development</vt:lpstr>
      <vt:lpstr>Topics covered</vt:lpstr>
      <vt:lpstr>Stage II: Post-Independence Era (1947-52) </vt:lpstr>
      <vt:lpstr>Grow More Food Campaign (1947)</vt:lpstr>
      <vt:lpstr>Etawah Pilot Project (1948)</vt:lpstr>
      <vt:lpstr>Nilokheri Project (1948)</vt:lpstr>
      <vt:lpstr>Adarsh Sewa Sangh</vt:lpstr>
      <vt:lpstr>Major limitations of the above pre and post independence program</vt:lpstr>
      <vt:lpstr>Stage III: CD &amp; NES Era  (1952 - 60) </vt:lpstr>
      <vt:lpstr>Community Development Programme (CDP) in India</vt:lpstr>
      <vt:lpstr>National Extension Service</vt:lpstr>
      <vt:lpstr>Community Development Block (1954)</vt:lpstr>
      <vt:lpstr>Stage IV: Intensive Agricultural Development Era  (1960 – onward)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ICAR frontline Extension programme</vt:lpstr>
      <vt:lpstr>ICAR frontline Extension programme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Economics</dc:title>
  <dc:creator>SONY</dc:creator>
  <cp:lastModifiedBy>vipin</cp:lastModifiedBy>
  <cp:revision>279</cp:revision>
  <dcterms:created xsi:type="dcterms:W3CDTF">2020-01-10T02:05:01Z</dcterms:created>
  <dcterms:modified xsi:type="dcterms:W3CDTF">2020-10-14T05:24:39Z</dcterms:modified>
</cp:coreProperties>
</file>