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7" r:id="rId2"/>
    <p:sldId id="257" r:id="rId3"/>
    <p:sldId id="258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8574D-52D8-4609-BAC6-9DDC9D02FFD7}" type="datetimeFigureOut">
              <a:rPr lang="en-IN" smtClean="0"/>
              <a:t>13-10-2020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F278A-C0D0-42DE-B328-A27CDF71FD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426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44641-F14D-497F-9CCC-8B19FE0F35AC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382000" cy="6400800"/>
          </a:xfrm>
        </p:spPr>
        <p:txBody>
          <a:bodyPr>
            <a:normAutofit/>
          </a:bodyPr>
          <a:lstStyle/>
          <a:p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UNIT-02 (EXTENSION EDUCATION AND DEVELOPMENT</a:t>
            </a:r>
            <a: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Puspendra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Kumar Singh</a:t>
            </a:r>
            <a:endParaRPr lang="en-I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1295400"/>
            <a:ext cx="3200400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3048000"/>
            <a:ext cx="32004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5800" y="3048000"/>
            <a:ext cx="31750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22354" y="1143000"/>
            <a:ext cx="3023491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6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Rural reconstruction work by Christian Mission (1914)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86800" cy="56388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Christian college, Lahore &amp; Nagpur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Allahabad Agricultural Institute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Mission Hospitals spread throughout the country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Agricultural demonstration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centres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en-US" sz="2400" b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Marthandam</a:t>
            </a:r>
            <a:r>
              <a:rPr lang="en-US" sz="24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Ramnathpurum</a:t>
            </a:r>
            <a:r>
              <a:rPr lang="en-US" sz="24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Patanchery</a:t>
            </a:r>
            <a:r>
              <a:rPr lang="en-US" sz="24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Institutions like YMCA &amp; YWCA in rural areas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dirty="0" smtClean="0">
              <a:solidFill>
                <a:srgbClr val="FF0066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Objectives: - </a:t>
            </a:r>
          </a:p>
          <a:p>
            <a:pPr algn="just" eaLnBrk="1" hangingPunct="1">
              <a:lnSpc>
                <a:spcPct val="160000"/>
              </a:lnSpc>
              <a:buFontTx/>
              <a:buBlip>
                <a:blip r:embed="rId2"/>
              </a:buBlip>
            </a:pPr>
            <a:r>
              <a:rPr lang="en-US" sz="2200" b="1" dirty="0" smtClean="0">
                <a:solidFill>
                  <a:srgbClr val="6600CC"/>
                </a:solidFill>
              </a:rPr>
              <a:t>  </a:t>
            </a: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To spread literacy</a:t>
            </a:r>
          </a:p>
          <a:p>
            <a:pPr algn="just" eaLnBrk="1" hangingPunct="1">
              <a:lnSpc>
                <a:spcPct val="160000"/>
              </a:lnSpc>
              <a:buFontTx/>
              <a:buBlip>
                <a:blip r:embed="rId2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To provide medical service</a:t>
            </a:r>
          </a:p>
          <a:p>
            <a:pPr algn="just" eaLnBrk="1" hangingPunct="1">
              <a:lnSpc>
                <a:spcPct val="160000"/>
              </a:lnSpc>
              <a:buFontTx/>
              <a:buBlip>
                <a:blip r:embed="rId2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Rural reconstruction</a:t>
            </a:r>
          </a:p>
        </p:txBody>
      </p:sp>
    </p:spTree>
    <p:extLst>
      <p:ext uri="{BB962C8B-B14F-4D97-AF65-F5344CB8AC3E}">
        <p14:creationId xmlns:p14="http://schemas.microsoft.com/office/powerpoint/2010/main" val="2111138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336600"/>
                </a:solidFill>
              </a:rPr>
              <a:t>Gurgaon Experiment (1920)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86800" cy="5943600"/>
          </a:xfrm>
        </p:spPr>
        <p:txBody>
          <a:bodyPr>
            <a:noAutofit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Pioneer effort by </a:t>
            </a:r>
            <a:r>
              <a:rPr lang="en-US" sz="22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F.L.Brayne</a:t>
            </a: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at Gurgaon (Punjab)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Objectives: - 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To jerk the villager out of his old groove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To convince improvement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To kill his fatalism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To teach better ways of living and farming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Approach:-</a:t>
            </a:r>
          </a:p>
          <a:p>
            <a:pPr algn="just" eaLnBrk="1" hangingPunct="1">
              <a:buFontTx/>
              <a:buBlip>
                <a:blip r:embed="rId4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Paid “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Village Guide</a:t>
            </a: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”,</a:t>
            </a:r>
          </a:p>
          <a:p>
            <a:pPr algn="just" eaLnBrk="1" hangingPunct="1">
              <a:buFontTx/>
              <a:buBlip>
                <a:blip r:embed="rId4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Initially create desire for improvement &amp; then launch innovations </a:t>
            </a:r>
          </a:p>
          <a:p>
            <a:pPr algn="just" eaLnBrk="1" hangingPunct="1">
              <a:buFontTx/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Limitations: -</a:t>
            </a:r>
          </a:p>
          <a:p>
            <a:pPr algn="just" eaLnBrk="1" hangingPunct="1">
              <a:buFontTx/>
              <a:buBlip>
                <a:blip r:embed="rId5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Village guide were not technical man, inexperienced, and untrained</a:t>
            </a:r>
          </a:p>
          <a:p>
            <a:pPr algn="just" eaLnBrk="1" hangingPunct="1">
              <a:buFontTx/>
              <a:buBlip>
                <a:blip r:embed="rId5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Entirely dependent on a single person</a:t>
            </a:r>
          </a:p>
          <a:p>
            <a:pPr algn="just" eaLnBrk="1" hangingPunct="1">
              <a:buFontTx/>
              <a:buBlip>
                <a:blip r:embed="rId5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Little improvement was achieved</a:t>
            </a:r>
          </a:p>
          <a:p>
            <a:pPr algn="just" eaLnBrk="1" hangingPunct="1">
              <a:buFontTx/>
              <a:buBlip>
                <a:blip r:embed="rId5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Attempts were limited to few villages</a:t>
            </a:r>
          </a:p>
        </p:txBody>
      </p:sp>
    </p:spTree>
    <p:extLst>
      <p:ext uri="{BB962C8B-B14F-4D97-AF65-F5344CB8AC3E}">
        <p14:creationId xmlns:p14="http://schemas.microsoft.com/office/powerpoint/2010/main" val="431830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pPr eaLnBrk="1" hangingPunct="1"/>
            <a:r>
              <a:rPr lang="en-US" sz="2800" b="1" dirty="0" err="1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Shri</a:t>
            </a:r>
            <a:r>
              <a:rPr lang="en-US" sz="2800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Niketan</a:t>
            </a:r>
            <a:r>
              <a:rPr lang="en-US" sz="2800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Project (1920)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6019800" cy="6324600"/>
          </a:xfrm>
        </p:spPr>
        <p:txBody>
          <a:bodyPr>
            <a:normAutofit fontScale="77500" lnSpcReduction="20000"/>
          </a:bodyPr>
          <a:lstStyle/>
          <a:p>
            <a:pPr algn="just" eaLnBrk="1" hangingPunct="1">
              <a:lnSpc>
                <a:spcPct val="17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Poet Rabindranath Tagore with the help of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L.K.Elmhirst</a:t>
            </a:r>
            <a:endParaRPr lang="en-US" sz="24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70000"/>
              </a:lnSpc>
              <a:buFontTx/>
              <a:buBlip>
                <a:blip r:embed="rId2"/>
              </a:buBlip>
            </a:pP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Kaligram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Pargana</a:t>
            </a:r>
            <a:endParaRPr lang="en-US" sz="24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70000"/>
              </a:lnSpc>
              <a:buFontTx/>
              <a:buNone/>
            </a:pPr>
            <a:endParaRPr lang="en-US" sz="800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7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Objectives: - </a:t>
            </a:r>
          </a:p>
          <a:p>
            <a:pPr algn="just" eaLnBrk="1" hangingPunct="1">
              <a:lnSpc>
                <a:spcPct val="170000"/>
              </a:lnSpc>
              <a:buFontTx/>
              <a:buBlip>
                <a:blip r:embed="rId3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To create interest for rural welfare</a:t>
            </a:r>
          </a:p>
          <a:p>
            <a:pPr algn="just" eaLnBrk="1" hangingPunct="1">
              <a:lnSpc>
                <a:spcPct val="170000"/>
              </a:lnSpc>
              <a:buFontTx/>
              <a:buBlip>
                <a:blip r:embed="rId3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To study rural problems &amp; its solution in action</a:t>
            </a:r>
          </a:p>
          <a:p>
            <a:pPr algn="just" eaLnBrk="1" hangingPunct="1">
              <a:lnSpc>
                <a:spcPct val="170000"/>
              </a:lnSpc>
              <a:buFontTx/>
              <a:buBlip>
                <a:blip r:embed="rId3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To help villagers to develop resources</a:t>
            </a:r>
          </a:p>
          <a:p>
            <a:pPr algn="just" eaLnBrk="1" hangingPunct="1">
              <a:lnSpc>
                <a:spcPct val="170000"/>
              </a:lnSpc>
              <a:buFontTx/>
              <a:buBlip>
                <a:blip r:embed="rId3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To improve village sanitation</a:t>
            </a:r>
          </a:p>
          <a:p>
            <a:pPr algn="just" eaLnBrk="1" hangingPunct="1">
              <a:lnSpc>
                <a:spcPct val="17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Approach:-</a:t>
            </a:r>
          </a:p>
          <a:p>
            <a:pPr algn="just" eaLnBrk="1" hangingPunct="1">
              <a:lnSpc>
                <a:spcPct val="170000"/>
              </a:lnSpc>
              <a:buFontTx/>
              <a:buBlip>
                <a:blip r:embed="rId4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Creating a spirit of self help</a:t>
            </a:r>
          </a:p>
          <a:p>
            <a:pPr algn="just" eaLnBrk="1" hangingPunct="1">
              <a:lnSpc>
                <a:spcPct val="170000"/>
              </a:lnSpc>
              <a:buFontTx/>
              <a:buBlip>
                <a:blip r:embed="rId4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Developing village leadership</a:t>
            </a:r>
          </a:p>
          <a:p>
            <a:pPr algn="just" eaLnBrk="1" hangingPunct="1">
              <a:lnSpc>
                <a:spcPct val="170000"/>
              </a:lnSpc>
              <a:buFontTx/>
              <a:buBlip>
                <a:blip r:embed="rId4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Organizing village scouts (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Brati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Balika</a:t>
            </a: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eaLnBrk="1" hangingPunct="1">
              <a:lnSpc>
                <a:spcPct val="170000"/>
              </a:lnSpc>
              <a:buFontTx/>
              <a:buBlip>
                <a:blip r:embed="rId4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Establishing training </a:t>
            </a:r>
            <a:r>
              <a:rPr lang="en-US" sz="22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centres</a:t>
            </a: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for handicrafts and</a:t>
            </a:r>
          </a:p>
          <a:p>
            <a:pPr algn="just" eaLnBrk="1" hangingPunct="1">
              <a:lnSpc>
                <a:spcPct val="170000"/>
              </a:lnSpc>
              <a:buFontTx/>
              <a:buBlip>
                <a:blip r:embed="rId4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Demonstration </a:t>
            </a:r>
            <a:r>
              <a:rPr lang="en-US" sz="22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en-US" sz="22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Shantiniketan</a:t>
            </a:r>
            <a:endParaRPr lang="en-US" sz="22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10200" y="4043874"/>
            <a:ext cx="3505200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7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Limitations: -</a:t>
            </a:r>
          </a:p>
          <a:p>
            <a:pPr algn="just">
              <a:lnSpc>
                <a:spcPct val="170000"/>
              </a:lnSpc>
              <a:buBlip>
                <a:blip r:embed="rId5"/>
              </a:buBlip>
            </a:pPr>
            <a:r>
              <a:rPr lang="en-US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Not get much help from govt.</a:t>
            </a:r>
          </a:p>
          <a:p>
            <a:pPr algn="just">
              <a:lnSpc>
                <a:spcPct val="170000"/>
              </a:lnSpc>
              <a:buBlip>
                <a:blip r:embed="rId5"/>
              </a:buBlip>
            </a:pPr>
            <a:r>
              <a:rPr lang="en-US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Area of operation was small</a:t>
            </a:r>
          </a:p>
          <a:p>
            <a:pPr algn="just">
              <a:lnSpc>
                <a:spcPct val="170000"/>
              </a:lnSpc>
              <a:buBlip>
                <a:blip r:embed="rId5"/>
              </a:buBlip>
            </a:pPr>
            <a:r>
              <a:rPr lang="en-US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Came to an end with his death</a:t>
            </a:r>
          </a:p>
        </p:txBody>
      </p:sp>
    </p:spTree>
    <p:extLst>
      <p:ext uri="{BB962C8B-B14F-4D97-AF65-F5344CB8AC3E}">
        <p14:creationId xmlns:p14="http://schemas.microsoft.com/office/powerpoint/2010/main" val="3306499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336600"/>
                </a:solidFill>
              </a:rPr>
              <a:t>Marthandam Attempt (1921)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2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Dr. Spencer Hatch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2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Marthandam</a:t>
            </a: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(near </a:t>
            </a:r>
            <a:r>
              <a:rPr lang="en-US" sz="22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Kanyakumari</a:t>
            </a: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) in Tamil Nadu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Objectives: - 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Mental, Spiritual, Physical, Economical and Social Development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Approach:-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4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Run through </a:t>
            </a:r>
            <a:r>
              <a:rPr lang="en-US" sz="22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YMCA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4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Demonstrations </a:t>
            </a:r>
            <a:r>
              <a:rPr lang="en-US" sz="22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(chief power house)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4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Key note of </a:t>
            </a:r>
            <a:r>
              <a:rPr lang="en-US" sz="22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2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Self help with intimate expert counsel</a:t>
            </a: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Limitations: -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5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Lack of funds and govt. backing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5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No continuous contact with the villagers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5"/>
              </a:buBlip>
            </a:pPr>
            <a:r>
              <a:rPr lang="en-US" sz="2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Sponsored by religious institution</a:t>
            </a:r>
          </a:p>
        </p:txBody>
      </p:sp>
    </p:spTree>
    <p:extLst>
      <p:ext uri="{BB962C8B-B14F-4D97-AF65-F5344CB8AC3E}">
        <p14:creationId xmlns:p14="http://schemas.microsoft.com/office/powerpoint/2010/main" val="582876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114800" y="152400"/>
            <a:ext cx="5181600" cy="838200"/>
          </a:xfrm>
        </p:spPr>
        <p:txBody>
          <a:bodyPr/>
          <a:lstStyle/>
          <a:p>
            <a:pPr eaLnBrk="1" hangingPunct="1"/>
            <a:r>
              <a:rPr lang="en-US" sz="3200" b="1" dirty="0" err="1" smtClean="0">
                <a:solidFill>
                  <a:srgbClr val="336600"/>
                </a:solidFill>
              </a:rPr>
              <a:t>Sevagram</a:t>
            </a:r>
            <a:r>
              <a:rPr lang="en-US" sz="3200" b="1" dirty="0" smtClean="0">
                <a:solidFill>
                  <a:srgbClr val="336600"/>
                </a:solidFill>
              </a:rPr>
              <a:t> Attempt (1923)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86800" cy="5753100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Mahatma Gandhi at  </a:t>
            </a:r>
            <a:r>
              <a:rPr lang="en-US" sz="2000" b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Sevagram</a:t>
            </a:r>
            <a:r>
              <a:rPr lang="en-US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Wardha</a:t>
            </a:r>
            <a:r>
              <a:rPr lang="en-US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District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Objectives: - 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en-US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To provide service to underprivileged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en-US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To achieve self dependency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en-US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To provide basic education (</a:t>
            </a:r>
            <a:r>
              <a:rPr lang="en-US" sz="2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Nai</a:t>
            </a:r>
            <a:r>
              <a:rPr lang="en-US" sz="2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Talim</a:t>
            </a:r>
            <a:r>
              <a:rPr lang="en-US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en-US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To organize training to develop cottage industry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en-US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Removal of </a:t>
            </a:r>
            <a:r>
              <a:rPr lang="en-US" sz="2000" b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untouchability</a:t>
            </a:r>
            <a:r>
              <a:rPr lang="en-US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, stressing women education, and preaching communal unity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Limitations: -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4"/>
              </a:buBlip>
            </a:pPr>
            <a:r>
              <a:rPr lang="en-US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No well defined methods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4"/>
              </a:buBlip>
            </a:pPr>
            <a:r>
              <a:rPr lang="en-US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Gandhiji</a:t>
            </a:r>
            <a:r>
              <a:rPr lang="en-US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set a very high personal standards</a:t>
            </a:r>
          </a:p>
        </p:txBody>
      </p:sp>
    </p:spTree>
    <p:extLst>
      <p:ext uri="{BB962C8B-B14F-4D97-AF65-F5344CB8AC3E}">
        <p14:creationId xmlns:p14="http://schemas.microsoft.com/office/powerpoint/2010/main" val="3526661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/>
            <a:r>
              <a:rPr lang="en-US" sz="2800" b="1" dirty="0" err="1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Firka</a:t>
            </a:r>
            <a:r>
              <a:rPr lang="en-US" sz="2800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development scheme of Madras state (1946-47)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86800" cy="5638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Shri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. T.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Prakasam</a:t>
            </a:r>
            <a:endParaRPr lang="en-US" sz="24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Govt. sponsored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Inspired from “Gram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Swaraj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” of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Gandhiji</a:t>
            </a:r>
            <a:endParaRPr lang="en-US" sz="24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800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Objectives: - 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All round development of individual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To develop means of drinking water, irrigation &amp; communication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To develop co-operatives, village associations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To improve animal husbandry, farming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To introduce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Khadi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&amp; cottage industry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Limitations: -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Restricted scope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Lack of co-ordination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Lack of financial support</a:t>
            </a:r>
          </a:p>
        </p:txBody>
      </p:sp>
    </p:spTree>
    <p:extLst>
      <p:ext uri="{BB962C8B-B14F-4D97-AF65-F5344CB8AC3E}">
        <p14:creationId xmlns:p14="http://schemas.microsoft.com/office/powerpoint/2010/main" val="2974574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63775"/>
            <a:ext cx="8458200" cy="1470025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latin typeface="Caxton-BoldItalic" pitchFamily="2" charset="0"/>
              </a:rPr>
              <a:t>Extension Education and Development</a:t>
            </a:r>
            <a:endParaRPr lang="en-US" sz="4200" b="1" dirty="0">
              <a:latin typeface="Caxton-BoldItalic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5181600"/>
            <a:ext cx="5181600" cy="1143000"/>
          </a:xfrm>
        </p:spPr>
        <p:txBody>
          <a:bodyPr>
            <a:normAutofit/>
          </a:bodyPr>
          <a:lstStyle/>
          <a:p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xton-BoldItalic" pitchFamily="2" charset="0"/>
              </a:rPr>
              <a:t>3</a:t>
            </a:r>
            <a:r>
              <a:rPr lang="en-US" sz="28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xton-BoldItalic" pitchFamily="2" charset="0"/>
              </a:rPr>
              <a:t>rd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xton-BoldItalic" pitchFamily="2" charset="0"/>
              </a:rPr>
              <a:t> Year, VAHEE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91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latin typeface="Caxton-BoldItalic" pitchFamily="2" charset="0"/>
              </a:rPr>
              <a:t>Topics covered</a:t>
            </a:r>
            <a:endParaRPr lang="en-US" b="1" dirty="0">
              <a:latin typeface="Caxton-BoldItali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/>
          </a:bodyPr>
          <a:lstStyle/>
          <a:p>
            <a:pPr lvl="0" algn="just"/>
            <a:r>
              <a:rPr lang="en-IN" sz="4800" b="1" dirty="0" smtClean="0">
                <a:latin typeface="Caxton-BoldItalic"/>
                <a:cs typeface="Times New Roman" pitchFamily="18" charset="0"/>
              </a:rPr>
              <a:t>Pre Independent rural development programmes</a:t>
            </a:r>
          </a:p>
          <a:p>
            <a:pPr marL="0" lvl="0" indent="0" algn="just">
              <a:buNone/>
            </a:pPr>
            <a:endParaRPr lang="en-US" sz="4800" b="1" dirty="0">
              <a:latin typeface="Caxton-BoldItalic"/>
            </a:endParaRPr>
          </a:p>
        </p:txBody>
      </p:sp>
    </p:spTree>
    <p:extLst>
      <p:ext uri="{BB962C8B-B14F-4D97-AF65-F5344CB8AC3E}">
        <p14:creationId xmlns:p14="http://schemas.microsoft.com/office/powerpoint/2010/main" val="395628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0"/>
            <a:ext cx="6019800" cy="533400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sz="2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Genesis of extension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86800" cy="4525963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term “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Extension Education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first used by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Cambridge University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1873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Later on “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Land Grant College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in USA formally established the Agricultural Extension work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ICAR established in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1929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Imperial Council of Agricultural Research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after recommendation of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Royal Commission of Agriculture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1928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First Agricultural University in India at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Pantnagar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(1960)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5257800"/>
            <a:ext cx="6781800" cy="1676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26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153400" cy="1173162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Early Extension Activities in India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74838"/>
            <a:ext cx="8686800" cy="4525962"/>
          </a:xfrm>
        </p:spPr>
        <p:txBody>
          <a:bodyPr>
            <a:normAutofit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Few outstanding individuals made scattered and short lived efforts 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CD &amp; NES - recent origin</a:t>
            </a:r>
          </a:p>
          <a:p>
            <a:pPr algn="just" eaLnBrk="1" hangingPunct="1"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Blip>
                <a:blip r:embed="rId3"/>
              </a:buBlip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Stage I–Pre-Independence Era (1866-1947)</a:t>
            </a:r>
          </a:p>
          <a:p>
            <a:pPr algn="just" eaLnBrk="1" hangingPunct="1">
              <a:buFontTx/>
              <a:buBlip>
                <a:blip r:embed="rId3"/>
              </a:buBlip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Stage II–Post-Independence Era (1947-1952)</a:t>
            </a:r>
          </a:p>
          <a:p>
            <a:pPr algn="just" eaLnBrk="1" hangingPunct="1">
              <a:buFontTx/>
              <a:buBlip>
                <a:blip r:embed="rId3"/>
              </a:buBlip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Stage III-CD &amp; NES Era (1952-1960)</a:t>
            </a:r>
          </a:p>
          <a:p>
            <a:pPr algn="just" eaLnBrk="1" hangingPunct="1">
              <a:buFontTx/>
              <a:buBlip>
                <a:blip r:embed="rId3"/>
              </a:buBlip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Stage IV-Intensive Agri. Dev. Era (1960 onwards)</a:t>
            </a:r>
          </a:p>
        </p:txBody>
      </p:sp>
    </p:spTree>
    <p:extLst>
      <p:ext uri="{BB962C8B-B14F-4D97-AF65-F5344CB8AC3E}">
        <p14:creationId xmlns:p14="http://schemas.microsoft.com/office/powerpoint/2010/main" val="3056210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534400" cy="792162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Stage I: Pre-Independence Era (1866-1947)</a:t>
            </a:r>
            <a:br>
              <a:rPr lang="en-US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8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1866 – Appointment of famine commission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Imperial Dept. Agri. (GOI) – June 1871</a:t>
            </a:r>
            <a:r>
              <a:rPr lang="en-US" sz="28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8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Famine </a:t>
            </a:r>
            <a:r>
              <a:rPr lang="en-US" sz="2800" dirty="0" err="1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commi</a:t>
            </a:r>
            <a:r>
              <a:rPr lang="en-US" sz="28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. (1980)- </a:t>
            </a:r>
            <a:r>
              <a:rPr lang="en-US" sz="2800" dirty="0" err="1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estd</a:t>
            </a:r>
            <a:r>
              <a:rPr lang="en-US" sz="28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. of imperial dept. in most states skeletal form (1882)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Famine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commi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(1901)-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estd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Imperial Agri. Research Institute at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Pusa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(Bihar)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8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Agri. College &amp; Indian Agricultural Services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Institute of Agri. Research at </a:t>
            </a:r>
            <a:r>
              <a:rPr lang="en-US" sz="28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Pusa</a:t>
            </a:r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(1905)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8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Royal commission – Imperial Council of Agricultural Research (Now ICAR, New Delhi) - 1929</a:t>
            </a:r>
          </a:p>
        </p:txBody>
      </p:sp>
    </p:spTree>
    <p:extLst>
      <p:ext uri="{BB962C8B-B14F-4D97-AF65-F5344CB8AC3E}">
        <p14:creationId xmlns:p14="http://schemas.microsoft.com/office/powerpoint/2010/main" val="3948018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Some efforts by outstanding individuals / organizations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86800" cy="5029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Scheme of rural reconstruction - Daniel Hamilton (1903)</a:t>
            </a:r>
          </a:p>
          <a:p>
            <a:pPr algn="just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Servants of Indian Society –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G.K.Gokhale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(1905)</a:t>
            </a:r>
          </a:p>
          <a:p>
            <a:pPr algn="just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Rural reconstruction work by Christian mission (1914)</a:t>
            </a:r>
          </a:p>
          <a:p>
            <a:pPr algn="just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Economic Conference of Mysore – Dr.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M.Vishweswarya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(1914-18)</a:t>
            </a:r>
          </a:p>
          <a:p>
            <a:pPr algn="just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Gurgaon Experiment – </a:t>
            </a:r>
            <a:r>
              <a:rPr lang="en-US" sz="24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F.L.Brayne</a:t>
            </a:r>
            <a:r>
              <a:rPr lang="en-US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(1920)</a:t>
            </a:r>
          </a:p>
          <a:p>
            <a:pPr algn="just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Shri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Niketan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project – R. Tagore (1921)</a:t>
            </a:r>
          </a:p>
          <a:p>
            <a:pPr algn="just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Marthandam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attempt –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Dr.S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. Hatch (1921)</a:t>
            </a:r>
          </a:p>
          <a:p>
            <a:pPr algn="just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Sevagram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attempt – Mahatma Gandhi (1923)</a:t>
            </a:r>
          </a:p>
          <a:p>
            <a:pPr algn="just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Indian Village Service – A. T. Mosher &amp;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B.N.Gupta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- 1945</a:t>
            </a:r>
          </a:p>
          <a:p>
            <a:pPr algn="just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Firka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development scheme of Madras state – T.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Prakasam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(1946)</a:t>
            </a:r>
          </a:p>
        </p:txBody>
      </p:sp>
    </p:spTree>
    <p:extLst>
      <p:ext uri="{BB962C8B-B14F-4D97-AF65-F5344CB8AC3E}">
        <p14:creationId xmlns:p14="http://schemas.microsoft.com/office/powerpoint/2010/main" val="2091897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Scheme of Rural reconstruction (1903)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86800" cy="3048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Daniel Hamilton</a:t>
            </a:r>
          </a:p>
          <a:p>
            <a:pPr algn="just"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Experiment in model villages with co-operative line</a:t>
            </a:r>
          </a:p>
          <a:p>
            <a:pPr algn="just"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Sundarban</a:t>
            </a:r>
            <a:r>
              <a:rPr lang="en-US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(Bengal)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Objectives: - </a:t>
            </a:r>
          </a:p>
          <a:p>
            <a:pPr algn="just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Co-operative marketing</a:t>
            </a:r>
          </a:p>
          <a:p>
            <a:pPr algn="just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Training to the villagers in cottage industries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49250" y="4114800"/>
            <a:ext cx="826135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Limitations: -</a:t>
            </a:r>
          </a:p>
          <a:p>
            <a:pPr>
              <a:buFontTx/>
              <a:buBlip>
                <a:blip r:embed="rId4"/>
              </a:buBlip>
            </a:pPr>
            <a:r>
              <a:rPr lang="en-US" sz="28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Without financial support</a:t>
            </a:r>
          </a:p>
          <a:p>
            <a:pPr>
              <a:buFontTx/>
              <a:buBlip>
                <a:blip r:embed="rId4"/>
              </a:buBlip>
            </a:pPr>
            <a:r>
              <a:rPr lang="en-US" sz="28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Area of operation was small</a:t>
            </a:r>
          </a:p>
          <a:p>
            <a:pPr>
              <a:buFontTx/>
              <a:buBlip>
                <a:blip r:embed="rId4"/>
              </a:buBlip>
            </a:pPr>
            <a:r>
              <a:rPr lang="en-US" sz="28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Limited activities</a:t>
            </a:r>
          </a:p>
          <a:p>
            <a:pPr>
              <a:buFontTx/>
              <a:buBlip>
                <a:blip r:embed="rId4"/>
              </a:buBlip>
            </a:pPr>
            <a:r>
              <a:rPr lang="en-US" sz="28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Less involvement of peoples</a:t>
            </a:r>
          </a:p>
          <a:p>
            <a:pPr>
              <a:buFontTx/>
              <a:buBlip>
                <a:blip r:embed="rId4"/>
              </a:buBlip>
            </a:pPr>
            <a:r>
              <a:rPr lang="en-US" sz="28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Staff were untrained</a:t>
            </a:r>
          </a:p>
        </p:txBody>
      </p:sp>
    </p:spTree>
    <p:extLst>
      <p:ext uri="{BB962C8B-B14F-4D97-AF65-F5344CB8AC3E}">
        <p14:creationId xmlns:p14="http://schemas.microsoft.com/office/powerpoint/2010/main" val="4277781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23"/>
          <a:stretch/>
        </p:blipFill>
        <p:spPr bwMode="auto">
          <a:xfrm>
            <a:off x="5120640" y="4993005"/>
            <a:ext cx="4023360" cy="18649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>
                <a:solidFill>
                  <a:srgbClr val="336600"/>
                </a:solidFill>
              </a:rPr>
              <a:t>Servants of Indian Society (1905)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7696200" cy="2209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800" b="1" dirty="0" smtClean="0"/>
              <a:t>Objectives: -</a:t>
            </a:r>
            <a:r>
              <a:rPr lang="en-US" sz="2800" b="1" dirty="0" smtClean="0">
                <a:solidFill>
                  <a:srgbClr val="FF0066"/>
                </a:solidFill>
              </a:rPr>
              <a:t> 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en-US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Socio-economic &amp; educational activities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en-US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Training </a:t>
            </a:r>
            <a:r>
              <a:rPr lang="en-US" sz="28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centres</a:t>
            </a:r>
            <a:r>
              <a:rPr lang="en-US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, published booklets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304800" y="4343400"/>
            <a:ext cx="803275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/>
              <a:t>Limitations: -</a:t>
            </a:r>
          </a:p>
          <a:p>
            <a:pPr>
              <a:lnSpc>
                <a:spcPct val="150000"/>
              </a:lnSpc>
              <a:buFontTx/>
              <a:buBlip>
                <a:blip r:embed="rId4"/>
              </a:buBlip>
            </a:pPr>
            <a:r>
              <a:rPr lang="en-US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Lack of finance</a:t>
            </a:r>
          </a:p>
          <a:p>
            <a:pPr>
              <a:lnSpc>
                <a:spcPct val="150000"/>
              </a:lnSpc>
              <a:buFontTx/>
              <a:buBlip>
                <a:blip r:embed="rId4"/>
              </a:buBlip>
            </a:pPr>
            <a:r>
              <a:rPr lang="en-US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Lack of involvement of peoples</a:t>
            </a:r>
          </a:p>
          <a:p>
            <a:pPr>
              <a:lnSpc>
                <a:spcPct val="150000"/>
              </a:lnSpc>
              <a:buFontTx/>
              <a:buBlip>
                <a:blip r:embed="rId4"/>
              </a:buBlip>
            </a:pPr>
            <a:r>
              <a:rPr lang="en-US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Untrained staff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685800" y="1504950"/>
            <a:ext cx="4572000" cy="79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lvl="4" eaLnBrk="1" hangingPunct="1">
              <a:lnSpc>
                <a:spcPct val="80000"/>
              </a:lnSpc>
              <a:buFontTx/>
              <a:buBlip>
                <a:blip r:embed="rId5"/>
              </a:buBlip>
            </a:pPr>
            <a:r>
              <a:rPr lang="en-US" sz="28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Gopal</a:t>
            </a:r>
            <a:r>
              <a:rPr lang="en-US" sz="28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Krishna </a:t>
            </a:r>
            <a:r>
              <a:rPr lang="en-US" sz="2800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Gokhale</a:t>
            </a:r>
            <a:endParaRPr lang="en-US" sz="28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5"/>
              </a:buBlip>
            </a:pPr>
            <a:r>
              <a:rPr lang="en-US" sz="28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Pune</a:t>
            </a:r>
          </a:p>
        </p:txBody>
      </p:sp>
    </p:spTree>
    <p:extLst>
      <p:ext uri="{BB962C8B-B14F-4D97-AF65-F5344CB8AC3E}">
        <p14:creationId xmlns:p14="http://schemas.microsoft.com/office/powerpoint/2010/main" val="2471864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5762</TotalTime>
  <Words>914</Words>
  <Application>Microsoft Office PowerPoint</Application>
  <PresentationFormat>On-screen Show (4:3)</PresentationFormat>
  <Paragraphs>156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Extension Education and Development</vt:lpstr>
      <vt:lpstr>Topics covered</vt:lpstr>
      <vt:lpstr>Genesis of extension</vt:lpstr>
      <vt:lpstr>Early Extension Activities in India</vt:lpstr>
      <vt:lpstr>Stage I: Pre-Independence Era (1866-1947) </vt:lpstr>
      <vt:lpstr>Some efforts by outstanding individuals / organizations</vt:lpstr>
      <vt:lpstr>Scheme of Rural reconstruction (1903)</vt:lpstr>
      <vt:lpstr>Servants of Indian Society (1905)</vt:lpstr>
      <vt:lpstr>Rural reconstruction work by Christian Mission (1914)</vt:lpstr>
      <vt:lpstr>Gurgaon Experiment (1920)</vt:lpstr>
      <vt:lpstr>Shri Niketan Project (1920)</vt:lpstr>
      <vt:lpstr>Marthandam Attempt (1921)</vt:lpstr>
      <vt:lpstr>Sevagram Attempt (1923)</vt:lpstr>
      <vt:lpstr>Firka development scheme of Madras state (1946-47)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Economics</dc:title>
  <dc:creator>SONY</dc:creator>
  <cp:lastModifiedBy>vipin</cp:lastModifiedBy>
  <cp:revision>273</cp:revision>
  <dcterms:created xsi:type="dcterms:W3CDTF">2020-01-10T02:05:01Z</dcterms:created>
  <dcterms:modified xsi:type="dcterms:W3CDTF">2020-10-13T03:22:54Z</dcterms:modified>
</cp:coreProperties>
</file>