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9"/>
  </p:notesMasterIdLst>
  <p:sldIdLst>
    <p:sldId id="256" r:id="rId2"/>
    <p:sldId id="258" r:id="rId3"/>
    <p:sldId id="257" r:id="rId4"/>
    <p:sldId id="276" r:id="rId5"/>
    <p:sldId id="275" r:id="rId6"/>
    <p:sldId id="277" r:id="rId7"/>
    <p:sldId id="260" r:id="rId8"/>
    <p:sldId id="278" r:id="rId9"/>
    <p:sldId id="279" r:id="rId10"/>
    <p:sldId id="280" r:id="rId11"/>
    <p:sldId id="281" r:id="rId12"/>
    <p:sldId id="261" r:id="rId13"/>
    <p:sldId id="282" r:id="rId14"/>
    <p:sldId id="283"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19319-AFD6-E64E-8455-22A3EAF18FDE}" v="81" dt="2020-10-15T04:49:33.410"/>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96"/>
  </p:normalViewPr>
  <p:slideViewPr>
    <p:cSldViewPr snapToGrid="0" snapToObjects="1">
      <p:cViewPr varScale="1">
        <p:scale>
          <a:sx n="105" d="100"/>
          <a:sy n="105" d="100"/>
        </p:scale>
        <p:origin x="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6A3EB-18FC-4E63-B619-3F65D118EB30}" type="doc">
      <dgm:prSet loTypeId="urn:microsoft.com/office/officeart/2005/8/layout/hierarchy1" loCatId="hierarchy" qsTypeId="urn:microsoft.com/office/officeart/2005/8/quickstyle/simple3" qsCatId="simple" csTypeId="urn:microsoft.com/office/officeart/2005/8/colors/accent1_2" csCatId="accent1"/>
      <dgm:spPr/>
      <dgm:t>
        <a:bodyPr/>
        <a:lstStyle/>
        <a:p>
          <a:endParaRPr lang="en-US"/>
        </a:p>
      </dgm:t>
    </dgm:pt>
    <dgm:pt modelId="{AD7A278D-D611-4196-AF6F-88BB8524A868}">
      <dgm:prSet/>
      <dgm:spPr/>
      <dgm:t>
        <a:bodyPr/>
        <a:lstStyle/>
        <a:p>
          <a:r>
            <a:rPr lang="en-IN" b="1"/>
            <a:t>Documentations are available on the high incidence of enteric infections in cages with has not been cleaned well after the cubbing / farrowing / calving / whelping etc. </a:t>
          </a:r>
          <a:endParaRPr lang="en-US"/>
        </a:p>
      </dgm:t>
    </dgm:pt>
    <dgm:pt modelId="{19EA8D72-7C62-4416-B0DA-4701D18AB787}" type="parTrans" cxnId="{8698CBE0-24A0-4FEC-A001-EB4F6DECE3E2}">
      <dgm:prSet/>
      <dgm:spPr/>
      <dgm:t>
        <a:bodyPr/>
        <a:lstStyle/>
        <a:p>
          <a:endParaRPr lang="en-US"/>
        </a:p>
      </dgm:t>
    </dgm:pt>
    <dgm:pt modelId="{1A453D28-9D1B-4C22-8D3A-9F45CC5CAB93}" type="sibTrans" cxnId="{8698CBE0-24A0-4FEC-A001-EB4F6DECE3E2}">
      <dgm:prSet/>
      <dgm:spPr/>
      <dgm:t>
        <a:bodyPr/>
        <a:lstStyle/>
        <a:p>
          <a:endParaRPr lang="en-US"/>
        </a:p>
      </dgm:t>
    </dgm:pt>
    <dgm:pt modelId="{0CB8A7FE-F8D7-40DF-80EB-AB253A9FA1CD}">
      <dgm:prSet/>
      <dgm:spPr/>
      <dgm:t>
        <a:bodyPr/>
        <a:lstStyle/>
        <a:p>
          <a:r>
            <a:rPr lang="en-IN" b="1"/>
            <a:t>Unhygienic status maintained within the wild animal cages especially the ones with the new born wild animals lead to infection in the young ones.</a:t>
          </a:r>
          <a:endParaRPr lang="en-US"/>
        </a:p>
      </dgm:t>
    </dgm:pt>
    <dgm:pt modelId="{8E86B0F5-3E72-48B3-AF4F-9D5CC9CF761B}" type="parTrans" cxnId="{7E4C1435-8E6C-4901-908A-FC8B9DD5CE2C}">
      <dgm:prSet/>
      <dgm:spPr/>
      <dgm:t>
        <a:bodyPr/>
        <a:lstStyle/>
        <a:p>
          <a:endParaRPr lang="en-US"/>
        </a:p>
      </dgm:t>
    </dgm:pt>
    <dgm:pt modelId="{CCBDD01E-42D1-41E3-AD46-F368C4DC3EDA}" type="sibTrans" cxnId="{7E4C1435-8E6C-4901-908A-FC8B9DD5CE2C}">
      <dgm:prSet/>
      <dgm:spPr/>
      <dgm:t>
        <a:bodyPr/>
        <a:lstStyle/>
        <a:p>
          <a:endParaRPr lang="en-US"/>
        </a:p>
      </dgm:t>
    </dgm:pt>
    <dgm:pt modelId="{F23B7A0A-9D0A-4A46-968D-92F20BDB1765}" type="pres">
      <dgm:prSet presAssocID="{80A6A3EB-18FC-4E63-B619-3F65D118EB30}" presName="hierChild1" presStyleCnt="0">
        <dgm:presLayoutVars>
          <dgm:chPref val="1"/>
          <dgm:dir/>
          <dgm:animOne val="branch"/>
          <dgm:animLvl val="lvl"/>
          <dgm:resizeHandles/>
        </dgm:presLayoutVars>
      </dgm:prSet>
      <dgm:spPr/>
    </dgm:pt>
    <dgm:pt modelId="{3D794015-FF3B-934A-BD9F-90BBD0FD7755}" type="pres">
      <dgm:prSet presAssocID="{AD7A278D-D611-4196-AF6F-88BB8524A868}" presName="hierRoot1" presStyleCnt="0"/>
      <dgm:spPr/>
    </dgm:pt>
    <dgm:pt modelId="{23379D47-05C6-4349-AD62-528F3D5CF560}" type="pres">
      <dgm:prSet presAssocID="{AD7A278D-D611-4196-AF6F-88BB8524A868}" presName="composite" presStyleCnt="0"/>
      <dgm:spPr/>
    </dgm:pt>
    <dgm:pt modelId="{20803226-23AA-7C4B-BAD6-EA3779438710}" type="pres">
      <dgm:prSet presAssocID="{AD7A278D-D611-4196-AF6F-88BB8524A868}" presName="background" presStyleLbl="node0" presStyleIdx="0" presStyleCnt="2"/>
      <dgm:spPr/>
    </dgm:pt>
    <dgm:pt modelId="{07047360-B48A-004C-A276-7D49669BE398}" type="pres">
      <dgm:prSet presAssocID="{AD7A278D-D611-4196-AF6F-88BB8524A868}" presName="text" presStyleLbl="fgAcc0" presStyleIdx="0" presStyleCnt="2">
        <dgm:presLayoutVars>
          <dgm:chPref val="3"/>
        </dgm:presLayoutVars>
      </dgm:prSet>
      <dgm:spPr/>
    </dgm:pt>
    <dgm:pt modelId="{8F8BBDF5-9B69-4848-BEF6-83F9ADD49459}" type="pres">
      <dgm:prSet presAssocID="{AD7A278D-D611-4196-AF6F-88BB8524A868}" presName="hierChild2" presStyleCnt="0"/>
      <dgm:spPr/>
    </dgm:pt>
    <dgm:pt modelId="{512320C7-2A4E-7C45-9072-0F0E1D0CEBCD}" type="pres">
      <dgm:prSet presAssocID="{0CB8A7FE-F8D7-40DF-80EB-AB253A9FA1CD}" presName="hierRoot1" presStyleCnt="0"/>
      <dgm:spPr/>
    </dgm:pt>
    <dgm:pt modelId="{CE5A0069-E233-5B43-9C58-DD6C47707B94}" type="pres">
      <dgm:prSet presAssocID="{0CB8A7FE-F8D7-40DF-80EB-AB253A9FA1CD}" presName="composite" presStyleCnt="0"/>
      <dgm:spPr/>
    </dgm:pt>
    <dgm:pt modelId="{65A1773A-4D93-384E-9E39-880DD1E61DB9}" type="pres">
      <dgm:prSet presAssocID="{0CB8A7FE-F8D7-40DF-80EB-AB253A9FA1CD}" presName="background" presStyleLbl="node0" presStyleIdx="1" presStyleCnt="2"/>
      <dgm:spPr/>
    </dgm:pt>
    <dgm:pt modelId="{43DA3F85-B11C-874F-B913-A95954668D77}" type="pres">
      <dgm:prSet presAssocID="{0CB8A7FE-F8D7-40DF-80EB-AB253A9FA1CD}" presName="text" presStyleLbl="fgAcc0" presStyleIdx="1" presStyleCnt="2">
        <dgm:presLayoutVars>
          <dgm:chPref val="3"/>
        </dgm:presLayoutVars>
      </dgm:prSet>
      <dgm:spPr/>
    </dgm:pt>
    <dgm:pt modelId="{02C5E3D3-AFBF-8E4F-B298-31D3F3F352AA}" type="pres">
      <dgm:prSet presAssocID="{0CB8A7FE-F8D7-40DF-80EB-AB253A9FA1CD}" presName="hierChild2" presStyleCnt="0"/>
      <dgm:spPr/>
    </dgm:pt>
  </dgm:ptLst>
  <dgm:cxnLst>
    <dgm:cxn modelId="{7E4C1435-8E6C-4901-908A-FC8B9DD5CE2C}" srcId="{80A6A3EB-18FC-4E63-B619-3F65D118EB30}" destId="{0CB8A7FE-F8D7-40DF-80EB-AB253A9FA1CD}" srcOrd="1" destOrd="0" parTransId="{8E86B0F5-3E72-48B3-AF4F-9D5CC9CF761B}" sibTransId="{CCBDD01E-42D1-41E3-AD46-F368C4DC3EDA}"/>
    <dgm:cxn modelId="{91B3AE58-03FD-A744-ABEB-6AE7EBB46232}" type="presOf" srcId="{80A6A3EB-18FC-4E63-B619-3F65D118EB30}" destId="{F23B7A0A-9D0A-4A46-968D-92F20BDB1765}" srcOrd="0" destOrd="0" presId="urn:microsoft.com/office/officeart/2005/8/layout/hierarchy1"/>
    <dgm:cxn modelId="{0E5DE7C0-DFD3-7A41-A380-1323DE9944D7}" type="presOf" srcId="{0CB8A7FE-F8D7-40DF-80EB-AB253A9FA1CD}" destId="{43DA3F85-B11C-874F-B913-A95954668D77}" srcOrd="0" destOrd="0" presId="urn:microsoft.com/office/officeart/2005/8/layout/hierarchy1"/>
    <dgm:cxn modelId="{8698CBE0-24A0-4FEC-A001-EB4F6DECE3E2}" srcId="{80A6A3EB-18FC-4E63-B619-3F65D118EB30}" destId="{AD7A278D-D611-4196-AF6F-88BB8524A868}" srcOrd="0" destOrd="0" parTransId="{19EA8D72-7C62-4416-B0DA-4701D18AB787}" sibTransId="{1A453D28-9D1B-4C22-8D3A-9F45CC5CAB93}"/>
    <dgm:cxn modelId="{7D4FD5F2-0F58-A74A-A3C2-0C2762FE99A9}" type="presOf" srcId="{AD7A278D-D611-4196-AF6F-88BB8524A868}" destId="{07047360-B48A-004C-A276-7D49669BE398}" srcOrd="0" destOrd="0" presId="urn:microsoft.com/office/officeart/2005/8/layout/hierarchy1"/>
    <dgm:cxn modelId="{37C01AAD-847D-6041-9D7F-E913BC8075EB}" type="presParOf" srcId="{F23B7A0A-9D0A-4A46-968D-92F20BDB1765}" destId="{3D794015-FF3B-934A-BD9F-90BBD0FD7755}" srcOrd="0" destOrd="0" presId="urn:microsoft.com/office/officeart/2005/8/layout/hierarchy1"/>
    <dgm:cxn modelId="{E3FDA4A9-08F2-5249-985D-163FE6851B67}" type="presParOf" srcId="{3D794015-FF3B-934A-BD9F-90BBD0FD7755}" destId="{23379D47-05C6-4349-AD62-528F3D5CF560}" srcOrd="0" destOrd="0" presId="urn:microsoft.com/office/officeart/2005/8/layout/hierarchy1"/>
    <dgm:cxn modelId="{72125CEF-8A05-CD45-BC98-DE1F4EC7CB08}" type="presParOf" srcId="{23379D47-05C6-4349-AD62-528F3D5CF560}" destId="{20803226-23AA-7C4B-BAD6-EA3779438710}" srcOrd="0" destOrd="0" presId="urn:microsoft.com/office/officeart/2005/8/layout/hierarchy1"/>
    <dgm:cxn modelId="{2F1DC637-90A1-3642-87AC-45218C707C39}" type="presParOf" srcId="{23379D47-05C6-4349-AD62-528F3D5CF560}" destId="{07047360-B48A-004C-A276-7D49669BE398}" srcOrd="1" destOrd="0" presId="urn:microsoft.com/office/officeart/2005/8/layout/hierarchy1"/>
    <dgm:cxn modelId="{BA5B9A96-9F55-CF49-8B75-747694A3FA8A}" type="presParOf" srcId="{3D794015-FF3B-934A-BD9F-90BBD0FD7755}" destId="{8F8BBDF5-9B69-4848-BEF6-83F9ADD49459}" srcOrd="1" destOrd="0" presId="urn:microsoft.com/office/officeart/2005/8/layout/hierarchy1"/>
    <dgm:cxn modelId="{67C92DB2-5240-8E45-A8DD-EAF3A8B7DC40}" type="presParOf" srcId="{F23B7A0A-9D0A-4A46-968D-92F20BDB1765}" destId="{512320C7-2A4E-7C45-9072-0F0E1D0CEBCD}" srcOrd="1" destOrd="0" presId="urn:microsoft.com/office/officeart/2005/8/layout/hierarchy1"/>
    <dgm:cxn modelId="{3C82FCB1-16AC-7F46-9E9C-F9E122041EFD}" type="presParOf" srcId="{512320C7-2A4E-7C45-9072-0F0E1D0CEBCD}" destId="{CE5A0069-E233-5B43-9C58-DD6C47707B94}" srcOrd="0" destOrd="0" presId="urn:microsoft.com/office/officeart/2005/8/layout/hierarchy1"/>
    <dgm:cxn modelId="{85BCB71F-D60E-7E44-AFE0-5FBF052B1B32}" type="presParOf" srcId="{CE5A0069-E233-5B43-9C58-DD6C47707B94}" destId="{65A1773A-4D93-384E-9E39-880DD1E61DB9}" srcOrd="0" destOrd="0" presId="urn:microsoft.com/office/officeart/2005/8/layout/hierarchy1"/>
    <dgm:cxn modelId="{FF4F069F-2EB8-CC4B-84A7-2A04775AFC0E}" type="presParOf" srcId="{CE5A0069-E233-5B43-9C58-DD6C47707B94}" destId="{43DA3F85-B11C-874F-B913-A95954668D77}" srcOrd="1" destOrd="0" presId="urn:microsoft.com/office/officeart/2005/8/layout/hierarchy1"/>
    <dgm:cxn modelId="{A7A114FA-E0A9-9845-811D-A93A14130C77}" type="presParOf" srcId="{512320C7-2A4E-7C45-9072-0F0E1D0CEBCD}" destId="{02C5E3D3-AFBF-8E4F-B298-31D3F3F352A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03226-23AA-7C4B-BAD6-EA3779438710}">
      <dsp:nvSpPr>
        <dsp:cNvPr id="0" name=""/>
        <dsp:cNvSpPr/>
      </dsp:nvSpPr>
      <dsp:spPr>
        <a:xfrm>
          <a:off x="831864" y="1397"/>
          <a:ext cx="3884827" cy="246686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047360-B48A-004C-A276-7D49669BE398}">
      <dsp:nvSpPr>
        <dsp:cNvPr id="0" name=""/>
        <dsp:cNvSpPr/>
      </dsp:nvSpPr>
      <dsp:spPr>
        <a:xfrm>
          <a:off x="1263511" y="411462"/>
          <a:ext cx="3884827" cy="246686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kern="1200"/>
            <a:t>Documentations are available on the high incidence of enteric infections in cages with has not been cleaned well after the cubbing / farrowing / calving / whelping etc. </a:t>
          </a:r>
          <a:endParaRPr lang="en-US" sz="2100" kern="1200"/>
        </a:p>
      </dsp:txBody>
      <dsp:txXfrm>
        <a:off x="1335763" y="483714"/>
        <a:ext cx="3740323" cy="2322361"/>
      </dsp:txXfrm>
    </dsp:sp>
    <dsp:sp modelId="{65A1773A-4D93-384E-9E39-880DD1E61DB9}">
      <dsp:nvSpPr>
        <dsp:cNvPr id="0" name=""/>
        <dsp:cNvSpPr/>
      </dsp:nvSpPr>
      <dsp:spPr>
        <a:xfrm>
          <a:off x="5579986" y="1397"/>
          <a:ext cx="3884827" cy="246686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DA3F85-B11C-874F-B913-A95954668D77}">
      <dsp:nvSpPr>
        <dsp:cNvPr id="0" name=""/>
        <dsp:cNvSpPr/>
      </dsp:nvSpPr>
      <dsp:spPr>
        <a:xfrm>
          <a:off x="6011633" y="411462"/>
          <a:ext cx="3884827" cy="246686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kern="1200"/>
            <a:t>Unhygienic status maintained within the wild animal cages especially the ones with the new born wild animals lead to infection in the young ones.</a:t>
          </a:r>
          <a:endParaRPr lang="en-US" sz="2100" kern="1200"/>
        </a:p>
      </dsp:txBody>
      <dsp:txXfrm>
        <a:off x="6083885" y="483714"/>
        <a:ext cx="3740323" cy="23223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i-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8390D-4553-B441-A937-877D7BDA3E8A}" type="datetimeFigureOut">
              <a:rPr lang="hi-IN" smtClean="0"/>
              <a:t>गुरुवार, 23 आश्वीन 1942</a:t>
            </a:fld>
            <a:endParaRPr lang="hi-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i-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hi-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i-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663C0-C136-3540-B63E-607AB8C8BA38}" type="slidenum">
              <a:rPr lang="hi-IN" smtClean="0"/>
              <a:t>‹#›</a:t>
            </a:fld>
            <a:endParaRPr lang="hi-IN"/>
          </a:p>
        </p:txBody>
      </p:sp>
    </p:spTree>
    <p:extLst>
      <p:ext uri="{BB962C8B-B14F-4D97-AF65-F5344CB8AC3E}">
        <p14:creationId xmlns:p14="http://schemas.microsoft.com/office/powerpoint/2010/main" val="347654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5"/>
          </p:nvPr>
        </p:nvSpPr>
        <p:spPr/>
        <p:txBody>
          <a:bodyPr/>
          <a:lstStyle/>
          <a:p>
            <a:fld id="{36B663C0-C136-3540-B63E-607AB8C8BA38}" type="slidenum">
              <a:rPr lang="hi-IN" smtClean="0"/>
              <a:t>15</a:t>
            </a:fld>
            <a:endParaRPr lang="hi-IN"/>
          </a:p>
        </p:txBody>
      </p:sp>
    </p:spTree>
    <p:extLst>
      <p:ext uri="{BB962C8B-B14F-4D97-AF65-F5344CB8AC3E}">
        <p14:creationId xmlns:p14="http://schemas.microsoft.com/office/powerpoint/2010/main" val="376319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Thursday, October 15,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2994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Thursday, October 15,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8571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Thursday, October 15,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11211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Thursday, October 15,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7849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Thursday, October 15,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1898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Thursday, October 15,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34655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Thursday, October 15, 2020</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5785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Thursday, October 15, 2020</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562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Thursday, October 15, 2020</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5956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Thursday, October 15,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3911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Thursday, October 15,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0420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Thursday, October 15, 2020</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06453153"/>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ecoursesonline.iasri.res.in/mod/page/view.php?id=77113" TargetMode="External"/><Relationship Id="rId3" Type="http://schemas.openxmlformats.org/officeDocument/2006/relationships/hyperlink" Target="http://ecoursesonline.iasri.res.in/mod/page/view.php?id=77165" TargetMode="External"/><Relationship Id="rId7" Type="http://schemas.openxmlformats.org/officeDocument/2006/relationships/hyperlink" Target="http://ecoursesonline.iasri.res.in/mod/page/view.php?id=7786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coursesonline.iasri.res.in/mod/page/view.php?id=77777" TargetMode="External"/><Relationship Id="rId5" Type="http://schemas.openxmlformats.org/officeDocument/2006/relationships/hyperlink" Target="http://ecoursesonline.iasri.res.in/mod/page/view.php?id=77889" TargetMode="External"/><Relationship Id="rId4" Type="http://schemas.openxmlformats.org/officeDocument/2006/relationships/hyperlink" Target="http://ecoursesonline.iasri.res.in/mod/page/view.php?id=77021"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ecoursesonline.iasri.res.in/mod/page/view.php?id=7668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coursesonline.iasri.res.in/mod/page/view.php?id=7665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ecoursesonline.iasri.res.in/mod/page/view.php?id=7740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coursesonline.iasri.res.in/mod/page/view.php?id=7718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coursesonline.iasri.res.in/mod/page/view.php?id=76655" TargetMode="External"/><Relationship Id="rId2" Type="http://schemas.openxmlformats.org/officeDocument/2006/relationships/hyperlink" Target="http://ecoursesonline.iasri.res.in/mod/page/view.php?id=7716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hyperlink" Target="http://14.139.56.154:82/mod/resource/view.php?id=42964" TargetMode="External"/><Relationship Id="rId2" Type="http://schemas.openxmlformats.org/officeDocument/2006/relationships/hyperlink" Target="http://ecoursesonline.iasri.res.in/mod/page/view.php?id=7813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coursesonline.iasri.res.in/mod/page/view.php?id=76685" TargetMode="External"/><Relationship Id="rId2" Type="http://schemas.openxmlformats.org/officeDocument/2006/relationships/hyperlink" Target="http://ecoursesonline.iasri.res.in/mod/page/view.php?id=77920" TargetMode="External"/><Relationship Id="rId1" Type="http://schemas.openxmlformats.org/officeDocument/2006/relationships/slideLayout" Target="../slideLayouts/slideLayout2.xml"/><Relationship Id="rId5" Type="http://schemas.openxmlformats.org/officeDocument/2006/relationships/hyperlink" Target="http://ecoursesonline.iasri.res.in/mod/page/view.php?id=77889" TargetMode="External"/><Relationship Id="rId4" Type="http://schemas.openxmlformats.org/officeDocument/2006/relationships/hyperlink" Target="http://ecoursesonline.iasri.res.in/mod/page/view.php?id=7792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coursesonline.iasri.res.in/mod/page/view.php?id=78130" TargetMode="External"/><Relationship Id="rId2" Type="http://schemas.openxmlformats.org/officeDocument/2006/relationships/hyperlink" Target="http://ecoursesonline.iasri.res.in/mod/page/view.php?id=7740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coursesonline.iasri.res.in/mod/page/view.php?id=7665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E498E98-32E4-4A32-B852-4AF0835CF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EC7C8-A844-9F4B-8D15-7217A251B941}"/>
              </a:ext>
            </a:extLst>
          </p:cNvPr>
          <p:cNvSpPr>
            <a:spLocks noGrp="1"/>
          </p:cNvSpPr>
          <p:nvPr>
            <p:ph type="ctrTitle"/>
          </p:nvPr>
        </p:nvSpPr>
        <p:spPr>
          <a:xfrm>
            <a:off x="6480000" y="728663"/>
            <a:ext cx="5015638" cy="2795737"/>
          </a:xfrm>
        </p:spPr>
        <p:txBody>
          <a:bodyPr vert="horz" lIns="0" tIns="0" rIns="0" bIns="0" rtlCol="0" anchorCtr="0">
            <a:normAutofit/>
          </a:bodyPr>
          <a:lstStyle/>
          <a:p>
            <a:r>
              <a:rPr lang="en-US"/>
              <a:t>Principles of Zoo Hygiene</a:t>
            </a:r>
          </a:p>
        </p:txBody>
      </p:sp>
      <p:sp>
        <p:nvSpPr>
          <p:cNvPr id="3" name="Subtitle 2">
            <a:extLst>
              <a:ext uri="{FF2B5EF4-FFF2-40B4-BE49-F238E27FC236}">
                <a16:creationId xmlns:a16="http://schemas.microsoft.com/office/drawing/2014/main" id="{5505DC00-5D72-C648-838C-44EC8CDDE597}"/>
              </a:ext>
            </a:extLst>
          </p:cNvPr>
          <p:cNvSpPr>
            <a:spLocks noGrp="1"/>
          </p:cNvSpPr>
          <p:nvPr>
            <p:ph type="subTitle" idx="1"/>
          </p:nvPr>
        </p:nvSpPr>
        <p:spPr>
          <a:xfrm>
            <a:off x="6480000" y="3830399"/>
            <a:ext cx="5015638" cy="1938576"/>
          </a:xfrm>
        </p:spPr>
        <p:txBody>
          <a:bodyPr vert="horz" lIns="0" tIns="0" rIns="0" bIns="0" rtlCol="0">
            <a:normAutofit lnSpcReduction="10000"/>
          </a:bodyPr>
          <a:lstStyle/>
          <a:p>
            <a:pPr>
              <a:lnSpc>
                <a:spcPct val="110000"/>
              </a:lnSpc>
            </a:pPr>
            <a:r>
              <a:rPr lang="en-US" sz="2000" b="1" i="1" dirty="0"/>
              <a:t>Dr. </a:t>
            </a:r>
            <a:r>
              <a:rPr lang="en-US" sz="2000" b="1" i="1" dirty="0" err="1"/>
              <a:t>Pallav</a:t>
            </a:r>
            <a:r>
              <a:rPr lang="en-US" sz="2000" b="1" i="1" dirty="0"/>
              <a:t> Shekhar</a:t>
            </a:r>
          </a:p>
          <a:p>
            <a:pPr>
              <a:lnSpc>
                <a:spcPct val="110000"/>
              </a:lnSpc>
            </a:pPr>
            <a:r>
              <a:rPr lang="en-US" sz="2000" b="1" i="1" dirty="0"/>
              <a:t>Department of Veterinary Medicine</a:t>
            </a:r>
          </a:p>
          <a:p>
            <a:pPr>
              <a:lnSpc>
                <a:spcPct val="110000"/>
              </a:lnSpc>
            </a:pPr>
            <a:r>
              <a:rPr lang="en-US" sz="2000" b="1" i="1" dirty="0"/>
              <a:t>Bihar Veterinary College, Bihar Animal Sciences University</a:t>
            </a:r>
          </a:p>
          <a:p>
            <a:pPr>
              <a:lnSpc>
                <a:spcPct val="110000"/>
              </a:lnSpc>
            </a:pPr>
            <a:r>
              <a:rPr lang="en-US" sz="2000" b="1" i="1" dirty="0"/>
              <a:t>Unit -4</a:t>
            </a:r>
          </a:p>
        </p:txBody>
      </p:sp>
      <p:pic>
        <p:nvPicPr>
          <p:cNvPr id="18" name="Picture 3">
            <a:extLst>
              <a:ext uri="{FF2B5EF4-FFF2-40B4-BE49-F238E27FC236}">
                <a16:creationId xmlns:a16="http://schemas.microsoft.com/office/drawing/2014/main" id="{7E7F5D21-B6C2-4419-87F8-0EFEB756193F}"/>
              </a:ext>
            </a:extLst>
          </p:cNvPr>
          <p:cNvPicPr>
            <a:picLocks noChangeAspect="1"/>
          </p:cNvPicPr>
          <p:nvPr/>
        </p:nvPicPr>
        <p:blipFill rotWithShape="1">
          <a:blip r:embed="rId2"/>
          <a:srcRect r="4" b="9778"/>
          <a:stretch/>
        </p:blipFill>
        <p:spPr>
          <a:xfrm>
            <a:off x="5" y="10"/>
            <a:ext cx="5064601" cy="3427190"/>
          </a:xfrm>
          <a:custGeom>
            <a:avLst/>
            <a:gdLst/>
            <a:ahLst/>
            <a:cxnLst/>
            <a:rect l="l" t="t" r="r" b="b"/>
            <a:pathLst>
              <a:path w="5064601" h="3427200">
                <a:moveTo>
                  <a:pt x="0" y="0"/>
                </a:moveTo>
                <a:lnTo>
                  <a:pt x="5064601" y="0"/>
                </a:lnTo>
                <a:lnTo>
                  <a:pt x="4889878" y="279455"/>
                </a:lnTo>
                <a:cubicBezTo>
                  <a:pt x="4472354" y="1021447"/>
                  <a:pt x="4263593" y="1948936"/>
                  <a:pt x="4263593" y="3061922"/>
                </a:cubicBezTo>
                <a:cubicBezTo>
                  <a:pt x="4263593" y="3175492"/>
                  <a:pt x="4267380" y="3289063"/>
                  <a:pt x="4274954" y="3404052"/>
                </a:cubicBezTo>
                <a:lnTo>
                  <a:pt x="4277204" y="3427200"/>
                </a:lnTo>
                <a:lnTo>
                  <a:pt x="0" y="3427200"/>
                </a:lnTo>
                <a:close/>
              </a:path>
            </a:pathLst>
          </a:custGeom>
        </p:spPr>
      </p:pic>
      <p:pic>
        <p:nvPicPr>
          <p:cNvPr id="1026" name="Picture 2" descr="Patna Zoo closes its gates to visitors after traces of H5N1 virus found in  dead peacocks">
            <a:extLst>
              <a:ext uri="{FF2B5EF4-FFF2-40B4-BE49-F238E27FC236}">
                <a16:creationId xmlns:a16="http://schemas.microsoft.com/office/drawing/2014/main" id="{203C4EF3-A709-2F41-B1ED-B3E448B55A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8629"/>
          <a:stretch/>
        </p:blipFill>
        <p:spPr bwMode="auto">
          <a:xfrm>
            <a:off x="-2" y="3427200"/>
            <a:ext cx="5662934" cy="3430800"/>
          </a:xfrm>
          <a:custGeom>
            <a:avLst/>
            <a:gdLst/>
            <a:ahLst/>
            <a:cxnLst/>
            <a:rect l="l" t="t" r="r" b="b"/>
            <a:pathLst>
              <a:path w="5662934" h="3430800">
                <a:moveTo>
                  <a:pt x="0" y="0"/>
                </a:moveTo>
                <a:lnTo>
                  <a:pt x="4277205" y="0"/>
                </a:lnTo>
                <a:lnTo>
                  <a:pt x="4309038" y="327500"/>
                </a:lnTo>
                <a:cubicBezTo>
                  <a:pt x="4339335" y="565997"/>
                  <a:pt x="4384779" y="815851"/>
                  <a:pt x="4445372" y="1088419"/>
                </a:cubicBezTo>
                <a:cubicBezTo>
                  <a:pt x="4596855" y="1603270"/>
                  <a:pt x="4748338" y="2087836"/>
                  <a:pt x="4990710" y="2542116"/>
                </a:cubicBezTo>
                <a:cubicBezTo>
                  <a:pt x="5172489" y="2848755"/>
                  <a:pt x="5371310" y="3117065"/>
                  <a:pt x="5583977" y="3350238"/>
                </a:cubicBezTo>
                <a:lnTo>
                  <a:pt x="5662934" y="3430800"/>
                </a:lnTo>
                <a:lnTo>
                  <a:pt x="0" y="34308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8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15image988297856">
            <a:extLst>
              <a:ext uri="{FF2B5EF4-FFF2-40B4-BE49-F238E27FC236}">
                <a16:creationId xmlns:a16="http://schemas.microsoft.com/office/drawing/2014/main" id="{94C19FD8-853D-704E-9541-22BACC83A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00" y="497840"/>
            <a:ext cx="29464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age15image988297856">
            <a:extLst>
              <a:ext uri="{FF2B5EF4-FFF2-40B4-BE49-F238E27FC236}">
                <a16:creationId xmlns:a16="http://schemas.microsoft.com/office/drawing/2014/main" id="{6A460C91-3F57-8B48-9B74-23B1D9B86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0" y="3510280"/>
            <a:ext cx="3461258" cy="2387074"/>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page15image988298464">
            <a:extLst>
              <a:ext uri="{FF2B5EF4-FFF2-40B4-BE49-F238E27FC236}">
                <a16:creationId xmlns:a16="http://schemas.microsoft.com/office/drawing/2014/main" id="{FED5771A-6E0F-E842-8889-A5F69383C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0" y="3510280"/>
            <a:ext cx="3461258" cy="238707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age15image988299136">
            <a:extLst>
              <a:ext uri="{FF2B5EF4-FFF2-40B4-BE49-F238E27FC236}">
                <a16:creationId xmlns:a16="http://schemas.microsoft.com/office/drawing/2014/main" id="{BB1C1D6A-6B96-C442-9D86-D1E0B5F05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49" y="3510279"/>
            <a:ext cx="9026125" cy="596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50C6594-078F-5F40-923D-E4C0DD1C4D6B}"/>
              </a:ext>
            </a:extLst>
          </p:cNvPr>
          <p:cNvSpPr txBox="1"/>
          <p:nvPr/>
        </p:nvSpPr>
        <p:spPr>
          <a:xfrm>
            <a:off x="6486144" y="1475232"/>
            <a:ext cx="3016852" cy="369332"/>
          </a:xfrm>
          <a:prstGeom prst="rect">
            <a:avLst/>
          </a:prstGeom>
          <a:noFill/>
        </p:spPr>
        <p:txBody>
          <a:bodyPr wrap="none" rtlCol="0">
            <a:spAutoFit/>
          </a:bodyPr>
          <a:lstStyle/>
          <a:p>
            <a:r>
              <a:rPr lang="en-US" dirty="0"/>
              <a:t>Cage Vs Moated Enclosure</a:t>
            </a:r>
            <a:endParaRPr lang="hi-IN" dirty="0"/>
          </a:p>
        </p:txBody>
      </p:sp>
    </p:spTree>
    <p:extLst>
      <p:ext uri="{BB962C8B-B14F-4D97-AF65-F5344CB8AC3E}">
        <p14:creationId xmlns:p14="http://schemas.microsoft.com/office/powerpoint/2010/main" val="337497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9" name="Picture 3" descr="page20image802671392">
            <a:extLst>
              <a:ext uri="{FF2B5EF4-FFF2-40B4-BE49-F238E27FC236}">
                <a16:creationId xmlns:a16="http://schemas.microsoft.com/office/drawing/2014/main" id="{39525199-4946-7B45-A516-46F2D4D262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6609" y="1123527"/>
            <a:ext cx="3433165" cy="4604800"/>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Connector 7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100" name="Picture 4" descr="page21image832163104">
            <a:extLst>
              <a:ext uri="{FF2B5EF4-FFF2-40B4-BE49-F238E27FC236}">
                <a16:creationId xmlns:a16="http://schemas.microsoft.com/office/drawing/2014/main" id="{8A3D349E-AA56-BA47-BA5C-DEC2D20A3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247" y="2209800"/>
            <a:ext cx="24892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0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3" name="Content Placeholder 2">
            <a:extLst>
              <a:ext uri="{FF2B5EF4-FFF2-40B4-BE49-F238E27FC236}">
                <a16:creationId xmlns:a16="http://schemas.microsoft.com/office/drawing/2014/main" id="{466A1C57-01CE-2C40-BA63-26D027646020}"/>
              </a:ext>
            </a:extLst>
          </p:cNvPr>
          <p:cNvSpPr>
            <a:spLocks noGrp="1"/>
          </p:cNvSpPr>
          <p:nvPr>
            <p:ph idx="1"/>
          </p:nvPr>
        </p:nvSpPr>
        <p:spPr>
          <a:xfrm>
            <a:off x="6444000" y="633600"/>
            <a:ext cx="4991962" cy="5135374"/>
          </a:xfrm>
        </p:spPr>
        <p:txBody>
          <a:bodyPr>
            <a:normAutofit/>
          </a:bodyPr>
          <a:lstStyle/>
          <a:p>
            <a:r>
              <a:rPr lang="en-IN" b="1"/>
              <a:t>Usage of aseptic infrastructures like sterilized needles, syringes, sample-collecting containers etc.</a:t>
            </a:r>
          </a:p>
          <a:p>
            <a:endParaRPr lang="en-IN" b="1"/>
          </a:p>
          <a:p>
            <a:endParaRPr lang="en-IN" b="1"/>
          </a:p>
          <a:p>
            <a:r>
              <a:rPr lang="en-IN" b="1"/>
              <a:t>Laboratory should be a clean one without giving chances for any types of infections.</a:t>
            </a:r>
          </a:p>
          <a:p>
            <a:pPr marL="0" indent="0">
              <a:buNone/>
            </a:pPr>
            <a:endParaRPr lang="hi-IN" dirty="0"/>
          </a:p>
        </p:txBody>
      </p:sp>
    </p:spTree>
    <p:extLst>
      <p:ext uri="{BB962C8B-B14F-4D97-AF65-F5344CB8AC3E}">
        <p14:creationId xmlns:p14="http://schemas.microsoft.com/office/powerpoint/2010/main" val="229839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114F-F9AA-FC43-AB7A-29406D4D900D}"/>
              </a:ext>
            </a:extLst>
          </p:cNvPr>
          <p:cNvSpPr>
            <a:spLocks noGrp="1"/>
          </p:cNvSpPr>
          <p:nvPr>
            <p:ph type="title"/>
          </p:nvPr>
        </p:nvSpPr>
        <p:spPr>
          <a:xfrm>
            <a:off x="720000" y="619200"/>
            <a:ext cx="10728322" cy="758496"/>
          </a:xfrm>
        </p:spPr>
        <p:txBody>
          <a:bodyPr/>
          <a:lstStyle/>
          <a:p>
            <a:r>
              <a:rPr lang="en-US" dirty="0"/>
              <a:t>Quarantine</a:t>
            </a:r>
            <a:endParaRPr lang="hi-IN" dirty="0"/>
          </a:p>
        </p:txBody>
      </p:sp>
      <p:sp>
        <p:nvSpPr>
          <p:cNvPr id="3" name="Content Placeholder 2">
            <a:extLst>
              <a:ext uri="{FF2B5EF4-FFF2-40B4-BE49-F238E27FC236}">
                <a16:creationId xmlns:a16="http://schemas.microsoft.com/office/drawing/2014/main" id="{6E5E4F80-2672-9A40-97D0-C905DC4068E1}"/>
              </a:ext>
            </a:extLst>
          </p:cNvPr>
          <p:cNvSpPr>
            <a:spLocks noGrp="1"/>
          </p:cNvSpPr>
          <p:nvPr>
            <p:ph idx="1"/>
          </p:nvPr>
        </p:nvSpPr>
        <p:spPr>
          <a:xfrm>
            <a:off x="720000" y="2541600"/>
            <a:ext cx="10935552" cy="3227375"/>
          </a:xfrm>
        </p:spPr>
        <p:txBody>
          <a:bodyPr>
            <a:normAutofit lnSpcReduction="10000"/>
          </a:bodyPr>
          <a:lstStyle/>
          <a:p>
            <a:pPr algn="just"/>
            <a:r>
              <a:rPr lang="en-IN" sz="2400" b="1" dirty="0"/>
              <a:t>The term "quarantine" is a very familiar word in both </a:t>
            </a:r>
            <a:r>
              <a:rPr lang="en-IN" sz="2400" b="1" dirty="0" err="1"/>
              <a:t>medi</a:t>
            </a:r>
            <a:r>
              <a:rPr lang="en-IN" sz="2400" b="1" dirty="0"/>
              <a:t>- </a:t>
            </a:r>
            <a:r>
              <a:rPr lang="en-IN" sz="2400" b="1" dirty="0" err="1"/>
              <a:t>cal</a:t>
            </a:r>
            <a:r>
              <a:rPr lang="en-IN" sz="2400" b="1" dirty="0"/>
              <a:t> and veterinary science and it was actually derived from an old French official method “</a:t>
            </a:r>
            <a:r>
              <a:rPr lang="en-IN" sz="2400" b="1" dirty="0" err="1"/>
              <a:t>querente</a:t>
            </a:r>
            <a:r>
              <a:rPr lang="en-IN" sz="2400" b="1" dirty="0"/>
              <a:t>” meaning forty days of isolation (Arnall &amp; </a:t>
            </a:r>
            <a:r>
              <a:rPr lang="en-IN" sz="2400" b="1" dirty="0" err="1"/>
              <a:t>Keymer</a:t>
            </a:r>
            <a:r>
              <a:rPr lang="en-IN" sz="2400" b="1" dirty="0"/>
              <a:t>, 1975) for a ship. </a:t>
            </a:r>
          </a:p>
          <a:p>
            <a:pPr algn="just"/>
            <a:endParaRPr lang="en-IN" sz="2400" b="1" dirty="0"/>
          </a:p>
          <a:p>
            <a:pPr algn="just"/>
            <a:r>
              <a:rPr lang="en-IN" sz="2400" b="1" dirty="0"/>
              <a:t>It literally means compulsory isolation or detention to prevent spread of contagion or infection. </a:t>
            </a:r>
          </a:p>
          <a:p>
            <a:endParaRPr lang="hi-IN" dirty="0"/>
          </a:p>
        </p:txBody>
      </p:sp>
    </p:spTree>
    <p:extLst>
      <p:ext uri="{BB962C8B-B14F-4D97-AF65-F5344CB8AC3E}">
        <p14:creationId xmlns:p14="http://schemas.microsoft.com/office/powerpoint/2010/main" val="272735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3DCE-F8B0-8741-85B1-3EA0DB08ECCE}"/>
              </a:ext>
            </a:extLst>
          </p:cNvPr>
          <p:cNvSpPr>
            <a:spLocks noGrp="1"/>
          </p:cNvSpPr>
          <p:nvPr>
            <p:ph type="title"/>
          </p:nvPr>
        </p:nvSpPr>
        <p:spPr>
          <a:xfrm>
            <a:off x="720000" y="619200"/>
            <a:ext cx="10728322" cy="709728"/>
          </a:xfrm>
        </p:spPr>
        <p:txBody>
          <a:bodyPr/>
          <a:lstStyle/>
          <a:p>
            <a:r>
              <a:rPr lang="en-US" dirty="0"/>
              <a:t> Why important in Zoo</a:t>
            </a:r>
            <a:endParaRPr lang="hi-IN" dirty="0"/>
          </a:p>
        </p:txBody>
      </p:sp>
      <p:sp>
        <p:nvSpPr>
          <p:cNvPr id="3" name="Content Placeholder 2">
            <a:extLst>
              <a:ext uri="{FF2B5EF4-FFF2-40B4-BE49-F238E27FC236}">
                <a16:creationId xmlns:a16="http://schemas.microsoft.com/office/drawing/2014/main" id="{0BF93727-7CD7-7142-91A3-B9B25C55D5BB}"/>
              </a:ext>
            </a:extLst>
          </p:cNvPr>
          <p:cNvSpPr>
            <a:spLocks noGrp="1"/>
          </p:cNvSpPr>
          <p:nvPr>
            <p:ph idx="1"/>
          </p:nvPr>
        </p:nvSpPr>
        <p:spPr>
          <a:xfrm>
            <a:off x="720000" y="1975104"/>
            <a:ext cx="10728325" cy="3793871"/>
          </a:xfrm>
        </p:spPr>
        <p:txBody>
          <a:bodyPr/>
          <a:lstStyle/>
          <a:p>
            <a:r>
              <a:rPr lang="en-IN" sz="2400" b="1" dirty="0"/>
              <a:t>Prevention is better than cure” and one of the first steps or practices one would adopt in the realm of preventive medicine is quarantine. </a:t>
            </a:r>
          </a:p>
          <a:p>
            <a:endParaRPr lang="en-IN" sz="2400" b="1" dirty="0"/>
          </a:p>
          <a:p>
            <a:r>
              <a:rPr lang="en-IN" sz="2400" b="1" dirty="0"/>
              <a:t>It should be remembered that any newly procured wild animal and bird for a zoo could be a potential source of pathogenic microbes or parasites to an apparently healthy premises and its inhabitants </a:t>
            </a:r>
            <a:endParaRPr lang="en-IN" sz="2800" b="1" dirty="0"/>
          </a:p>
          <a:p>
            <a:pPr marL="0" indent="0">
              <a:buNone/>
            </a:pPr>
            <a:endParaRPr lang="en-IN" sz="2400" b="1" dirty="0"/>
          </a:p>
          <a:p>
            <a:endParaRPr lang="hi-IN" dirty="0"/>
          </a:p>
        </p:txBody>
      </p:sp>
    </p:spTree>
    <p:extLst>
      <p:ext uri="{BB962C8B-B14F-4D97-AF65-F5344CB8AC3E}">
        <p14:creationId xmlns:p14="http://schemas.microsoft.com/office/powerpoint/2010/main" val="16031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390F-B178-ED45-8E88-A9047A896B4F}"/>
              </a:ext>
            </a:extLst>
          </p:cNvPr>
          <p:cNvSpPr>
            <a:spLocks noGrp="1"/>
          </p:cNvSpPr>
          <p:nvPr>
            <p:ph type="title"/>
          </p:nvPr>
        </p:nvSpPr>
        <p:spPr>
          <a:xfrm>
            <a:off x="720000" y="271463"/>
            <a:ext cx="10728322" cy="828675"/>
          </a:xfrm>
        </p:spPr>
        <p:txBody>
          <a:bodyPr/>
          <a:lstStyle/>
          <a:p>
            <a:r>
              <a:rPr lang="en-US" dirty="0"/>
              <a:t>Quarantine and Its tests</a:t>
            </a:r>
            <a:endParaRPr lang="hi-IN" dirty="0"/>
          </a:p>
        </p:txBody>
      </p:sp>
      <p:graphicFrame>
        <p:nvGraphicFramePr>
          <p:cNvPr id="5" name="Table 4">
            <a:extLst>
              <a:ext uri="{FF2B5EF4-FFF2-40B4-BE49-F238E27FC236}">
                <a16:creationId xmlns:a16="http://schemas.microsoft.com/office/drawing/2014/main" id="{B7397408-82D7-364F-8597-1A98A2995961}"/>
              </a:ext>
            </a:extLst>
          </p:cNvPr>
          <p:cNvGraphicFramePr>
            <a:graphicFrameLocks noGrp="1"/>
          </p:cNvGraphicFramePr>
          <p:nvPr>
            <p:extLst>
              <p:ext uri="{D42A27DB-BD31-4B8C-83A1-F6EECF244321}">
                <p14:modId xmlns:p14="http://schemas.microsoft.com/office/powerpoint/2010/main" val="1838619288"/>
              </p:ext>
            </p:extLst>
          </p:nvPr>
        </p:nvGraphicFramePr>
        <p:xfrm>
          <a:off x="185738" y="1100137"/>
          <a:ext cx="12006264" cy="5324612"/>
        </p:xfrm>
        <a:graphic>
          <a:graphicData uri="http://schemas.openxmlformats.org/drawingml/2006/table">
            <a:tbl>
              <a:tblPr>
                <a:tableStyleId>{08FB837D-C827-4EFA-A057-4D05807E0F7C}</a:tableStyleId>
              </a:tblPr>
              <a:tblGrid>
                <a:gridCol w="6003132">
                  <a:extLst>
                    <a:ext uri="{9D8B030D-6E8A-4147-A177-3AD203B41FA5}">
                      <a16:colId xmlns:a16="http://schemas.microsoft.com/office/drawing/2014/main" val="2060830358"/>
                    </a:ext>
                  </a:extLst>
                </a:gridCol>
                <a:gridCol w="6003132">
                  <a:extLst>
                    <a:ext uri="{9D8B030D-6E8A-4147-A177-3AD203B41FA5}">
                      <a16:colId xmlns:a16="http://schemas.microsoft.com/office/drawing/2014/main" val="3417678934"/>
                    </a:ext>
                  </a:extLst>
                </a:gridCol>
              </a:tblGrid>
              <a:tr h="443692">
                <a:tc>
                  <a:txBody>
                    <a:bodyPr/>
                    <a:lstStyle/>
                    <a:p>
                      <a:pPr algn="ctr" fontAlgn="t"/>
                      <a:r>
                        <a:rPr lang="en-IN" sz="1600" b="1" dirty="0">
                          <a:effectLst/>
                        </a:rPr>
                        <a:t>Group of Wild Animals</a:t>
                      </a:r>
                    </a:p>
                  </a:txBody>
                  <a:tcPr marL="4269" marR="4269" marT="4269" marB="4269"/>
                </a:tc>
                <a:tc>
                  <a:txBody>
                    <a:bodyPr/>
                    <a:lstStyle/>
                    <a:p>
                      <a:pPr algn="ctr" fontAlgn="t"/>
                      <a:r>
                        <a:rPr lang="en-IN" sz="1600" b="1" dirty="0">
                          <a:effectLst/>
                        </a:rPr>
                        <a:t>Important criteria to be assessed during arrival of new wild animal species in a </a:t>
                      </a:r>
                      <a:r>
                        <a:rPr lang="en-IN" sz="1600" b="1" u="none" strike="noStrike" dirty="0">
                          <a:effectLst/>
                          <a:hlinkClick r:id="rId3" tooltip="Zoo"/>
                        </a:rPr>
                        <a:t>zoo</a:t>
                      </a:r>
                      <a:r>
                        <a:rPr lang="en-IN" sz="1600" b="1" dirty="0">
                          <a:effectLst/>
                        </a:rPr>
                        <a:t> as a preventive measure of diseases </a:t>
                      </a:r>
                    </a:p>
                  </a:txBody>
                  <a:tcPr marL="4269" marR="4269" marT="4269" marB="4269"/>
                </a:tc>
                <a:extLst>
                  <a:ext uri="{0D108BD9-81ED-4DB2-BD59-A6C34878D82A}">
                    <a16:rowId xmlns:a16="http://schemas.microsoft.com/office/drawing/2014/main" val="3106491516"/>
                  </a:ext>
                </a:extLst>
              </a:tr>
              <a:tr h="1531164">
                <a:tc>
                  <a:txBody>
                    <a:bodyPr/>
                    <a:lstStyle/>
                    <a:p>
                      <a:pPr algn="l" fontAlgn="t"/>
                      <a:r>
                        <a:rPr lang="en-IN" sz="1400" u="none" strike="noStrike" dirty="0">
                          <a:effectLst/>
                          <a:hlinkClick r:id="rId4" tooltip="Primates"/>
                        </a:rPr>
                        <a:t>Primates</a:t>
                      </a:r>
                      <a:endParaRPr lang="en-IN" sz="1400" dirty="0">
                        <a:effectLst/>
                      </a:endParaRPr>
                    </a:p>
                  </a:txBody>
                  <a:tcPr marL="4269" marR="4269" marT="4269" marB="4269"/>
                </a:tc>
                <a:tc>
                  <a:txBody>
                    <a:bodyPr/>
                    <a:lstStyle/>
                    <a:p>
                      <a:pPr algn="l" fontAlgn="t">
                        <a:buFont typeface="Arial" panose="020B0604020202020204" pitchFamily="34" charset="0"/>
                        <a:buChar char="•"/>
                      </a:pPr>
                      <a:r>
                        <a:rPr lang="en-IN" sz="1400" dirty="0" err="1">
                          <a:effectLst/>
                        </a:rPr>
                        <a:t>Hematology</a:t>
                      </a:r>
                      <a:r>
                        <a:rPr lang="en-IN" sz="1400" dirty="0">
                          <a:effectLst/>
                        </a:rPr>
                        <a:t> and Serology </a:t>
                      </a:r>
                    </a:p>
                    <a:p>
                      <a:pPr algn="l" fontAlgn="t">
                        <a:buFont typeface="Arial" panose="020B0604020202020204" pitchFamily="34" charset="0"/>
                        <a:buChar char="•"/>
                      </a:pPr>
                      <a:r>
                        <a:rPr lang="en-IN" sz="1400" dirty="0">
                          <a:effectLst/>
                        </a:rPr>
                        <a:t>Urine analysis </a:t>
                      </a:r>
                    </a:p>
                    <a:p>
                      <a:pPr algn="l" fontAlgn="t">
                        <a:buFont typeface="Arial" panose="020B0604020202020204" pitchFamily="34" charset="0"/>
                        <a:buChar char="•"/>
                      </a:pPr>
                      <a:r>
                        <a:rPr lang="en-IN" sz="1400" dirty="0">
                          <a:effectLst/>
                        </a:rPr>
                        <a:t>Culture of </a:t>
                      </a:r>
                      <a:r>
                        <a:rPr lang="en-IN" sz="1400" dirty="0" err="1">
                          <a:effectLst/>
                        </a:rPr>
                        <a:t>feces</a:t>
                      </a:r>
                      <a:r>
                        <a:rPr lang="en-IN" sz="1400" dirty="0">
                          <a:effectLst/>
                        </a:rPr>
                        <a:t> for    salmonella /Shigella /</a:t>
                      </a:r>
                      <a:r>
                        <a:rPr lang="en-IN" sz="1400" dirty="0" err="1">
                          <a:effectLst/>
                        </a:rPr>
                        <a:t>Camphylobacter</a:t>
                      </a:r>
                      <a:r>
                        <a:rPr lang="en-IN" sz="1400" dirty="0">
                          <a:effectLst/>
                        </a:rPr>
                        <a:t> </a:t>
                      </a:r>
                    </a:p>
                    <a:p>
                      <a:pPr algn="l" fontAlgn="t">
                        <a:buFont typeface="Arial" panose="020B0604020202020204" pitchFamily="34" charset="0"/>
                        <a:buChar char="•"/>
                      </a:pPr>
                      <a:r>
                        <a:rPr lang="en-IN" sz="1400" dirty="0">
                          <a:effectLst/>
                        </a:rPr>
                        <a:t>Serology for Herpes virus </a:t>
                      </a:r>
                      <a:r>
                        <a:rPr lang="en-IN" sz="1400" dirty="0" err="1">
                          <a:effectLst/>
                        </a:rPr>
                        <a:t>simiae</a:t>
                      </a:r>
                      <a:r>
                        <a:rPr lang="en-IN" sz="1400" dirty="0">
                          <a:effectLst/>
                        </a:rPr>
                        <a:t> (Herpes B) in old world Monkeys. </a:t>
                      </a:r>
                    </a:p>
                    <a:p>
                      <a:pPr algn="l" fontAlgn="t">
                        <a:buFont typeface="Arial" panose="020B0604020202020204" pitchFamily="34" charset="0"/>
                        <a:buChar char="•"/>
                      </a:pPr>
                      <a:r>
                        <a:rPr lang="en-IN" sz="1400" dirty="0">
                          <a:effectLst/>
                        </a:rPr>
                        <a:t>Chest radiograph </a:t>
                      </a:r>
                    </a:p>
                    <a:p>
                      <a:pPr algn="l" fontAlgn="t">
                        <a:buFont typeface="Arial" panose="020B0604020202020204" pitchFamily="34" charset="0"/>
                        <a:buChar char="•"/>
                      </a:pPr>
                      <a:r>
                        <a:rPr lang="en-IN" sz="1400" dirty="0">
                          <a:effectLst/>
                        </a:rPr>
                        <a:t>PCR for </a:t>
                      </a:r>
                      <a:r>
                        <a:rPr lang="en-IN" sz="1400" u="none" strike="noStrike" dirty="0">
                          <a:effectLst/>
                          <a:hlinkClick r:id="rId5" tooltip="Tuberculosis"/>
                        </a:rPr>
                        <a:t>Tuberculosis</a:t>
                      </a:r>
                      <a:endParaRPr lang="en-IN" sz="1400" dirty="0">
                        <a:effectLst/>
                      </a:endParaRPr>
                    </a:p>
                    <a:p>
                      <a:pPr algn="l" fontAlgn="t">
                        <a:buFont typeface="Arial" panose="020B0604020202020204" pitchFamily="34" charset="0"/>
                        <a:buChar char="•"/>
                      </a:pPr>
                      <a:r>
                        <a:rPr lang="en-IN" sz="1400" dirty="0">
                          <a:effectLst/>
                        </a:rPr>
                        <a:t>Coprological examination </a:t>
                      </a:r>
                    </a:p>
                  </a:txBody>
                  <a:tcPr marL="4269" marR="4269" marT="4269" marB="4269"/>
                </a:tc>
                <a:extLst>
                  <a:ext uri="{0D108BD9-81ED-4DB2-BD59-A6C34878D82A}">
                    <a16:rowId xmlns:a16="http://schemas.microsoft.com/office/drawing/2014/main" val="474129447"/>
                  </a:ext>
                </a:extLst>
              </a:tr>
              <a:tr h="878681">
                <a:tc>
                  <a:txBody>
                    <a:bodyPr/>
                    <a:lstStyle/>
                    <a:p>
                      <a:pPr algn="l" fontAlgn="t"/>
                      <a:r>
                        <a:rPr lang="en-IN" sz="1400">
                          <a:effectLst/>
                        </a:rPr>
                        <a:t>Hoof stock</a:t>
                      </a:r>
                    </a:p>
                  </a:txBody>
                  <a:tcPr marL="4269" marR="4269" marT="4269" marB="4269"/>
                </a:tc>
                <a:tc>
                  <a:txBody>
                    <a:bodyPr/>
                    <a:lstStyle/>
                    <a:p>
                      <a:pPr algn="l" fontAlgn="t">
                        <a:buFont typeface="Arial" panose="020B0604020202020204" pitchFamily="34" charset="0"/>
                        <a:buChar char="•"/>
                      </a:pPr>
                      <a:r>
                        <a:rPr lang="en-IN" sz="1400" dirty="0" err="1">
                          <a:effectLst/>
                        </a:rPr>
                        <a:t>Hematology</a:t>
                      </a:r>
                      <a:r>
                        <a:rPr lang="en-IN" sz="1400" dirty="0">
                          <a:effectLst/>
                        </a:rPr>
                        <a:t> and Serology </a:t>
                      </a:r>
                    </a:p>
                    <a:p>
                      <a:pPr algn="l" fontAlgn="t">
                        <a:buFont typeface="Arial" panose="020B0604020202020204" pitchFamily="34" charset="0"/>
                        <a:buChar char="•"/>
                      </a:pPr>
                      <a:r>
                        <a:rPr lang="en-IN" sz="1400" dirty="0">
                          <a:effectLst/>
                        </a:rPr>
                        <a:t>Coggins test for equid species </a:t>
                      </a:r>
                    </a:p>
                    <a:p>
                      <a:pPr algn="l" fontAlgn="t">
                        <a:buFont typeface="Arial" panose="020B0604020202020204" pitchFamily="34" charset="0"/>
                        <a:buChar char="•"/>
                      </a:pPr>
                      <a:r>
                        <a:rPr lang="en-IN" sz="1400" u="none" strike="noStrike" dirty="0">
                          <a:effectLst/>
                          <a:hlinkClick r:id="rId6" tooltip="Vaccination"/>
                        </a:rPr>
                        <a:t>Vaccination</a:t>
                      </a:r>
                      <a:r>
                        <a:rPr lang="en-IN" sz="1400" dirty="0">
                          <a:effectLst/>
                        </a:rPr>
                        <a:t> in endemic areas </a:t>
                      </a:r>
                    </a:p>
                    <a:p>
                      <a:pPr algn="l" fontAlgn="t">
                        <a:buFont typeface="Arial" panose="020B0604020202020204" pitchFamily="34" charset="0"/>
                        <a:buChar char="•"/>
                      </a:pPr>
                      <a:r>
                        <a:rPr lang="en-IN" sz="1400" dirty="0">
                          <a:effectLst/>
                        </a:rPr>
                        <a:t>Coprological examination </a:t>
                      </a:r>
                    </a:p>
                  </a:txBody>
                  <a:tcPr marL="4269" marR="4269" marT="4269" marB="4269"/>
                </a:tc>
                <a:extLst>
                  <a:ext uri="{0D108BD9-81ED-4DB2-BD59-A6C34878D82A}">
                    <a16:rowId xmlns:a16="http://schemas.microsoft.com/office/drawing/2014/main" val="3298992621"/>
                  </a:ext>
                </a:extLst>
              </a:tr>
              <a:tr h="1096175">
                <a:tc>
                  <a:txBody>
                    <a:bodyPr/>
                    <a:lstStyle/>
                    <a:p>
                      <a:pPr algn="l" fontAlgn="t"/>
                      <a:r>
                        <a:rPr lang="en-IN" sz="1400" dirty="0">
                          <a:effectLst/>
                        </a:rPr>
                        <a:t>Small mammals/ </a:t>
                      </a:r>
                      <a:r>
                        <a:rPr lang="en-IN" sz="1400" u="none" strike="noStrike" dirty="0">
                          <a:effectLst/>
                          <a:hlinkClick r:id="rId7" tooltip="Carnivores"/>
                        </a:rPr>
                        <a:t>carnivores</a:t>
                      </a:r>
                      <a:endParaRPr lang="en-IN" sz="1400" dirty="0">
                        <a:effectLst/>
                      </a:endParaRPr>
                    </a:p>
                  </a:txBody>
                  <a:tcPr marL="4269" marR="4269" marT="4269" marB="4269"/>
                </a:tc>
                <a:tc>
                  <a:txBody>
                    <a:bodyPr/>
                    <a:lstStyle/>
                    <a:p>
                      <a:pPr algn="l" fontAlgn="t">
                        <a:buFont typeface="Arial" panose="020B0604020202020204" pitchFamily="34" charset="0"/>
                        <a:buChar char="•"/>
                      </a:pPr>
                      <a:r>
                        <a:rPr lang="en-IN" sz="1400" u="none" strike="noStrike" dirty="0">
                          <a:effectLst/>
                          <a:hlinkClick r:id="rId6" tooltip="Vaccination"/>
                        </a:rPr>
                        <a:t>Vaccination</a:t>
                      </a:r>
                      <a:r>
                        <a:rPr lang="en-IN" sz="1400" dirty="0">
                          <a:effectLst/>
                        </a:rPr>
                        <a:t> applicable </a:t>
                      </a:r>
                    </a:p>
                    <a:p>
                      <a:pPr algn="l" fontAlgn="t">
                        <a:buFont typeface="Arial" panose="020B0604020202020204" pitchFamily="34" charset="0"/>
                        <a:buChar char="•"/>
                      </a:pPr>
                      <a:r>
                        <a:rPr lang="en-IN" sz="1400" dirty="0" err="1">
                          <a:effectLst/>
                        </a:rPr>
                        <a:t>Hematology</a:t>
                      </a:r>
                      <a:r>
                        <a:rPr lang="en-IN" sz="1400" dirty="0">
                          <a:effectLst/>
                        </a:rPr>
                        <a:t> </a:t>
                      </a:r>
                    </a:p>
                    <a:p>
                      <a:pPr algn="l" fontAlgn="t">
                        <a:buFont typeface="Arial" panose="020B0604020202020204" pitchFamily="34" charset="0"/>
                        <a:buChar char="•"/>
                      </a:pPr>
                      <a:r>
                        <a:rPr lang="en-IN" sz="1400" dirty="0">
                          <a:effectLst/>
                        </a:rPr>
                        <a:t>Bio chemistry </a:t>
                      </a:r>
                    </a:p>
                    <a:p>
                      <a:pPr algn="l" fontAlgn="t">
                        <a:buFont typeface="Arial" panose="020B0604020202020204" pitchFamily="34" charset="0"/>
                        <a:buChar char="•"/>
                      </a:pPr>
                      <a:r>
                        <a:rPr lang="en-IN" sz="1400" dirty="0">
                          <a:effectLst/>
                        </a:rPr>
                        <a:t>Urine analysis </a:t>
                      </a:r>
                    </a:p>
                    <a:p>
                      <a:pPr algn="l" fontAlgn="t">
                        <a:buFont typeface="Arial" panose="020B0604020202020204" pitchFamily="34" charset="0"/>
                        <a:buChar char="•"/>
                      </a:pPr>
                      <a:r>
                        <a:rPr lang="en-IN" sz="1400" dirty="0">
                          <a:effectLst/>
                        </a:rPr>
                        <a:t>Coprological examination </a:t>
                      </a:r>
                    </a:p>
                  </a:txBody>
                  <a:tcPr marL="4269" marR="4269" marT="4269" marB="4269"/>
                </a:tc>
                <a:extLst>
                  <a:ext uri="{0D108BD9-81ED-4DB2-BD59-A6C34878D82A}">
                    <a16:rowId xmlns:a16="http://schemas.microsoft.com/office/drawing/2014/main" val="2441700288"/>
                  </a:ext>
                </a:extLst>
              </a:tr>
              <a:tr h="661187">
                <a:tc>
                  <a:txBody>
                    <a:bodyPr/>
                    <a:lstStyle/>
                    <a:p>
                      <a:pPr algn="l" fontAlgn="t"/>
                      <a:r>
                        <a:rPr lang="en-IN" sz="1400">
                          <a:effectLst/>
                        </a:rPr>
                        <a:t>Birds</a:t>
                      </a:r>
                    </a:p>
                  </a:txBody>
                  <a:tcPr marL="4269" marR="4269" marT="4269" marB="4269"/>
                </a:tc>
                <a:tc>
                  <a:txBody>
                    <a:bodyPr/>
                    <a:lstStyle/>
                    <a:p>
                      <a:pPr algn="l" fontAlgn="t">
                        <a:buFont typeface="Arial" panose="020B0604020202020204" pitchFamily="34" charset="0"/>
                        <a:buChar char="•"/>
                      </a:pPr>
                      <a:r>
                        <a:rPr lang="en-IN" sz="1400" dirty="0">
                          <a:effectLst/>
                        </a:rPr>
                        <a:t>Direct and flotation test </a:t>
                      </a:r>
                    </a:p>
                    <a:p>
                      <a:pPr algn="l" fontAlgn="t">
                        <a:buFont typeface="Arial" panose="020B0604020202020204" pitchFamily="34" charset="0"/>
                        <a:buChar char="•"/>
                      </a:pPr>
                      <a:r>
                        <a:rPr lang="en-IN" sz="1400" dirty="0">
                          <a:effectLst/>
                        </a:rPr>
                        <a:t>Evaluation for ectoparasites </a:t>
                      </a:r>
                    </a:p>
                    <a:p>
                      <a:pPr algn="l" fontAlgn="t">
                        <a:buFont typeface="Arial" panose="020B0604020202020204" pitchFamily="34" charset="0"/>
                        <a:buChar char="•"/>
                      </a:pPr>
                      <a:r>
                        <a:rPr lang="en-IN" sz="1400" dirty="0" err="1">
                          <a:effectLst/>
                        </a:rPr>
                        <a:t>Fecal</a:t>
                      </a:r>
                      <a:r>
                        <a:rPr lang="en-IN" sz="1400" dirty="0">
                          <a:effectLst/>
                        </a:rPr>
                        <a:t> culture for salmonella </a:t>
                      </a:r>
                      <a:r>
                        <a:rPr lang="en-IN" sz="1400" dirty="0" err="1">
                          <a:effectLst/>
                        </a:rPr>
                        <a:t>sp</a:t>
                      </a:r>
                      <a:r>
                        <a:rPr lang="en-IN" sz="1400" dirty="0">
                          <a:effectLst/>
                        </a:rPr>
                        <a:t> </a:t>
                      </a:r>
                    </a:p>
                  </a:txBody>
                  <a:tcPr marL="4269" marR="4269" marT="4269" marB="4269"/>
                </a:tc>
                <a:extLst>
                  <a:ext uri="{0D108BD9-81ED-4DB2-BD59-A6C34878D82A}">
                    <a16:rowId xmlns:a16="http://schemas.microsoft.com/office/drawing/2014/main" val="725669963"/>
                  </a:ext>
                </a:extLst>
              </a:tr>
              <a:tr h="661187">
                <a:tc>
                  <a:txBody>
                    <a:bodyPr/>
                    <a:lstStyle/>
                    <a:p>
                      <a:pPr algn="l" fontAlgn="t"/>
                      <a:r>
                        <a:rPr lang="en-IN" sz="1400" u="none" strike="noStrike" dirty="0">
                          <a:effectLst/>
                          <a:hlinkClick r:id="rId8" tooltip="Reptiles"/>
                        </a:rPr>
                        <a:t>Reptiles</a:t>
                      </a:r>
                      <a:r>
                        <a:rPr lang="en-IN" sz="1400" dirty="0">
                          <a:effectLst/>
                        </a:rPr>
                        <a:t> and Amphibians </a:t>
                      </a:r>
                    </a:p>
                  </a:txBody>
                  <a:tcPr marL="4269" marR="4269" marT="4269" marB="4269"/>
                </a:tc>
                <a:tc>
                  <a:txBody>
                    <a:bodyPr/>
                    <a:lstStyle/>
                    <a:p>
                      <a:pPr algn="l" fontAlgn="t">
                        <a:buFont typeface="Arial" panose="020B0604020202020204" pitchFamily="34" charset="0"/>
                        <a:buChar char="•"/>
                      </a:pPr>
                      <a:r>
                        <a:rPr lang="en-IN" sz="1400" dirty="0" err="1">
                          <a:effectLst/>
                        </a:rPr>
                        <a:t>Fecal</a:t>
                      </a:r>
                      <a:r>
                        <a:rPr lang="en-IN" sz="1400" dirty="0">
                          <a:effectLst/>
                        </a:rPr>
                        <a:t> examination </a:t>
                      </a:r>
                    </a:p>
                    <a:p>
                      <a:pPr algn="l" fontAlgn="t">
                        <a:buFont typeface="Arial" panose="020B0604020202020204" pitchFamily="34" charset="0"/>
                        <a:buChar char="•"/>
                      </a:pPr>
                      <a:r>
                        <a:rPr lang="en-IN" sz="1400" dirty="0">
                          <a:effectLst/>
                        </a:rPr>
                        <a:t>CBC and blood chemistry </a:t>
                      </a:r>
                    </a:p>
                    <a:p>
                      <a:pPr algn="l" fontAlgn="t">
                        <a:buFont typeface="Arial" panose="020B0604020202020204" pitchFamily="34" charset="0"/>
                        <a:buChar char="•"/>
                      </a:pPr>
                      <a:r>
                        <a:rPr lang="en-IN" sz="1400" dirty="0" err="1">
                          <a:effectLst/>
                        </a:rPr>
                        <a:t>Fecal</a:t>
                      </a:r>
                      <a:r>
                        <a:rPr lang="en-IN" sz="1400" dirty="0">
                          <a:effectLst/>
                        </a:rPr>
                        <a:t> culture for salmonella sp.</a:t>
                      </a:r>
                    </a:p>
                  </a:txBody>
                  <a:tcPr marL="4269" marR="4269" marT="4269" marB="4269"/>
                </a:tc>
                <a:extLst>
                  <a:ext uri="{0D108BD9-81ED-4DB2-BD59-A6C34878D82A}">
                    <a16:rowId xmlns:a16="http://schemas.microsoft.com/office/drawing/2014/main" val="3984232841"/>
                  </a:ext>
                </a:extLst>
              </a:tr>
            </a:tbl>
          </a:graphicData>
        </a:graphic>
      </p:graphicFrame>
    </p:spTree>
    <p:extLst>
      <p:ext uri="{BB962C8B-B14F-4D97-AF65-F5344CB8AC3E}">
        <p14:creationId xmlns:p14="http://schemas.microsoft.com/office/powerpoint/2010/main" val="73090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E2FA-D405-9148-A3FF-CB12E0B8DE58}"/>
              </a:ext>
            </a:extLst>
          </p:cNvPr>
          <p:cNvSpPr>
            <a:spLocks noGrp="1"/>
          </p:cNvSpPr>
          <p:nvPr>
            <p:ph type="title"/>
          </p:nvPr>
        </p:nvSpPr>
        <p:spPr>
          <a:xfrm>
            <a:off x="720000" y="619200"/>
            <a:ext cx="10728322" cy="738113"/>
          </a:xfrm>
        </p:spPr>
        <p:txBody>
          <a:bodyPr/>
          <a:lstStyle/>
          <a:p>
            <a:r>
              <a:rPr lang="en-US" dirty="0"/>
              <a:t>Sanitization and Carcass disposal</a:t>
            </a:r>
            <a:endParaRPr lang="hi-IN" dirty="0"/>
          </a:p>
        </p:txBody>
      </p:sp>
      <p:sp>
        <p:nvSpPr>
          <p:cNvPr id="3" name="Content Placeholder 2">
            <a:extLst>
              <a:ext uri="{FF2B5EF4-FFF2-40B4-BE49-F238E27FC236}">
                <a16:creationId xmlns:a16="http://schemas.microsoft.com/office/drawing/2014/main" id="{1C1CAB31-5535-804B-880E-2AFF5718B484}"/>
              </a:ext>
            </a:extLst>
          </p:cNvPr>
          <p:cNvSpPr>
            <a:spLocks noGrp="1"/>
          </p:cNvSpPr>
          <p:nvPr>
            <p:ph idx="1"/>
          </p:nvPr>
        </p:nvSpPr>
        <p:spPr>
          <a:xfrm>
            <a:off x="720000" y="1571626"/>
            <a:ext cx="10728325" cy="4197350"/>
          </a:xfrm>
        </p:spPr>
        <p:txBody>
          <a:bodyPr>
            <a:normAutofit/>
          </a:bodyPr>
          <a:lstStyle/>
          <a:p>
            <a:pPr algn="just"/>
            <a:r>
              <a:rPr lang="en-IN" sz="2400" b="1" dirty="0"/>
              <a:t>Glutaraldehyde shall be chosen for the disinfections processes after the disposal of the carcass, subsequent to the post- mortem. </a:t>
            </a:r>
          </a:p>
          <a:p>
            <a:pPr algn="just"/>
            <a:endParaRPr lang="en-IN" sz="2400" b="1" dirty="0"/>
          </a:p>
          <a:p>
            <a:pPr marL="0" indent="0" algn="just">
              <a:buNone/>
            </a:pPr>
            <a:endParaRPr lang="en-IN" sz="2400" b="1" dirty="0"/>
          </a:p>
          <a:p>
            <a:pPr algn="just"/>
            <a:r>
              <a:rPr lang="en-IN" sz="2400" b="1" dirty="0">
                <a:hlinkClick r:id="rId2" tooltip="Anthrax">
                  <a:extLst>
                    <a:ext uri="{A12FA001-AC4F-418D-AE19-62706E023703}">
                      <ahyp:hlinkClr xmlns:ahyp="http://schemas.microsoft.com/office/drawing/2018/hyperlinkcolor" val="tx"/>
                    </a:ext>
                  </a:extLst>
                </a:hlinkClick>
              </a:rPr>
              <a:t>Anthrax</a:t>
            </a:r>
            <a:r>
              <a:rPr lang="en-IN" sz="2400" b="1" dirty="0"/>
              <a:t> affected carcass or suspected carcass should not be opened and the burial should be carried out at least with two metre depth, with a sample spread-over of quicklime. </a:t>
            </a:r>
          </a:p>
          <a:p>
            <a:endParaRPr lang="hi-IN" dirty="0"/>
          </a:p>
        </p:txBody>
      </p:sp>
    </p:spTree>
    <p:extLst>
      <p:ext uri="{BB962C8B-B14F-4D97-AF65-F5344CB8AC3E}">
        <p14:creationId xmlns:p14="http://schemas.microsoft.com/office/powerpoint/2010/main" val="1711229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5FF2-F8C6-5643-BDE6-C2F60F7B0A39}"/>
              </a:ext>
            </a:extLst>
          </p:cNvPr>
          <p:cNvSpPr>
            <a:spLocks noGrp="1"/>
          </p:cNvSpPr>
          <p:nvPr>
            <p:ph type="title"/>
          </p:nvPr>
        </p:nvSpPr>
        <p:spPr>
          <a:xfrm>
            <a:off x="720000" y="619200"/>
            <a:ext cx="10728322" cy="709538"/>
          </a:xfrm>
        </p:spPr>
        <p:txBody>
          <a:bodyPr/>
          <a:lstStyle/>
          <a:p>
            <a:r>
              <a:rPr lang="en-US" dirty="0"/>
              <a:t>Waste Disposal Process</a:t>
            </a:r>
            <a:endParaRPr lang="hi-IN" dirty="0"/>
          </a:p>
        </p:txBody>
      </p:sp>
      <p:sp>
        <p:nvSpPr>
          <p:cNvPr id="3" name="Content Placeholder 2">
            <a:extLst>
              <a:ext uri="{FF2B5EF4-FFF2-40B4-BE49-F238E27FC236}">
                <a16:creationId xmlns:a16="http://schemas.microsoft.com/office/drawing/2014/main" id="{B5CF34DD-DCE0-2943-87C5-2D0C62088BDB}"/>
              </a:ext>
            </a:extLst>
          </p:cNvPr>
          <p:cNvSpPr>
            <a:spLocks noGrp="1"/>
          </p:cNvSpPr>
          <p:nvPr>
            <p:ph idx="1"/>
          </p:nvPr>
        </p:nvSpPr>
        <p:spPr>
          <a:xfrm>
            <a:off x="720000" y="1645920"/>
            <a:ext cx="10728325" cy="4147439"/>
          </a:xfrm>
        </p:spPr>
        <p:txBody>
          <a:bodyPr/>
          <a:lstStyle/>
          <a:p>
            <a:r>
              <a:rPr lang="en-IN" sz="2800" b="1" dirty="0"/>
              <a:t>These procedures need to be maintained in a perfect condition in appropriate polythene bags without any spillage in the environment.</a:t>
            </a:r>
          </a:p>
          <a:p>
            <a:endParaRPr lang="hi-IN" dirty="0"/>
          </a:p>
        </p:txBody>
      </p:sp>
    </p:spTree>
    <p:extLst>
      <p:ext uri="{BB962C8B-B14F-4D97-AF65-F5344CB8AC3E}">
        <p14:creationId xmlns:p14="http://schemas.microsoft.com/office/powerpoint/2010/main" val="60570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2A71-B767-FD48-9767-6FE331AF2E64}"/>
              </a:ext>
            </a:extLst>
          </p:cNvPr>
          <p:cNvSpPr>
            <a:spLocks noGrp="1"/>
          </p:cNvSpPr>
          <p:nvPr>
            <p:ph type="title"/>
          </p:nvPr>
        </p:nvSpPr>
        <p:spPr/>
        <p:txBody>
          <a:bodyPr/>
          <a:lstStyle/>
          <a:p>
            <a:endParaRPr lang="hi-IN"/>
          </a:p>
        </p:txBody>
      </p:sp>
      <p:sp>
        <p:nvSpPr>
          <p:cNvPr id="3" name="Content Placeholder 2">
            <a:extLst>
              <a:ext uri="{FF2B5EF4-FFF2-40B4-BE49-F238E27FC236}">
                <a16:creationId xmlns:a16="http://schemas.microsoft.com/office/drawing/2014/main" id="{9D8504D0-2149-7C4C-8DC2-902CA2540C8A}"/>
              </a:ext>
            </a:extLst>
          </p:cNvPr>
          <p:cNvSpPr>
            <a:spLocks noGrp="1"/>
          </p:cNvSpPr>
          <p:nvPr>
            <p:ph idx="1"/>
          </p:nvPr>
        </p:nvSpPr>
        <p:spPr>
          <a:xfrm>
            <a:off x="720000" y="2541600"/>
            <a:ext cx="10728325" cy="3802050"/>
          </a:xfrm>
        </p:spPr>
        <p:txBody>
          <a:bodyPr>
            <a:normAutofit fontScale="92500"/>
          </a:bodyPr>
          <a:lstStyle/>
          <a:p>
            <a:r>
              <a:rPr lang="en-IN" sz="2400" b="1" dirty="0"/>
              <a:t>It may be better to burry the carcass, together with the bedding and soil contaminated with discharge. </a:t>
            </a:r>
          </a:p>
          <a:p>
            <a:pPr marL="0" indent="0">
              <a:buNone/>
            </a:pPr>
            <a:endParaRPr lang="en-IN" sz="2400" b="1" dirty="0"/>
          </a:p>
          <a:p>
            <a:r>
              <a:rPr lang="en-IN" sz="2400" b="1" dirty="0"/>
              <a:t>If spore formation occurs (within few hours of exposure to air), strong-disinfectants may be used like Lysol (this should be in contact with spores for </a:t>
            </a:r>
            <a:r>
              <a:rPr lang="en-IN" sz="2400" b="1" dirty="0" err="1"/>
              <a:t>atl</a:t>
            </a:r>
            <a:r>
              <a:rPr lang="en-IN" sz="2400" b="1" dirty="0"/>
              <a:t> east 2days)  </a:t>
            </a:r>
          </a:p>
          <a:p>
            <a:pPr marL="0" indent="0">
              <a:buNone/>
            </a:pPr>
            <a:r>
              <a:rPr lang="en-IN" sz="2400" b="1" dirty="0"/>
              <a:t>                                               or </a:t>
            </a:r>
          </a:p>
          <a:p>
            <a:r>
              <a:rPr lang="en-IN" sz="2400" b="1" dirty="0"/>
              <a:t>Strong solution of formalin or sodium hydroxide at the strength of 5-10%.</a:t>
            </a:r>
          </a:p>
          <a:p>
            <a:endParaRPr lang="hi-IN" dirty="0"/>
          </a:p>
        </p:txBody>
      </p:sp>
    </p:spTree>
    <p:extLst>
      <p:ext uri="{BB962C8B-B14F-4D97-AF65-F5344CB8AC3E}">
        <p14:creationId xmlns:p14="http://schemas.microsoft.com/office/powerpoint/2010/main" val="240202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969846-6AA8-4E41-8233-A81BFC2B95B0}"/>
              </a:ext>
            </a:extLst>
          </p:cNvPr>
          <p:cNvSpPr>
            <a:spLocks noGrp="1"/>
          </p:cNvSpPr>
          <p:nvPr>
            <p:ph idx="1"/>
          </p:nvPr>
        </p:nvSpPr>
        <p:spPr>
          <a:xfrm>
            <a:off x="720000" y="755904"/>
            <a:ext cx="10728325" cy="5013071"/>
          </a:xfrm>
        </p:spPr>
        <p:txBody>
          <a:bodyPr/>
          <a:lstStyle/>
          <a:p>
            <a:pPr algn="just"/>
            <a:r>
              <a:rPr lang="en-IN" sz="2400" b="1" dirty="0"/>
              <a:t>Burning by using a incinerator will be a better practice of disposal of carcass, since it avoids feeding of infected carcass by scavengers like hyena, jackals etc. and also helps to prevent the contamination of the environment in which other wild animals are confined.</a:t>
            </a:r>
          </a:p>
          <a:p>
            <a:endParaRPr lang="hi-IN" dirty="0"/>
          </a:p>
        </p:txBody>
      </p:sp>
    </p:spTree>
    <p:extLst>
      <p:ext uri="{BB962C8B-B14F-4D97-AF65-F5344CB8AC3E}">
        <p14:creationId xmlns:p14="http://schemas.microsoft.com/office/powerpoint/2010/main" val="116395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8D65-0147-0D43-ACF7-25B89D2C330A}"/>
              </a:ext>
            </a:extLst>
          </p:cNvPr>
          <p:cNvSpPr>
            <a:spLocks noGrp="1"/>
          </p:cNvSpPr>
          <p:nvPr>
            <p:ph type="title"/>
          </p:nvPr>
        </p:nvSpPr>
        <p:spPr>
          <a:xfrm>
            <a:off x="720000" y="619200"/>
            <a:ext cx="10728322" cy="807264"/>
          </a:xfrm>
        </p:spPr>
        <p:txBody>
          <a:bodyPr/>
          <a:lstStyle/>
          <a:p>
            <a:r>
              <a:rPr lang="en-US" dirty="0"/>
              <a:t>Introduction</a:t>
            </a:r>
            <a:endParaRPr lang="hi-IN" dirty="0"/>
          </a:p>
        </p:txBody>
      </p:sp>
      <p:sp>
        <p:nvSpPr>
          <p:cNvPr id="3" name="Content Placeholder 2">
            <a:extLst>
              <a:ext uri="{FF2B5EF4-FFF2-40B4-BE49-F238E27FC236}">
                <a16:creationId xmlns:a16="http://schemas.microsoft.com/office/drawing/2014/main" id="{2742661D-DDA6-A549-B27D-8420498742B4}"/>
              </a:ext>
            </a:extLst>
          </p:cNvPr>
          <p:cNvSpPr>
            <a:spLocks noGrp="1"/>
          </p:cNvSpPr>
          <p:nvPr>
            <p:ph idx="1"/>
          </p:nvPr>
        </p:nvSpPr>
        <p:spPr>
          <a:xfrm>
            <a:off x="720000" y="1280160"/>
            <a:ext cx="10728325" cy="5327904"/>
          </a:xfrm>
        </p:spPr>
        <p:txBody>
          <a:bodyPr>
            <a:normAutofit/>
          </a:bodyPr>
          <a:lstStyle/>
          <a:p>
            <a:r>
              <a:rPr lang="en-IN" sz="3200" b="1" dirty="0"/>
              <a:t>Usage of suitable disinfectant (natural or synthetic)</a:t>
            </a:r>
          </a:p>
          <a:p>
            <a:r>
              <a:rPr lang="en-IN" sz="3200" b="1" dirty="0"/>
              <a:t> Proper disposal of carcass</a:t>
            </a:r>
          </a:p>
          <a:p>
            <a:r>
              <a:rPr lang="en-IN" sz="3200" b="1" dirty="0"/>
              <a:t>Speedy disposal of feed wastes  </a:t>
            </a:r>
          </a:p>
          <a:p>
            <a:r>
              <a:rPr lang="en-IN" sz="3200" b="1" dirty="0"/>
              <a:t>Supply of hygienic </a:t>
            </a:r>
            <a:r>
              <a:rPr lang="en-IN" sz="3200" b="1" u="sng" dirty="0">
                <a:hlinkClick r:id="rId2" tooltip="Water">
                  <a:extLst>
                    <a:ext uri="{A12FA001-AC4F-418D-AE19-62706E023703}">
                      <ahyp:hlinkClr xmlns:ahyp="http://schemas.microsoft.com/office/drawing/2018/hyperlinkcolor" val="tx"/>
                    </a:ext>
                  </a:extLst>
                </a:hlinkClick>
              </a:rPr>
              <a:t>water</a:t>
            </a:r>
            <a:r>
              <a:rPr lang="en-IN" sz="3200" b="1" u="sng" dirty="0"/>
              <a:t>  </a:t>
            </a:r>
          </a:p>
          <a:p>
            <a:r>
              <a:rPr lang="en-IN" sz="3200" b="1" dirty="0"/>
              <a:t>Animal keepers and handlers’ hygiene </a:t>
            </a:r>
          </a:p>
          <a:p>
            <a:r>
              <a:rPr lang="en-IN" sz="3200" b="1" dirty="0"/>
              <a:t>Bush clearance (vector control)</a:t>
            </a:r>
          </a:p>
          <a:p>
            <a:r>
              <a:rPr lang="en-IN" sz="3200" b="1" dirty="0"/>
              <a:t>Disposal of polythene bags</a:t>
            </a:r>
          </a:p>
          <a:p>
            <a:endParaRPr lang="hi-IN" dirty="0"/>
          </a:p>
        </p:txBody>
      </p:sp>
    </p:spTree>
    <p:extLst>
      <p:ext uri="{BB962C8B-B14F-4D97-AF65-F5344CB8AC3E}">
        <p14:creationId xmlns:p14="http://schemas.microsoft.com/office/powerpoint/2010/main" val="96092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56A5-B9B4-AF44-8FC6-00C8950E3038}"/>
              </a:ext>
            </a:extLst>
          </p:cNvPr>
          <p:cNvSpPr>
            <a:spLocks noGrp="1"/>
          </p:cNvSpPr>
          <p:nvPr>
            <p:ph type="title"/>
          </p:nvPr>
        </p:nvSpPr>
        <p:spPr/>
        <p:txBody>
          <a:bodyPr/>
          <a:lstStyle/>
          <a:p>
            <a:r>
              <a:rPr lang="en-US" dirty="0"/>
              <a:t>Floor sanitation</a:t>
            </a:r>
            <a:endParaRPr lang="hi-IN" dirty="0"/>
          </a:p>
        </p:txBody>
      </p:sp>
      <p:sp>
        <p:nvSpPr>
          <p:cNvPr id="3" name="Content Placeholder 2">
            <a:extLst>
              <a:ext uri="{FF2B5EF4-FFF2-40B4-BE49-F238E27FC236}">
                <a16:creationId xmlns:a16="http://schemas.microsoft.com/office/drawing/2014/main" id="{4A458F2A-A929-EC47-A0C9-E580BC126C33}"/>
              </a:ext>
            </a:extLst>
          </p:cNvPr>
          <p:cNvSpPr>
            <a:spLocks noGrp="1"/>
          </p:cNvSpPr>
          <p:nvPr>
            <p:ph idx="1"/>
          </p:nvPr>
        </p:nvSpPr>
        <p:spPr>
          <a:xfrm>
            <a:off x="720000" y="1341120"/>
            <a:ext cx="10728325" cy="5205984"/>
          </a:xfrm>
        </p:spPr>
        <p:txBody>
          <a:bodyPr>
            <a:normAutofit fontScale="92500" lnSpcReduction="20000"/>
          </a:bodyPr>
          <a:lstStyle/>
          <a:p>
            <a:pPr algn="just"/>
            <a:r>
              <a:rPr lang="en-IN" sz="2400" b="1" dirty="0"/>
              <a:t>Despite proper cleaning and one or two times of washing of floor, there are more chances for the accumulation of </a:t>
            </a:r>
            <a:r>
              <a:rPr lang="en-IN" sz="2400" b="1" dirty="0" err="1"/>
              <a:t>feces</a:t>
            </a:r>
            <a:r>
              <a:rPr lang="en-IN" sz="2400" b="1" dirty="0"/>
              <a:t> and </a:t>
            </a:r>
            <a:r>
              <a:rPr lang="en-IN" sz="2400" b="1" dirty="0" err="1"/>
              <a:t>feces</a:t>
            </a:r>
            <a:r>
              <a:rPr lang="en-IN" sz="2400" b="1" dirty="0"/>
              <a:t> which often get mixed with urine and they get embedded in the crevices of floor or wall. Hence there may be a possibility of a heavy “build-up-of-Potentially Pathogenic Bacteria ”.</a:t>
            </a:r>
          </a:p>
          <a:p>
            <a:pPr algn="just"/>
            <a:endParaRPr lang="en-IN" sz="2400" b="1" dirty="0"/>
          </a:p>
          <a:p>
            <a:pPr algn="just"/>
            <a:r>
              <a:rPr lang="en-IN" sz="2400" b="1" dirty="0"/>
              <a:t>Often, due to the conditions like suitable climate that comprises the apt temperature, humidity and rain fall changes, there is increase in the spread and survival of these bacterial organisms especially ,when cleaning works are not done in a proper manner. </a:t>
            </a:r>
          </a:p>
          <a:p>
            <a:pPr marL="0" indent="0" algn="just">
              <a:buNone/>
            </a:pPr>
            <a:endParaRPr lang="en-IN" sz="2400" b="1" dirty="0"/>
          </a:p>
          <a:p>
            <a:pPr algn="just"/>
            <a:r>
              <a:rPr lang="en-IN" sz="2400" b="1" dirty="0"/>
              <a:t>Application of effective disinfectants like the glutaraldehyde will be of highly useful in destroying the bacterial, viral, fungal and parasitic pathogens.</a:t>
            </a:r>
          </a:p>
          <a:p>
            <a:endParaRPr lang="hi-IN" dirty="0"/>
          </a:p>
        </p:txBody>
      </p:sp>
    </p:spTree>
    <p:extLst>
      <p:ext uri="{BB962C8B-B14F-4D97-AF65-F5344CB8AC3E}">
        <p14:creationId xmlns:p14="http://schemas.microsoft.com/office/powerpoint/2010/main" val="1960959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8AAE-3815-8346-9792-43ED80A263EC}"/>
              </a:ext>
            </a:extLst>
          </p:cNvPr>
          <p:cNvSpPr>
            <a:spLocks noGrp="1"/>
          </p:cNvSpPr>
          <p:nvPr>
            <p:ph type="title"/>
          </p:nvPr>
        </p:nvSpPr>
        <p:spPr/>
        <p:txBody>
          <a:bodyPr/>
          <a:lstStyle/>
          <a:p>
            <a:r>
              <a:rPr lang="en-US" dirty="0"/>
              <a:t>Vessels</a:t>
            </a:r>
            <a:endParaRPr lang="hi-IN" dirty="0"/>
          </a:p>
        </p:txBody>
      </p:sp>
      <p:sp>
        <p:nvSpPr>
          <p:cNvPr id="3" name="Content Placeholder 2">
            <a:extLst>
              <a:ext uri="{FF2B5EF4-FFF2-40B4-BE49-F238E27FC236}">
                <a16:creationId xmlns:a16="http://schemas.microsoft.com/office/drawing/2014/main" id="{57E12666-18F1-C044-96BF-B01388CAF60C}"/>
              </a:ext>
            </a:extLst>
          </p:cNvPr>
          <p:cNvSpPr>
            <a:spLocks noGrp="1"/>
          </p:cNvSpPr>
          <p:nvPr>
            <p:ph idx="1"/>
          </p:nvPr>
        </p:nvSpPr>
        <p:spPr>
          <a:xfrm>
            <a:off x="385764" y="1328738"/>
            <a:ext cx="11444286" cy="5172075"/>
          </a:xfrm>
        </p:spPr>
        <p:txBody>
          <a:bodyPr>
            <a:normAutofit lnSpcReduction="10000"/>
          </a:bodyPr>
          <a:lstStyle/>
          <a:p>
            <a:r>
              <a:rPr lang="en-IN" sz="2400" b="1" dirty="0"/>
              <a:t>Any stainless steel surfaces (feeding vessels if any) may be cleaned and disinfected with trisodium phosphate. </a:t>
            </a:r>
          </a:p>
          <a:p>
            <a:pPr marL="0" indent="0">
              <a:buNone/>
            </a:pPr>
            <a:endParaRPr lang="en-IN" sz="2400" b="1" dirty="0"/>
          </a:p>
          <a:p>
            <a:r>
              <a:rPr lang="en-IN" sz="2400" b="1" dirty="0"/>
              <a:t>During adaptation of the sanitation measures in the animal room, it is to be noted that since the alkalis are non-toxic, when adequately diluted they leave no residual </a:t>
            </a:r>
            <a:r>
              <a:rPr lang="en-IN" sz="2400" b="1" dirty="0" err="1"/>
              <a:t>odor</a:t>
            </a:r>
            <a:r>
              <a:rPr lang="en-IN" sz="2400" b="1" dirty="0"/>
              <a:t> and are even used in the treatment of floor in </a:t>
            </a:r>
            <a:r>
              <a:rPr lang="en-IN" sz="2400" b="1" dirty="0">
                <a:hlinkClick r:id="rId2" tooltip="Food"/>
              </a:rPr>
              <a:t>food</a:t>
            </a:r>
            <a:r>
              <a:rPr lang="en-IN" sz="2400" b="1" dirty="0"/>
              <a:t> factories and hence can be safely used for floors. </a:t>
            </a:r>
          </a:p>
          <a:p>
            <a:pPr marL="0" indent="0">
              <a:buNone/>
            </a:pPr>
            <a:endParaRPr lang="en-IN" sz="2400" b="1" dirty="0"/>
          </a:p>
          <a:p>
            <a:pPr marL="0" indent="0">
              <a:buNone/>
            </a:pPr>
            <a:endParaRPr lang="en-IN" sz="2400" b="1" dirty="0"/>
          </a:p>
          <a:p>
            <a:r>
              <a:rPr lang="en-IN" sz="2400" b="1" dirty="0"/>
              <a:t>Particularly these materials will be of useful in places where layers of fatty materials may accumulate.</a:t>
            </a:r>
          </a:p>
          <a:p>
            <a:endParaRPr lang="hi-IN" dirty="0"/>
          </a:p>
        </p:txBody>
      </p:sp>
    </p:spTree>
    <p:extLst>
      <p:ext uri="{BB962C8B-B14F-4D97-AF65-F5344CB8AC3E}">
        <p14:creationId xmlns:p14="http://schemas.microsoft.com/office/powerpoint/2010/main" val="1108149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83741-A998-2740-8936-4A7BBD137489}"/>
              </a:ext>
            </a:extLst>
          </p:cNvPr>
          <p:cNvSpPr>
            <a:spLocks noGrp="1"/>
          </p:cNvSpPr>
          <p:nvPr>
            <p:ph type="title"/>
          </p:nvPr>
        </p:nvSpPr>
        <p:spPr/>
        <p:txBody>
          <a:bodyPr/>
          <a:lstStyle/>
          <a:p>
            <a:r>
              <a:rPr lang="en-US" dirty="0"/>
              <a:t>Sanitization</a:t>
            </a:r>
            <a:endParaRPr lang="hi-IN" dirty="0"/>
          </a:p>
        </p:txBody>
      </p:sp>
      <p:sp>
        <p:nvSpPr>
          <p:cNvPr id="3" name="Content Placeholder 2">
            <a:extLst>
              <a:ext uri="{FF2B5EF4-FFF2-40B4-BE49-F238E27FC236}">
                <a16:creationId xmlns:a16="http://schemas.microsoft.com/office/drawing/2014/main" id="{14619FE1-F26C-214A-94DA-8315C3442D42}"/>
              </a:ext>
            </a:extLst>
          </p:cNvPr>
          <p:cNvSpPr>
            <a:spLocks noGrp="1"/>
          </p:cNvSpPr>
          <p:nvPr>
            <p:ph idx="1"/>
          </p:nvPr>
        </p:nvSpPr>
        <p:spPr>
          <a:xfrm>
            <a:off x="720000" y="1255776"/>
            <a:ext cx="10728325" cy="4513199"/>
          </a:xfrm>
        </p:spPr>
        <p:txBody>
          <a:bodyPr/>
          <a:lstStyle/>
          <a:p>
            <a:r>
              <a:rPr lang="en-IN" sz="2400" b="1" dirty="0"/>
              <a:t>Inside the animal cage / room, the debris need to be cleaned every day. </a:t>
            </a:r>
          </a:p>
          <a:p>
            <a:pPr marL="0" indent="0">
              <a:buNone/>
            </a:pPr>
            <a:endParaRPr lang="en-IN" sz="2400" b="1" dirty="0"/>
          </a:p>
          <a:p>
            <a:r>
              <a:rPr lang="en-IN" sz="2400" b="1" dirty="0"/>
              <a:t>The high pressure based hose pipe should not be used, because it will lead to the deposition of fomites, aerosol and debris on walls etc.</a:t>
            </a:r>
          </a:p>
          <a:p>
            <a:pPr marL="0" indent="0">
              <a:buNone/>
            </a:pPr>
            <a:endParaRPr lang="en-IN" sz="2400" b="1" dirty="0"/>
          </a:p>
          <a:p>
            <a:r>
              <a:rPr lang="en-IN" sz="2400" b="1" dirty="0"/>
              <a:t>Always foot bath is to be provided before each wild animal enclosure and the </a:t>
            </a:r>
            <a:r>
              <a:rPr lang="en-IN" sz="2400" b="1" dirty="0">
                <a:hlinkClick r:id="rId2" tooltip="Animal Keeper"/>
              </a:rPr>
              <a:t>animal keeper</a:t>
            </a:r>
            <a:r>
              <a:rPr lang="en-IN" sz="2400" b="1" dirty="0"/>
              <a:t> should develop the routine habit of dipping his legs in this, before each time of entry in to the animal place.</a:t>
            </a:r>
          </a:p>
          <a:p>
            <a:endParaRPr lang="hi-IN" dirty="0"/>
          </a:p>
        </p:txBody>
      </p:sp>
    </p:spTree>
    <p:extLst>
      <p:ext uri="{BB962C8B-B14F-4D97-AF65-F5344CB8AC3E}">
        <p14:creationId xmlns:p14="http://schemas.microsoft.com/office/powerpoint/2010/main" val="285694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C0B56-546C-9246-8466-3E2CDB92CBD0}"/>
              </a:ext>
            </a:extLst>
          </p:cNvPr>
          <p:cNvSpPr>
            <a:spLocks noGrp="1"/>
          </p:cNvSpPr>
          <p:nvPr>
            <p:ph idx="1"/>
          </p:nvPr>
        </p:nvSpPr>
        <p:spPr>
          <a:xfrm>
            <a:off x="720000" y="390144"/>
            <a:ext cx="10728325" cy="6364224"/>
          </a:xfrm>
        </p:spPr>
        <p:txBody>
          <a:bodyPr>
            <a:normAutofit fontScale="77500" lnSpcReduction="20000"/>
          </a:bodyPr>
          <a:lstStyle/>
          <a:p>
            <a:pPr algn="just"/>
            <a:r>
              <a:rPr lang="en-IN" sz="2600" b="1" dirty="0"/>
              <a:t>Stray dogs, cats, rodents, snails and insects transmit various diseases both in active and passive manners. Hence, a strict control is to be made on the breeding and elimination of them within the </a:t>
            </a:r>
            <a:r>
              <a:rPr lang="en-IN" sz="2600" b="1" u="sng" dirty="0">
                <a:hlinkClick r:id="rId2" tooltip="Zoo">
                  <a:extLst>
                    <a:ext uri="{A12FA001-AC4F-418D-AE19-62706E023703}">
                      <ahyp:hlinkClr xmlns:ahyp="http://schemas.microsoft.com/office/drawing/2018/hyperlinkcolor" val="tx"/>
                    </a:ext>
                  </a:extLst>
                </a:hlinkClick>
              </a:rPr>
              <a:t>zoo</a:t>
            </a:r>
            <a:r>
              <a:rPr lang="en-IN" sz="2600" b="1" dirty="0"/>
              <a:t> premises, to the possible extent.</a:t>
            </a:r>
          </a:p>
          <a:p>
            <a:pPr marL="0" indent="0" algn="just">
              <a:buNone/>
            </a:pPr>
            <a:endParaRPr lang="en-IN" sz="2600" b="1" dirty="0"/>
          </a:p>
          <a:p>
            <a:pPr algn="just"/>
            <a:r>
              <a:rPr lang="en-IN" sz="2600" b="1" dirty="0"/>
              <a:t>Moats wet or dry need to be cleaned in a periodical manner and the prompt cleaning measures need to be undertaken with adequate drying of wet moat. </a:t>
            </a:r>
          </a:p>
          <a:p>
            <a:pPr marL="0" indent="0" algn="just">
              <a:buNone/>
            </a:pPr>
            <a:endParaRPr lang="en-IN" sz="2600" b="1" dirty="0"/>
          </a:p>
          <a:p>
            <a:pPr algn="just"/>
            <a:r>
              <a:rPr lang="en-IN" sz="2600" b="1" dirty="0"/>
              <a:t>Algae development may be monitored on the wet moats in particular. </a:t>
            </a:r>
          </a:p>
          <a:p>
            <a:pPr marL="0" indent="0" algn="just">
              <a:buNone/>
            </a:pPr>
            <a:endParaRPr lang="en-IN" sz="2600" b="1" dirty="0"/>
          </a:p>
          <a:p>
            <a:pPr algn="just"/>
            <a:r>
              <a:rPr lang="en-IN" sz="2600" b="1" dirty="0"/>
              <a:t>Enteric infections may occur when the confined wild animals develop the habit of drinking </a:t>
            </a:r>
            <a:r>
              <a:rPr lang="en-IN" sz="2600" b="1" dirty="0">
                <a:hlinkClick r:id="rId3" tooltip="Water">
                  <a:extLst>
                    <a:ext uri="{A12FA001-AC4F-418D-AE19-62706E023703}">
                      <ahyp:hlinkClr xmlns:ahyp="http://schemas.microsoft.com/office/drawing/2018/hyperlinkcolor" val="tx"/>
                    </a:ext>
                  </a:extLst>
                </a:hlinkClick>
              </a:rPr>
              <a:t>water</a:t>
            </a:r>
            <a:r>
              <a:rPr lang="en-IN" sz="2600" b="1" dirty="0"/>
              <a:t>. </a:t>
            </a:r>
          </a:p>
          <a:p>
            <a:pPr marL="0" indent="0" algn="just">
              <a:buNone/>
            </a:pPr>
            <a:endParaRPr lang="en-IN" sz="2600" b="1" dirty="0"/>
          </a:p>
          <a:p>
            <a:pPr algn="just"/>
            <a:r>
              <a:rPr lang="en-IN" sz="2600" b="1" dirty="0"/>
              <a:t>Bush needs to be cleared with regard to minimizing of incidences with trypanosomes</a:t>
            </a:r>
          </a:p>
          <a:p>
            <a:endParaRPr lang="hi-IN" dirty="0"/>
          </a:p>
        </p:txBody>
      </p:sp>
    </p:spTree>
    <p:extLst>
      <p:ext uri="{BB962C8B-B14F-4D97-AF65-F5344CB8AC3E}">
        <p14:creationId xmlns:p14="http://schemas.microsoft.com/office/powerpoint/2010/main" val="153159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133437-BFEB-412D-978C-59379BF57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692D2-1E0C-3549-9677-6AFADE8F5BAC}"/>
              </a:ext>
            </a:extLst>
          </p:cNvPr>
          <p:cNvSpPr>
            <a:spLocks noGrp="1"/>
          </p:cNvSpPr>
          <p:nvPr>
            <p:ph type="title"/>
          </p:nvPr>
        </p:nvSpPr>
        <p:spPr>
          <a:xfrm>
            <a:off x="1680006" y="619200"/>
            <a:ext cx="8831988" cy="681586"/>
          </a:xfrm>
        </p:spPr>
        <p:txBody>
          <a:bodyPr wrap="square">
            <a:normAutofit/>
          </a:bodyPr>
          <a:lstStyle/>
          <a:p>
            <a:pPr algn="ctr"/>
            <a:r>
              <a:rPr lang="en-US" dirty="0"/>
              <a:t>Cages</a:t>
            </a:r>
            <a:endParaRPr lang="hi-IN" dirty="0"/>
          </a:p>
        </p:txBody>
      </p:sp>
      <p:grpSp>
        <p:nvGrpSpPr>
          <p:cNvPr id="13" name="Group 12">
            <a:extLst>
              <a:ext uri="{FF2B5EF4-FFF2-40B4-BE49-F238E27FC236}">
                <a16:creationId xmlns:a16="http://schemas.microsoft.com/office/drawing/2014/main" id="{898907C4-FC8B-4436-8D59-610E3736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4" name="Freeform 78">
              <a:extLst>
                <a:ext uri="{FF2B5EF4-FFF2-40B4-BE49-F238E27FC236}">
                  <a16:creationId xmlns:a16="http://schemas.microsoft.com/office/drawing/2014/main" id="{F2DAC1FA-67FB-485E-99AD-1D35808FAD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 name="Freeform 79">
              <a:extLst>
                <a:ext uri="{FF2B5EF4-FFF2-40B4-BE49-F238E27FC236}">
                  <a16:creationId xmlns:a16="http://schemas.microsoft.com/office/drawing/2014/main" id="{80135264-D47B-4DA1-B607-272AC7552A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5">
              <a:extLst>
                <a:ext uri="{FF2B5EF4-FFF2-40B4-BE49-F238E27FC236}">
                  <a16:creationId xmlns:a16="http://schemas.microsoft.com/office/drawing/2014/main" id="{7E6A5C45-96C1-4BE7-BEF8-CD041B51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8" name="Group 17">
            <a:extLst>
              <a:ext uri="{FF2B5EF4-FFF2-40B4-BE49-F238E27FC236}">
                <a16:creationId xmlns:a16="http://schemas.microsoft.com/office/drawing/2014/main" id="{9F9D18AC-8DBF-44B9-B251-652985A640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08" y="268792"/>
            <a:ext cx="632305" cy="1606552"/>
            <a:chOff x="10224385" y="954724"/>
            <a:chExt cx="1324087" cy="3364228"/>
          </a:xfrm>
        </p:grpSpPr>
        <p:sp>
          <p:nvSpPr>
            <p:cNvPr id="19" name="Freeform 80">
              <a:extLst>
                <a:ext uri="{FF2B5EF4-FFF2-40B4-BE49-F238E27FC236}">
                  <a16:creationId xmlns:a16="http://schemas.microsoft.com/office/drawing/2014/main" id="{4B04572D-211A-45E4-9FCC-BDF9788427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4">
              <a:extLst>
                <a:ext uri="{FF2B5EF4-FFF2-40B4-BE49-F238E27FC236}">
                  <a16:creationId xmlns:a16="http://schemas.microsoft.com/office/drawing/2014/main" id="{03D89CFC-3412-4CF0-BCB9-14BA1B201D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7">
              <a:extLst>
                <a:ext uri="{FF2B5EF4-FFF2-40B4-BE49-F238E27FC236}">
                  <a16:creationId xmlns:a16="http://schemas.microsoft.com/office/drawing/2014/main" id="{27B2BC09-FADA-48B1-ABBF-D28310E5A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23" name="Freeform: Shape 22">
            <a:extLst>
              <a:ext uri="{FF2B5EF4-FFF2-40B4-BE49-F238E27FC236}">
                <a16:creationId xmlns:a16="http://schemas.microsoft.com/office/drawing/2014/main" id="{D277D65C-DA10-481D-B5A1-7DB78CF63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589984"/>
            <a:ext cx="12180637" cy="4268018"/>
          </a:xfrm>
          <a:custGeom>
            <a:avLst/>
            <a:gdLst>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2474433 w 12180637"/>
              <a:gd name="connsiteY9" fmla="*/ 136660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5089365 w 12180637"/>
              <a:gd name="connsiteY11" fmla="*/ 38184 h 4483555"/>
              <a:gd name="connsiteX12" fmla="*/ 9245089 w 12180637"/>
              <a:gd name="connsiteY12" fmla="*/ 0 h 4483555"/>
              <a:gd name="connsiteX0" fmla="*/ 9245089 w 12180637"/>
              <a:gd name="connsiteY0" fmla="*/ 8084 h 4491639"/>
              <a:gd name="connsiteX1" fmla="*/ 10751325 w 12180637"/>
              <a:gd name="connsiteY1" fmla="*/ 86706 h 4491639"/>
              <a:gd name="connsiteX2" fmla="*/ 11353161 w 12180637"/>
              <a:gd name="connsiteY2" fmla="*/ 74558 h 4491639"/>
              <a:gd name="connsiteX3" fmla="*/ 12085768 w 12180637"/>
              <a:gd name="connsiteY3" fmla="*/ 59771 h 4491639"/>
              <a:gd name="connsiteX4" fmla="*/ 12180637 w 12180637"/>
              <a:gd name="connsiteY4" fmla="*/ 57856 h 4491639"/>
              <a:gd name="connsiteX5" fmla="*/ 12180637 w 12180637"/>
              <a:gd name="connsiteY5" fmla="*/ 4491639 h 4491639"/>
              <a:gd name="connsiteX6" fmla="*/ 0 w 12180637"/>
              <a:gd name="connsiteY6" fmla="*/ 4491639 h 4491639"/>
              <a:gd name="connsiteX7" fmla="*/ 0 w 12180637"/>
              <a:gd name="connsiteY7" fmla="*/ 118025 h 4491639"/>
              <a:gd name="connsiteX8" fmla="*/ 60108 w 12180637"/>
              <a:gd name="connsiteY8" fmla="*/ 120439 h 4491639"/>
              <a:gd name="connsiteX9" fmla="*/ 1944662 w 12180637"/>
              <a:gd name="connsiteY9" fmla="*/ 106907 h 4491639"/>
              <a:gd name="connsiteX10" fmla="*/ 3226727 w 12180637"/>
              <a:gd name="connsiteY10" fmla="*/ 129559 h 4491639"/>
              <a:gd name="connsiteX11" fmla="*/ 5089365 w 12180637"/>
              <a:gd name="connsiteY11" fmla="*/ 46268 h 4491639"/>
              <a:gd name="connsiteX12" fmla="*/ 9245089 w 12180637"/>
              <a:gd name="connsiteY12" fmla="*/ 8084 h 4491639"/>
              <a:gd name="connsiteX0" fmla="*/ 9027375 w 12180637"/>
              <a:gd name="connsiteY0" fmla="*/ 37489 h 4452936"/>
              <a:gd name="connsiteX1" fmla="*/ 10751325 w 12180637"/>
              <a:gd name="connsiteY1" fmla="*/ 48003 h 4452936"/>
              <a:gd name="connsiteX2" fmla="*/ 11353161 w 12180637"/>
              <a:gd name="connsiteY2" fmla="*/ 35855 h 4452936"/>
              <a:gd name="connsiteX3" fmla="*/ 12085768 w 12180637"/>
              <a:gd name="connsiteY3" fmla="*/ 21068 h 4452936"/>
              <a:gd name="connsiteX4" fmla="*/ 12180637 w 12180637"/>
              <a:gd name="connsiteY4" fmla="*/ 19153 h 4452936"/>
              <a:gd name="connsiteX5" fmla="*/ 12180637 w 12180637"/>
              <a:gd name="connsiteY5" fmla="*/ 4452936 h 4452936"/>
              <a:gd name="connsiteX6" fmla="*/ 0 w 12180637"/>
              <a:gd name="connsiteY6" fmla="*/ 4452936 h 4452936"/>
              <a:gd name="connsiteX7" fmla="*/ 0 w 12180637"/>
              <a:gd name="connsiteY7" fmla="*/ 79322 h 4452936"/>
              <a:gd name="connsiteX8" fmla="*/ 60108 w 12180637"/>
              <a:gd name="connsiteY8" fmla="*/ 81736 h 4452936"/>
              <a:gd name="connsiteX9" fmla="*/ 1944662 w 12180637"/>
              <a:gd name="connsiteY9" fmla="*/ 68204 h 4452936"/>
              <a:gd name="connsiteX10" fmla="*/ 3226727 w 12180637"/>
              <a:gd name="connsiteY10" fmla="*/ 90856 h 4452936"/>
              <a:gd name="connsiteX11" fmla="*/ 5089365 w 12180637"/>
              <a:gd name="connsiteY11" fmla="*/ 7565 h 4452936"/>
              <a:gd name="connsiteX12" fmla="*/ 9027375 w 12180637"/>
              <a:gd name="connsiteY12" fmla="*/ 37489 h 4452936"/>
              <a:gd name="connsiteX0" fmla="*/ 9027375 w 12180637"/>
              <a:gd name="connsiteY0" fmla="*/ 67310 h 4482757"/>
              <a:gd name="connsiteX1" fmla="*/ 10751325 w 12180637"/>
              <a:gd name="connsiteY1" fmla="*/ 77824 h 4482757"/>
              <a:gd name="connsiteX2" fmla="*/ 11353161 w 12180637"/>
              <a:gd name="connsiteY2" fmla="*/ 65676 h 4482757"/>
              <a:gd name="connsiteX3" fmla="*/ 11360054 w 12180637"/>
              <a:gd name="connsiteY3" fmla="*/ 1004384 h 4482757"/>
              <a:gd name="connsiteX4" fmla="*/ 12180637 w 12180637"/>
              <a:gd name="connsiteY4" fmla="*/ 48974 h 4482757"/>
              <a:gd name="connsiteX5" fmla="*/ 12180637 w 12180637"/>
              <a:gd name="connsiteY5" fmla="*/ 4482757 h 4482757"/>
              <a:gd name="connsiteX6" fmla="*/ 0 w 12180637"/>
              <a:gd name="connsiteY6" fmla="*/ 4482757 h 4482757"/>
              <a:gd name="connsiteX7" fmla="*/ 0 w 12180637"/>
              <a:gd name="connsiteY7" fmla="*/ 109143 h 4482757"/>
              <a:gd name="connsiteX8" fmla="*/ 60108 w 12180637"/>
              <a:gd name="connsiteY8" fmla="*/ 111557 h 4482757"/>
              <a:gd name="connsiteX9" fmla="*/ 1944662 w 12180637"/>
              <a:gd name="connsiteY9" fmla="*/ 98025 h 4482757"/>
              <a:gd name="connsiteX10" fmla="*/ 3226727 w 12180637"/>
              <a:gd name="connsiteY10" fmla="*/ 120677 h 4482757"/>
              <a:gd name="connsiteX11" fmla="*/ 5089365 w 12180637"/>
              <a:gd name="connsiteY11" fmla="*/ 37386 h 4482757"/>
              <a:gd name="connsiteX12" fmla="*/ 9027375 w 12180637"/>
              <a:gd name="connsiteY12" fmla="*/ 67310 h 4482757"/>
              <a:gd name="connsiteX0" fmla="*/ 9027375 w 12180637"/>
              <a:gd name="connsiteY0" fmla="*/ 342299 h 4757746"/>
              <a:gd name="connsiteX1" fmla="*/ 10751325 w 12180637"/>
              <a:gd name="connsiteY1" fmla="*/ 352813 h 4757746"/>
              <a:gd name="connsiteX2" fmla="*/ 11353161 w 12180637"/>
              <a:gd name="connsiteY2" fmla="*/ 340665 h 4757746"/>
              <a:gd name="connsiteX3" fmla="*/ 12180637 w 12180637"/>
              <a:gd name="connsiteY3" fmla="*/ 323963 h 4757746"/>
              <a:gd name="connsiteX4" fmla="*/ 12180637 w 12180637"/>
              <a:gd name="connsiteY4" fmla="*/ 4757746 h 4757746"/>
              <a:gd name="connsiteX5" fmla="*/ 0 w 12180637"/>
              <a:gd name="connsiteY5" fmla="*/ 4757746 h 4757746"/>
              <a:gd name="connsiteX6" fmla="*/ 0 w 12180637"/>
              <a:gd name="connsiteY6" fmla="*/ 384132 h 4757746"/>
              <a:gd name="connsiteX7" fmla="*/ 60108 w 12180637"/>
              <a:gd name="connsiteY7" fmla="*/ 386546 h 4757746"/>
              <a:gd name="connsiteX8" fmla="*/ 1944662 w 12180637"/>
              <a:gd name="connsiteY8" fmla="*/ 373014 h 4757746"/>
              <a:gd name="connsiteX9" fmla="*/ 3226727 w 12180637"/>
              <a:gd name="connsiteY9" fmla="*/ 395666 h 4757746"/>
              <a:gd name="connsiteX10" fmla="*/ 5089365 w 12180637"/>
              <a:gd name="connsiteY10" fmla="*/ 312375 h 4757746"/>
              <a:gd name="connsiteX11" fmla="*/ 9027375 w 12180637"/>
              <a:gd name="connsiteY11" fmla="*/ 342299 h 4757746"/>
              <a:gd name="connsiteX0" fmla="*/ 9027375 w 12180637"/>
              <a:gd name="connsiteY0" fmla="*/ 337966 h 4753413"/>
              <a:gd name="connsiteX1" fmla="*/ 10751325 w 12180637"/>
              <a:gd name="connsiteY1" fmla="*/ 348480 h 4753413"/>
              <a:gd name="connsiteX2" fmla="*/ 12180637 w 12180637"/>
              <a:gd name="connsiteY2" fmla="*/ 319630 h 4753413"/>
              <a:gd name="connsiteX3" fmla="*/ 12180637 w 12180637"/>
              <a:gd name="connsiteY3" fmla="*/ 4753413 h 4753413"/>
              <a:gd name="connsiteX4" fmla="*/ 0 w 12180637"/>
              <a:gd name="connsiteY4" fmla="*/ 4753413 h 4753413"/>
              <a:gd name="connsiteX5" fmla="*/ 0 w 12180637"/>
              <a:gd name="connsiteY5" fmla="*/ 379799 h 4753413"/>
              <a:gd name="connsiteX6" fmla="*/ 60108 w 12180637"/>
              <a:gd name="connsiteY6" fmla="*/ 382213 h 4753413"/>
              <a:gd name="connsiteX7" fmla="*/ 1944662 w 12180637"/>
              <a:gd name="connsiteY7" fmla="*/ 368681 h 4753413"/>
              <a:gd name="connsiteX8" fmla="*/ 3226727 w 12180637"/>
              <a:gd name="connsiteY8" fmla="*/ 391333 h 4753413"/>
              <a:gd name="connsiteX9" fmla="*/ 5089365 w 12180637"/>
              <a:gd name="connsiteY9" fmla="*/ 308042 h 4753413"/>
              <a:gd name="connsiteX10" fmla="*/ 9027375 w 12180637"/>
              <a:gd name="connsiteY10" fmla="*/ 337966 h 4753413"/>
              <a:gd name="connsiteX0" fmla="*/ 9027375 w 12180637"/>
              <a:gd name="connsiteY0" fmla="*/ 37489 h 4452936"/>
              <a:gd name="connsiteX1" fmla="*/ 10751325 w 12180637"/>
              <a:gd name="connsiteY1" fmla="*/ 48003 h 4452936"/>
              <a:gd name="connsiteX2" fmla="*/ 12180637 w 12180637"/>
              <a:gd name="connsiteY2" fmla="*/ 19153 h 4452936"/>
              <a:gd name="connsiteX3" fmla="*/ 12180637 w 12180637"/>
              <a:gd name="connsiteY3" fmla="*/ 4452936 h 4452936"/>
              <a:gd name="connsiteX4" fmla="*/ 0 w 12180637"/>
              <a:gd name="connsiteY4" fmla="*/ 4452936 h 4452936"/>
              <a:gd name="connsiteX5" fmla="*/ 0 w 12180637"/>
              <a:gd name="connsiteY5" fmla="*/ 79322 h 4452936"/>
              <a:gd name="connsiteX6" fmla="*/ 60108 w 12180637"/>
              <a:gd name="connsiteY6" fmla="*/ 81736 h 4452936"/>
              <a:gd name="connsiteX7" fmla="*/ 1944662 w 12180637"/>
              <a:gd name="connsiteY7" fmla="*/ 68204 h 4452936"/>
              <a:gd name="connsiteX8" fmla="*/ 3226727 w 12180637"/>
              <a:gd name="connsiteY8" fmla="*/ 90856 h 4452936"/>
              <a:gd name="connsiteX9" fmla="*/ 5089365 w 12180637"/>
              <a:gd name="connsiteY9" fmla="*/ 7565 h 4452936"/>
              <a:gd name="connsiteX10" fmla="*/ 9027375 w 12180637"/>
              <a:gd name="connsiteY10" fmla="*/ 37489 h 4452936"/>
              <a:gd name="connsiteX0" fmla="*/ 9027375 w 12180637"/>
              <a:gd name="connsiteY0" fmla="*/ 35052 h 4450499"/>
              <a:gd name="connsiteX1" fmla="*/ 10540868 w 12180637"/>
              <a:gd name="connsiteY1" fmla="*/ 30432 h 4450499"/>
              <a:gd name="connsiteX2" fmla="*/ 12180637 w 12180637"/>
              <a:gd name="connsiteY2" fmla="*/ 16716 h 4450499"/>
              <a:gd name="connsiteX3" fmla="*/ 12180637 w 12180637"/>
              <a:gd name="connsiteY3" fmla="*/ 4450499 h 4450499"/>
              <a:gd name="connsiteX4" fmla="*/ 0 w 12180637"/>
              <a:gd name="connsiteY4" fmla="*/ 4450499 h 4450499"/>
              <a:gd name="connsiteX5" fmla="*/ 0 w 12180637"/>
              <a:gd name="connsiteY5" fmla="*/ 76885 h 4450499"/>
              <a:gd name="connsiteX6" fmla="*/ 60108 w 12180637"/>
              <a:gd name="connsiteY6" fmla="*/ 79299 h 4450499"/>
              <a:gd name="connsiteX7" fmla="*/ 1944662 w 12180637"/>
              <a:gd name="connsiteY7" fmla="*/ 65767 h 4450499"/>
              <a:gd name="connsiteX8" fmla="*/ 3226727 w 12180637"/>
              <a:gd name="connsiteY8" fmla="*/ 88419 h 4450499"/>
              <a:gd name="connsiteX9" fmla="*/ 5089365 w 12180637"/>
              <a:gd name="connsiteY9" fmla="*/ 5128 h 4450499"/>
              <a:gd name="connsiteX10" fmla="*/ 9027375 w 12180637"/>
              <a:gd name="connsiteY10" fmla="*/ 35052 h 445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637" h="4450499">
                <a:moveTo>
                  <a:pt x="9027375" y="35052"/>
                </a:moveTo>
                <a:lnTo>
                  <a:pt x="10540868" y="30432"/>
                </a:lnTo>
                <a:cubicBezTo>
                  <a:pt x="11066412" y="27376"/>
                  <a:pt x="11405389" y="-13668"/>
                  <a:pt x="12180637" y="16716"/>
                </a:cubicBezTo>
                <a:lnTo>
                  <a:pt x="12180637" y="4450499"/>
                </a:lnTo>
                <a:lnTo>
                  <a:pt x="0" y="4450499"/>
                </a:lnTo>
                <a:lnTo>
                  <a:pt x="0" y="76885"/>
                </a:lnTo>
                <a:lnTo>
                  <a:pt x="60108" y="79299"/>
                </a:lnTo>
                <a:lnTo>
                  <a:pt x="1944662" y="65767"/>
                </a:lnTo>
                <a:cubicBezTo>
                  <a:pt x="2472432" y="67287"/>
                  <a:pt x="2975962" y="93481"/>
                  <a:pt x="3226727" y="88419"/>
                </a:cubicBezTo>
                <a:lnTo>
                  <a:pt x="5089365" y="5128"/>
                </a:lnTo>
                <a:cubicBezTo>
                  <a:pt x="6092425" y="-15118"/>
                  <a:pt x="8118791" y="30835"/>
                  <a:pt x="9027375" y="35052"/>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8E5D5F09-92B3-49D8-BDD0-961E01850343}"/>
              </a:ext>
            </a:extLst>
          </p:cNvPr>
          <p:cNvGraphicFramePr>
            <a:graphicFrameLocks noGrp="1"/>
          </p:cNvGraphicFramePr>
          <p:nvPr>
            <p:ph idx="1"/>
            <p:extLst>
              <p:ext uri="{D42A27DB-BD31-4B8C-83A1-F6EECF244321}">
                <p14:modId xmlns:p14="http://schemas.microsoft.com/office/powerpoint/2010/main" val="17244493"/>
              </p:ext>
            </p:extLst>
          </p:nvPr>
        </p:nvGraphicFramePr>
        <p:xfrm>
          <a:off x="720725" y="3249612"/>
          <a:ext cx="10728325" cy="287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1360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589E-0717-FC4D-8AA4-5D9C4119D12A}"/>
              </a:ext>
            </a:extLst>
          </p:cNvPr>
          <p:cNvSpPr>
            <a:spLocks noGrp="1"/>
          </p:cNvSpPr>
          <p:nvPr>
            <p:ph type="title"/>
          </p:nvPr>
        </p:nvSpPr>
        <p:spPr/>
        <p:txBody>
          <a:bodyPr/>
          <a:lstStyle/>
          <a:p>
            <a:r>
              <a:rPr lang="en-US" dirty="0"/>
              <a:t>Precautions</a:t>
            </a:r>
            <a:endParaRPr lang="hi-IN" dirty="0"/>
          </a:p>
        </p:txBody>
      </p:sp>
      <p:sp>
        <p:nvSpPr>
          <p:cNvPr id="3" name="Content Placeholder 2">
            <a:extLst>
              <a:ext uri="{FF2B5EF4-FFF2-40B4-BE49-F238E27FC236}">
                <a16:creationId xmlns:a16="http://schemas.microsoft.com/office/drawing/2014/main" id="{327F2D54-3D75-1B44-9A3B-3E08B8046165}"/>
              </a:ext>
            </a:extLst>
          </p:cNvPr>
          <p:cNvSpPr>
            <a:spLocks noGrp="1"/>
          </p:cNvSpPr>
          <p:nvPr>
            <p:ph idx="1"/>
          </p:nvPr>
        </p:nvSpPr>
        <p:spPr>
          <a:xfrm>
            <a:off x="292608" y="1463040"/>
            <a:ext cx="11472672" cy="5181600"/>
          </a:xfrm>
        </p:spPr>
        <p:txBody>
          <a:bodyPr>
            <a:normAutofit fontScale="92500" lnSpcReduction="20000"/>
          </a:bodyPr>
          <a:lstStyle/>
          <a:p>
            <a:r>
              <a:rPr lang="en-IN" sz="2600" b="1" dirty="0">
                <a:hlinkClick r:id="rId2" tooltip="Precautions"/>
              </a:rPr>
              <a:t>Precautions</a:t>
            </a:r>
            <a:r>
              <a:rPr lang="en-IN" sz="2600" b="1" dirty="0"/>
              <a:t> should be undertaken with each sanitizing agent that is used in the zoological park, as quoted below:</a:t>
            </a:r>
          </a:p>
          <a:p>
            <a:r>
              <a:rPr lang="en-IN" sz="2600" b="1" dirty="0"/>
              <a:t>Smell of the concerned sanitizing agent is one of the important factors to be taken care of in the wild animal enclosures. </a:t>
            </a:r>
          </a:p>
          <a:p>
            <a:r>
              <a:rPr lang="en-IN" sz="2600" b="1" dirty="0"/>
              <a:t>The approximate contact time should be maintained for each agent. For example, there is a need of approximately two minutes contact time for the exertion of bactericidal, viricidal and mycobacterial actions of the compounds like iodophors. </a:t>
            </a:r>
          </a:p>
          <a:p>
            <a:r>
              <a:rPr lang="en-IN" sz="2600" b="1" dirty="0"/>
              <a:t>It is worthy to mention the iodophors are not suitable as hard – surfaced disinfectant. </a:t>
            </a:r>
          </a:p>
          <a:p>
            <a:r>
              <a:rPr lang="en-IN" sz="2600" b="1" dirty="0"/>
              <a:t>It is better to use the </a:t>
            </a:r>
            <a:r>
              <a:rPr lang="en-IN" sz="2600" b="1" dirty="0">
                <a:hlinkClick r:id="rId3"/>
              </a:rPr>
              <a:t>Specific disinfectants</a:t>
            </a:r>
            <a:r>
              <a:rPr lang="en-IN" sz="2600" b="1" dirty="0"/>
              <a:t> for the concerned pathogen whether it is a viral or bacterial agent</a:t>
            </a:r>
          </a:p>
          <a:p>
            <a:endParaRPr lang="hi-IN" dirty="0"/>
          </a:p>
        </p:txBody>
      </p:sp>
    </p:spTree>
    <p:extLst>
      <p:ext uri="{BB962C8B-B14F-4D97-AF65-F5344CB8AC3E}">
        <p14:creationId xmlns:p14="http://schemas.microsoft.com/office/powerpoint/2010/main" val="4088768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BF263-FFD4-D34B-8A86-BFD8FD18CD16}"/>
              </a:ext>
            </a:extLst>
          </p:cNvPr>
          <p:cNvSpPr>
            <a:spLocks noGrp="1"/>
          </p:cNvSpPr>
          <p:nvPr>
            <p:ph type="title"/>
          </p:nvPr>
        </p:nvSpPr>
        <p:spPr>
          <a:xfrm>
            <a:off x="1349567" y="619199"/>
            <a:ext cx="9492866" cy="492443"/>
          </a:xfrm>
        </p:spPr>
        <p:txBody>
          <a:bodyPr vert="horz" wrap="square" lIns="0" tIns="0" rIns="0" bIns="0" rtlCol="0" anchor="t" anchorCtr="0">
            <a:normAutofit/>
          </a:bodyPr>
          <a:lstStyle/>
          <a:p>
            <a:pPr algn="ctr"/>
            <a:r>
              <a:rPr lang="en-US" spc="-100" dirty="0"/>
              <a:t>Specific disinfectants</a:t>
            </a:r>
          </a:p>
        </p:txBody>
      </p:sp>
      <p:grpSp>
        <p:nvGrpSpPr>
          <p:cNvPr id="15" name="Group 14">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6"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21"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25" name="Freeform: Shape 24">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graphicFrame>
        <p:nvGraphicFramePr>
          <p:cNvPr id="4" name="Content Placeholder 3">
            <a:extLst>
              <a:ext uri="{FF2B5EF4-FFF2-40B4-BE49-F238E27FC236}">
                <a16:creationId xmlns:a16="http://schemas.microsoft.com/office/drawing/2014/main" id="{0DC99EA9-1C79-8E48-8E5D-D1EDC5A97328}"/>
              </a:ext>
            </a:extLst>
          </p:cNvPr>
          <p:cNvGraphicFramePr>
            <a:graphicFrameLocks noGrp="1"/>
          </p:cNvGraphicFramePr>
          <p:nvPr>
            <p:ph idx="1"/>
            <p:extLst>
              <p:ext uri="{D42A27DB-BD31-4B8C-83A1-F6EECF244321}">
                <p14:modId xmlns:p14="http://schemas.microsoft.com/office/powerpoint/2010/main" val="2762709660"/>
              </p:ext>
            </p:extLst>
          </p:nvPr>
        </p:nvGraphicFramePr>
        <p:xfrm>
          <a:off x="730374" y="2636839"/>
          <a:ext cx="10707578" cy="3132140"/>
        </p:xfrm>
        <a:graphic>
          <a:graphicData uri="http://schemas.openxmlformats.org/drawingml/2006/table">
            <a:tbl>
              <a:tblPr firstRow="1" bandRow="1">
                <a:noFill/>
              </a:tblPr>
              <a:tblGrid>
                <a:gridCol w="3311135">
                  <a:extLst>
                    <a:ext uri="{9D8B030D-6E8A-4147-A177-3AD203B41FA5}">
                      <a16:colId xmlns:a16="http://schemas.microsoft.com/office/drawing/2014/main" val="240203091"/>
                    </a:ext>
                  </a:extLst>
                </a:gridCol>
                <a:gridCol w="7396443">
                  <a:extLst>
                    <a:ext uri="{9D8B030D-6E8A-4147-A177-3AD203B41FA5}">
                      <a16:colId xmlns:a16="http://schemas.microsoft.com/office/drawing/2014/main" val="860200170"/>
                    </a:ext>
                  </a:extLst>
                </a:gridCol>
              </a:tblGrid>
              <a:tr h="399623">
                <a:tc>
                  <a:txBody>
                    <a:bodyPr/>
                    <a:lstStyle/>
                    <a:p>
                      <a:pPr algn="ctr" fontAlgn="t"/>
                      <a:r>
                        <a:rPr lang="en-IN" sz="1700" b="1" cap="none" spc="30">
                          <a:solidFill>
                            <a:schemeClr val="tx1"/>
                          </a:solidFill>
                          <a:effectLst/>
                          <a:latin typeface="georgia,times new roman,times,serif"/>
                        </a:rPr>
                        <a:t>Diseases</a:t>
                      </a:r>
                      <a:endParaRPr lang="en-IN" sz="1700" b="1" cap="none" spc="30">
                        <a:solidFill>
                          <a:schemeClr val="tx1"/>
                        </a:solidFill>
                        <a:effectLst/>
                      </a:endParaRPr>
                    </a:p>
                  </a:txBody>
                  <a:tcPr marL="0" marR="9727" marT="50662" marB="50662" anchor="ctr">
                    <a:lnL w="12700" cmpd="sng">
                      <a:noFill/>
                    </a:lnL>
                    <a:lnR w="12700" cmpd="sng">
                      <a:noFill/>
                    </a:lnR>
                    <a:lnT w="19050" cap="flat" cmpd="sng" algn="ctr">
                      <a:solidFill>
                        <a:schemeClr val="accent1"/>
                      </a:solidFill>
                      <a:prstDash val="solid"/>
                    </a:lnT>
                    <a:lnB w="38100" cmpd="sng">
                      <a:noFill/>
                    </a:lnB>
                    <a:noFill/>
                  </a:tcPr>
                </a:tc>
                <a:tc>
                  <a:txBody>
                    <a:bodyPr/>
                    <a:lstStyle/>
                    <a:p>
                      <a:pPr algn="ctr" fontAlgn="t"/>
                      <a:r>
                        <a:rPr lang="en-IN" sz="1700" b="1" cap="none" spc="30">
                          <a:solidFill>
                            <a:schemeClr val="tx1"/>
                          </a:solidFill>
                          <a:effectLst/>
                          <a:latin typeface="georgia,times new roman,times,serif"/>
                        </a:rPr>
                        <a:t>Specific disinfectant to be used</a:t>
                      </a:r>
                      <a:endParaRPr lang="en-IN" sz="1700" b="1" cap="none" spc="30">
                        <a:solidFill>
                          <a:schemeClr val="tx1"/>
                        </a:solidFill>
                        <a:effectLst/>
                      </a:endParaRPr>
                    </a:p>
                  </a:txBody>
                  <a:tcPr marL="0" marR="9727" marT="50662" marB="50662"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2178067076"/>
                  </a:ext>
                </a:extLst>
              </a:tr>
              <a:tr h="723861">
                <a:tc>
                  <a:txBody>
                    <a:bodyPr/>
                    <a:lstStyle/>
                    <a:p>
                      <a:pPr algn="l" fontAlgn="t"/>
                      <a:r>
                        <a:rPr lang="en-IN" sz="1300" u="none" strike="noStrike" cap="none" spc="0">
                          <a:solidFill>
                            <a:schemeClr val="tx1"/>
                          </a:solidFill>
                          <a:effectLst/>
                          <a:latin typeface="georgia,times new roman,times,serif"/>
                          <a:hlinkClick r:id="rId2" tooltip="FMD">
                            <a:extLst>
                              <a:ext uri="{A12FA001-AC4F-418D-AE19-62706E023703}">
                                <ahyp:hlinkClr xmlns:ahyp="http://schemas.microsoft.com/office/drawing/2018/hyperlinkcolor" val="tx"/>
                              </a:ext>
                            </a:extLst>
                          </a:hlinkClick>
                        </a:rPr>
                        <a:t>FMD</a:t>
                      </a:r>
                      <a:endParaRPr lang="en-IN" sz="1300" cap="none" spc="0">
                        <a:solidFill>
                          <a:schemeClr val="tx1"/>
                        </a:solidFill>
                        <a:effectLst/>
                      </a:endParaRPr>
                    </a:p>
                  </a:txBody>
                  <a:tcPr marL="0" marR="50662" marT="50662" marB="50662">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l" fontAlgn="t">
                        <a:buFont typeface="Arial" panose="020B0604020202020204" pitchFamily="34" charset="0"/>
                        <a:buChar char="•"/>
                      </a:pPr>
                      <a:r>
                        <a:rPr lang="en-IN" sz="1300" cap="none" spc="0">
                          <a:solidFill>
                            <a:schemeClr val="tx1"/>
                          </a:solidFill>
                          <a:effectLst/>
                          <a:latin typeface="georgia,times new roman,times,serif"/>
                        </a:rPr>
                        <a:t>4% solution of sodium bi carbonate (washing soda)</a:t>
                      </a:r>
                      <a:endParaRPr lang="en-IN" sz="1300" cap="none" spc="0">
                        <a:solidFill>
                          <a:schemeClr val="tx1"/>
                        </a:solidFill>
                        <a:effectLst/>
                      </a:endParaRPr>
                    </a:p>
                    <a:p>
                      <a:pPr algn="l" fontAlgn="t">
                        <a:buFont typeface="Arial" panose="020B0604020202020204" pitchFamily="34" charset="0"/>
                        <a:buChar char="•"/>
                      </a:pPr>
                      <a:r>
                        <a:rPr lang="en-IN" sz="1300" cap="none" spc="0">
                          <a:solidFill>
                            <a:schemeClr val="tx1"/>
                          </a:solidFill>
                          <a:effectLst/>
                          <a:latin typeface="georgia,times new roman,times,serif"/>
                        </a:rPr>
                        <a:t>Formaldehyde fumigation of materials like straw, grain etc.</a:t>
                      </a:r>
                      <a:endParaRPr lang="en-IN" sz="1300" cap="none" spc="0">
                        <a:solidFill>
                          <a:schemeClr val="tx1"/>
                        </a:solidFill>
                        <a:effectLst/>
                      </a:endParaRPr>
                    </a:p>
                    <a:p>
                      <a:pPr algn="l" fontAlgn="t">
                        <a:buFont typeface="Arial" panose="020B0604020202020204" pitchFamily="34" charset="0"/>
                        <a:buChar char="•"/>
                      </a:pPr>
                      <a:r>
                        <a:rPr lang="en-IN" sz="1300" cap="none" spc="0">
                          <a:solidFill>
                            <a:schemeClr val="tx1"/>
                          </a:solidFill>
                          <a:effectLst/>
                          <a:latin typeface="georgia,times new roman,times,serif"/>
                        </a:rPr>
                        <a:t>Citric acid</a:t>
                      </a:r>
                      <a:endParaRPr lang="en-IN" sz="1300" cap="none" spc="0">
                        <a:solidFill>
                          <a:schemeClr val="tx1"/>
                        </a:solidFill>
                        <a:effectLst/>
                      </a:endParaRPr>
                    </a:p>
                  </a:txBody>
                  <a:tcPr marL="0" marR="50662" marT="50662" marB="50662">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3694702010"/>
                  </a:ext>
                </a:extLst>
              </a:tr>
              <a:tr h="334776">
                <a:tc>
                  <a:txBody>
                    <a:bodyPr/>
                    <a:lstStyle/>
                    <a:p>
                      <a:pPr algn="l" fontAlgn="t"/>
                      <a:r>
                        <a:rPr lang="en-IN" sz="1300" u="none" strike="noStrike" cap="none" spc="0">
                          <a:solidFill>
                            <a:srgbClr val="000000"/>
                          </a:solidFill>
                          <a:effectLst/>
                          <a:latin typeface="georgia,times new roman,times,serif"/>
                          <a:hlinkClick r:id="rId3" tooltip="Anthrax">
                            <a:extLst>
                              <a:ext uri="{A12FA001-AC4F-418D-AE19-62706E023703}">
                                <ahyp:hlinkClr xmlns:ahyp="http://schemas.microsoft.com/office/drawing/2018/hyperlinkcolor" val="tx"/>
                              </a:ext>
                            </a:extLst>
                          </a:hlinkClick>
                        </a:rPr>
                        <a:t>Anthrax</a:t>
                      </a:r>
                      <a:endParaRPr lang="en-IN" sz="1300" cap="none" spc="0">
                        <a:solidFill>
                          <a:srgbClr val="000000"/>
                        </a:solidFill>
                        <a:effectLst/>
                      </a:endParaRPr>
                    </a:p>
                  </a:txBody>
                  <a:tcPr marL="48636" marR="50662" marT="50662" marB="50662">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l" fontAlgn="t"/>
                      <a:r>
                        <a:rPr lang="en-IN" sz="1300" cap="none" spc="0">
                          <a:solidFill>
                            <a:srgbClr val="000000"/>
                          </a:solidFill>
                          <a:effectLst/>
                          <a:latin typeface="georgia,times new roman,times,serif"/>
                        </a:rPr>
                        <a:t>2-5% HCl acid to disinfectant the hides and hides contaminated with </a:t>
                      </a:r>
                      <a:r>
                        <a:rPr lang="en-IN" sz="1300" u="none" strike="noStrike" cap="none" spc="0">
                          <a:solidFill>
                            <a:srgbClr val="000000"/>
                          </a:solidFill>
                          <a:effectLst/>
                          <a:latin typeface="georgia,times new roman,times,serif"/>
                          <a:hlinkClick r:id="rId3" tooltip="Anthrax">
                            <a:extLst>
                              <a:ext uri="{A12FA001-AC4F-418D-AE19-62706E023703}">
                                <ahyp:hlinkClr xmlns:ahyp="http://schemas.microsoft.com/office/drawing/2018/hyperlinkcolor" val="tx"/>
                              </a:ext>
                            </a:extLst>
                          </a:hlinkClick>
                        </a:rPr>
                        <a:t>Anthrax</a:t>
                      </a:r>
                      <a:r>
                        <a:rPr lang="en-IN" sz="1300" cap="none" spc="0">
                          <a:solidFill>
                            <a:srgbClr val="000000"/>
                          </a:solidFill>
                          <a:effectLst/>
                          <a:latin typeface="georgia,times new roman,times,serif"/>
                        </a:rPr>
                        <a:t> as in taxidermy</a:t>
                      </a:r>
                      <a:endParaRPr lang="en-IN" sz="1300" cap="none" spc="0">
                        <a:solidFill>
                          <a:srgbClr val="000000"/>
                        </a:solidFill>
                        <a:effectLst/>
                      </a:endParaRPr>
                    </a:p>
                  </a:txBody>
                  <a:tcPr marL="48636" marR="50662" marT="50662" marB="50662">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669125372"/>
                  </a:ext>
                </a:extLst>
              </a:tr>
              <a:tr h="334776">
                <a:tc>
                  <a:txBody>
                    <a:bodyPr/>
                    <a:lstStyle/>
                    <a:p>
                      <a:pPr algn="l" fontAlgn="t"/>
                      <a:r>
                        <a:rPr lang="en-IN" sz="1300" u="none" strike="noStrike" cap="none" spc="0">
                          <a:solidFill>
                            <a:schemeClr val="tx1"/>
                          </a:solidFill>
                          <a:effectLst/>
                          <a:latin typeface="georgia,times new roman,times,serif"/>
                          <a:hlinkClick r:id="rId4" tooltip="Rabies">
                            <a:extLst>
                              <a:ext uri="{A12FA001-AC4F-418D-AE19-62706E023703}">
                                <ahyp:hlinkClr xmlns:ahyp="http://schemas.microsoft.com/office/drawing/2018/hyperlinkcolor" val="tx"/>
                              </a:ext>
                            </a:extLst>
                          </a:hlinkClick>
                        </a:rPr>
                        <a:t>Rabies</a:t>
                      </a:r>
                      <a:endParaRPr lang="en-IN" sz="1300" cap="none" spc="0">
                        <a:solidFill>
                          <a:schemeClr val="tx1"/>
                        </a:solidFill>
                        <a:effectLst/>
                      </a:endParaRPr>
                    </a:p>
                  </a:txBody>
                  <a:tcPr marL="0" marR="50662" marT="50662" marB="50662">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l" fontAlgn="t"/>
                      <a:r>
                        <a:rPr lang="en-IN" sz="1300" cap="none" spc="0">
                          <a:solidFill>
                            <a:schemeClr val="tx1"/>
                          </a:solidFill>
                          <a:effectLst/>
                          <a:latin typeface="georgia,times new roman,times,serif"/>
                        </a:rPr>
                        <a:t>Formaldehyde or Cresol may be of usef </a:t>
                      </a:r>
                      <a:endParaRPr lang="en-IN" sz="1300" cap="none" spc="0">
                        <a:solidFill>
                          <a:schemeClr val="tx1"/>
                        </a:solidFill>
                        <a:effectLst/>
                      </a:endParaRPr>
                    </a:p>
                  </a:txBody>
                  <a:tcPr marL="0" marR="50662" marT="50662" marB="50662">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92229246"/>
                  </a:ext>
                </a:extLst>
              </a:tr>
              <a:tr h="334776">
                <a:tc>
                  <a:txBody>
                    <a:bodyPr/>
                    <a:lstStyle/>
                    <a:p>
                      <a:pPr algn="l" fontAlgn="t"/>
                      <a:r>
                        <a:rPr lang="en-IN" sz="1300" u="none" strike="noStrike" cap="none" spc="0">
                          <a:solidFill>
                            <a:srgbClr val="000000"/>
                          </a:solidFill>
                          <a:effectLst/>
                          <a:latin typeface="georgia,times new roman,times,serif"/>
                          <a:hlinkClick r:id="rId5" tooltip="Tuberculosis">
                            <a:extLst>
                              <a:ext uri="{A12FA001-AC4F-418D-AE19-62706E023703}">
                                <ahyp:hlinkClr xmlns:ahyp="http://schemas.microsoft.com/office/drawing/2018/hyperlinkcolor" val="tx"/>
                              </a:ext>
                            </a:extLst>
                          </a:hlinkClick>
                        </a:rPr>
                        <a:t>Tuberculosis</a:t>
                      </a:r>
                      <a:endParaRPr lang="en-IN" sz="1300" cap="none" spc="0">
                        <a:solidFill>
                          <a:srgbClr val="000000"/>
                        </a:solidFill>
                        <a:effectLst/>
                      </a:endParaRPr>
                    </a:p>
                  </a:txBody>
                  <a:tcPr marL="48636" marR="50662" marT="50662" marB="50662">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l" fontAlgn="t"/>
                      <a:r>
                        <a:rPr lang="en-IN" sz="1300" cap="none" spc="0">
                          <a:solidFill>
                            <a:srgbClr val="000000"/>
                          </a:solidFill>
                          <a:effectLst/>
                          <a:latin typeface="georgia,times new roman,times,serif"/>
                        </a:rPr>
                        <a:t>70% Isopropyl alcohol in 5mtes time or 3% phenol in 2-3 hrs</a:t>
                      </a:r>
                      <a:endParaRPr lang="en-IN" sz="1300" cap="none" spc="0">
                        <a:solidFill>
                          <a:srgbClr val="000000"/>
                        </a:solidFill>
                        <a:effectLst/>
                      </a:endParaRPr>
                    </a:p>
                  </a:txBody>
                  <a:tcPr marL="48636" marR="50662" marT="50662" marB="50662">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253661147"/>
                  </a:ext>
                </a:extLst>
              </a:tr>
              <a:tr h="334776">
                <a:tc>
                  <a:txBody>
                    <a:bodyPr/>
                    <a:lstStyle/>
                    <a:p>
                      <a:pPr algn="l" fontAlgn="t"/>
                      <a:r>
                        <a:rPr lang="en-IN" sz="1300" cap="none" spc="0">
                          <a:solidFill>
                            <a:schemeClr val="tx1"/>
                          </a:solidFill>
                          <a:effectLst/>
                          <a:latin typeface="georgia,times new roman,times,serif"/>
                        </a:rPr>
                        <a:t>Herpes virus</a:t>
                      </a:r>
                      <a:endParaRPr lang="en-IN" sz="1300" cap="none" spc="0">
                        <a:solidFill>
                          <a:schemeClr val="tx1"/>
                        </a:solidFill>
                        <a:effectLst/>
                      </a:endParaRPr>
                    </a:p>
                  </a:txBody>
                  <a:tcPr marL="0" marR="50662" marT="50662" marB="50662">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l" fontAlgn="t"/>
                      <a:r>
                        <a:rPr lang="en-IN" sz="1300" cap="none" spc="0">
                          <a:solidFill>
                            <a:schemeClr val="tx1"/>
                          </a:solidFill>
                          <a:effectLst/>
                          <a:latin typeface="georgia,times new roman,times,serif"/>
                        </a:rPr>
                        <a:t>Gluteraldehyde /Chlorine/Ethanol</a:t>
                      </a:r>
                      <a:endParaRPr lang="en-IN" sz="1300" cap="none" spc="0">
                        <a:solidFill>
                          <a:schemeClr val="tx1"/>
                        </a:solidFill>
                        <a:effectLst/>
                      </a:endParaRPr>
                    </a:p>
                  </a:txBody>
                  <a:tcPr marL="0" marR="50662" marT="50662" marB="50662">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549333152"/>
                  </a:ext>
                </a:extLst>
              </a:tr>
              <a:tr h="334776">
                <a:tc>
                  <a:txBody>
                    <a:bodyPr/>
                    <a:lstStyle/>
                    <a:p>
                      <a:pPr algn="l" fontAlgn="t"/>
                      <a:r>
                        <a:rPr lang="en-IN" sz="1300" cap="none" spc="0">
                          <a:solidFill>
                            <a:srgbClr val="000000"/>
                          </a:solidFill>
                          <a:effectLst/>
                          <a:latin typeface="georgia,times new roman,times,serif"/>
                        </a:rPr>
                        <a:t>Fowl pox virus</a:t>
                      </a:r>
                      <a:endParaRPr lang="en-IN" sz="1300" cap="none" spc="0">
                        <a:solidFill>
                          <a:srgbClr val="000000"/>
                        </a:solidFill>
                        <a:effectLst/>
                      </a:endParaRPr>
                    </a:p>
                  </a:txBody>
                  <a:tcPr marL="48636" marR="50662" marT="50662" marB="50662">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l" fontAlgn="t"/>
                      <a:r>
                        <a:rPr lang="en-IN" sz="1300" cap="none" spc="0">
                          <a:solidFill>
                            <a:srgbClr val="000000"/>
                          </a:solidFill>
                          <a:effectLst/>
                          <a:latin typeface="georgia,times new roman,times,serif"/>
                        </a:rPr>
                        <a:t>Formaldehyde /Methyl bromide</a:t>
                      </a:r>
                      <a:endParaRPr lang="en-IN" sz="1300" cap="none" spc="0">
                        <a:solidFill>
                          <a:srgbClr val="000000"/>
                        </a:solidFill>
                        <a:effectLst/>
                      </a:endParaRPr>
                    </a:p>
                  </a:txBody>
                  <a:tcPr marL="48636" marR="50662" marT="50662" marB="50662">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528075334"/>
                  </a:ext>
                </a:extLst>
              </a:tr>
              <a:tr h="334776">
                <a:tc>
                  <a:txBody>
                    <a:bodyPr/>
                    <a:lstStyle/>
                    <a:p>
                      <a:pPr algn="l" fontAlgn="t"/>
                      <a:r>
                        <a:rPr lang="en-IN" sz="1300" cap="none" spc="0">
                          <a:solidFill>
                            <a:schemeClr val="tx1"/>
                          </a:solidFill>
                          <a:effectLst/>
                          <a:latin typeface="georgia,times new roman,times,serif"/>
                        </a:rPr>
                        <a:t>New castle diseases</a:t>
                      </a:r>
                      <a:endParaRPr lang="en-IN" sz="1300" cap="none" spc="0">
                        <a:solidFill>
                          <a:schemeClr val="tx1"/>
                        </a:solidFill>
                        <a:effectLst/>
                      </a:endParaRPr>
                    </a:p>
                  </a:txBody>
                  <a:tcPr marL="0" marR="50662" marT="50662" marB="50662">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IN" sz="1300" cap="none" spc="0">
                          <a:solidFill>
                            <a:schemeClr val="tx1"/>
                          </a:solidFill>
                          <a:effectLst/>
                          <a:latin typeface="georgia,times new roman,times,serif"/>
                        </a:rPr>
                        <a:t>Formaldehyde /Chlorinated lime /Chloramine lime</a:t>
                      </a:r>
                      <a:endParaRPr lang="en-IN" sz="1300" cap="none" spc="0">
                        <a:solidFill>
                          <a:schemeClr val="tx1"/>
                        </a:solidFill>
                        <a:effectLst/>
                      </a:endParaRPr>
                    </a:p>
                  </a:txBody>
                  <a:tcPr marL="0" marR="50662" marT="50662" marB="5066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59215993"/>
                  </a:ext>
                </a:extLst>
              </a:tr>
            </a:tbl>
          </a:graphicData>
        </a:graphic>
      </p:graphicFrame>
    </p:spTree>
    <p:extLst>
      <p:ext uri="{BB962C8B-B14F-4D97-AF65-F5344CB8AC3E}">
        <p14:creationId xmlns:p14="http://schemas.microsoft.com/office/powerpoint/2010/main" val="1753634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4B81-D634-3F41-A8DA-DE95909C1CF3}"/>
              </a:ext>
            </a:extLst>
          </p:cNvPr>
          <p:cNvSpPr>
            <a:spLocks noGrp="1"/>
          </p:cNvSpPr>
          <p:nvPr>
            <p:ph type="title"/>
          </p:nvPr>
        </p:nvSpPr>
        <p:spPr>
          <a:xfrm>
            <a:off x="720000" y="341377"/>
            <a:ext cx="10728322" cy="536448"/>
          </a:xfrm>
        </p:spPr>
        <p:txBody>
          <a:bodyPr>
            <a:normAutofit/>
          </a:bodyPr>
          <a:lstStyle/>
          <a:p>
            <a:r>
              <a:rPr lang="en-US" dirty="0"/>
              <a:t>Staffs</a:t>
            </a:r>
            <a:endParaRPr lang="hi-IN" dirty="0"/>
          </a:p>
        </p:txBody>
      </p:sp>
      <p:sp>
        <p:nvSpPr>
          <p:cNvPr id="3" name="Content Placeholder 2">
            <a:extLst>
              <a:ext uri="{FF2B5EF4-FFF2-40B4-BE49-F238E27FC236}">
                <a16:creationId xmlns:a16="http://schemas.microsoft.com/office/drawing/2014/main" id="{69707096-2E93-FC4A-8FEA-0F60FC9D70B4}"/>
              </a:ext>
            </a:extLst>
          </p:cNvPr>
          <p:cNvSpPr>
            <a:spLocks noGrp="1"/>
          </p:cNvSpPr>
          <p:nvPr>
            <p:ph idx="1"/>
          </p:nvPr>
        </p:nvSpPr>
        <p:spPr>
          <a:xfrm>
            <a:off x="720000" y="1048512"/>
            <a:ext cx="10728325" cy="5596128"/>
          </a:xfrm>
        </p:spPr>
        <p:txBody>
          <a:bodyPr>
            <a:normAutofit fontScale="70000" lnSpcReduction="20000"/>
          </a:bodyPr>
          <a:lstStyle/>
          <a:p>
            <a:r>
              <a:rPr lang="en-IN" dirty="0"/>
              <a:t>Hands should be washed frequently especially after handling the animal, its </a:t>
            </a:r>
            <a:r>
              <a:rPr lang="en-IN" dirty="0">
                <a:hlinkClick r:id="rId2" tooltip="Food"/>
              </a:rPr>
              <a:t>food</a:t>
            </a:r>
            <a:r>
              <a:rPr lang="en-IN" dirty="0"/>
              <a:t>, bedding, enclosure materials, excrement and / or tissue and body fluids. </a:t>
            </a:r>
          </a:p>
          <a:p>
            <a:r>
              <a:rPr lang="en-IN" dirty="0"/>
              <a:t>Cages should be cleaned so as to minimize the risk of creating aerosols or droplets of potentially infectious materials. Wearing protective clothing, especially masks, gloves and glasses or goggles. </a:t>
            </a:r>
          </a:p>
          <a:p>
            <a:r>
              <a:rPr lang="en-IN" dirty="0"/>
              <a:t>The staff should be instructed to engage in proper personnel hygiene procedures in and out of the workplace. </a:t>
            </a:r>
          </a:p>
          <a:p>
            <a:r>
              <a:rPr lang="en-IN" dirty="0"/>
              <a:t>Staff members who are ill with a cold and or having a cold sore should avoid working around the animals. </a:t>
            </a:r>
          </a:p>
          <a:p>
            <a:r>
              <a:rPr lang="en-IN" dirty="0"/>
              <a:t>If staff members get sick they should seek medical attention. </a:t>
            </a:r>
          </a:p>
          <a:p>
            <a:r>
              <a:rPr lang="en-IN" dirty="0"/>
              <a:t>A baseline serum sample should be collected from all personnel working with animals for periodical screening for infectious diseases. </a:t>
            </a:r>
          </a:p>
          <a:p>
            <a:r>
              <a:rPr lang="en-IN" dirty="0"/>
              <a:t>Staff members should take </a:t>
            </a:r>
            <a:r>
              <a:rPr lang="en-IN" dirty="0">
                <a:hlinkClick r:id="rId3" tooltip="Precautions"/>
              </a:rPr>
              <a:t>precautions</a:t>
            </a:r>
            <a:r>
              <a:rPr lang="en-IN" dirty="0"/>
              <a:t> to avoid any physical injury in handling them. </a:t>
            </a:r>
          </a:p>
          <a:p>
            <a:r>
              <a:rPr lang="en-IN" dirty="0"/>
              <a:t>An effective means for handling, reporting, evaluating and treating occupational exposures to possible zoonotic infections should be developed for the institution. </a:t>
            </a:r>
          </a:p>
          <a:p>
            <a:r>
              <a:rPr lang="en-IN" dirty="0"/>
              <a:t>Individuals with a known </a:t>
            </a:r>
            <a:r>
              <a:rPr lang="en-IN" dirty="0" err="1"/>
              <a:t>immuno</a:t>
            </a:r>
            <a:r>
              <a:rPr lang="en-IN" dirty="0"/>
              <a:t> deficiency diseases should be extremely cautious in working with potentially infected animals or materials. </a:t>
            </a:r>
          </a:p>
          <a:p>
            <a:r>
              <a:rPr lang="en-IN" dirty="0"/>
              <a:t>An active insect and rodent control program should be instituted in the facility. </a:t>
            </a:r>
          </a:p>
          <a:p>
            <a:r>
              <a:rPr lang="en-IN"/>
              <a:t>Personnel who have open cuts or sores on their hands should wear gloves while working around animals and their faeces.</a:t>
            </a:r>
          </a:p>
          <a:p>
            <a:pPr marL="0" indent="0">
              <a:buNone/>
            </a:pPr>
            <a:endParaRPr lang="hi-IN"/>
          </a:p>
        </p:txBody>
      </p:sp>
    </p:spTree>
    <p:extLst>
      <p:ext uri="{BB962C8B-B14F-4D97-AF65-F5344CB8AC3E}">
        <p14:creationId xmlns:p14="http://schemas.microsoft.com/office/powerpoint/2010/main" val="151320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3B2EA-89F8-194B-9D85-60272598B173}"/>
              </a:ext>
            </a:extLst>
          </p:cNvPr>
          <p:cNvSpPr>
            <a:spLocks noGrp="1"/>
          </p:cNvSpPr>
          <p:nvPr>
            <p:ph idx="1"/>
          </p:nvPr>
        </p:nvSpPr>
        <p:spPr>
          <a:xfrm>
            <a:off x="720000" y="771525"/>
            <a:ext cx="10728325" cy="5829301"/>
          </a:xfrm>
        </p:spPr>
        <p:txBody>
          <a:bodyPr>
            <a:normAutofit fontScale="47500" lnSpcReduction="20000"/>
          </a:bodyPr>
          <a:lstStyle/>
          <a:p>
            <a:pPr algn="just"/>
            <a:r>
              <a:rPr lang="en-IN" sz="7200" b="1" dirty="0"/>
              <a:t>White washing of </a:t>
            </a:r>
            <a:r>
              <a:rPr lang="en-IN" sz="7200" b="1" dirty="0">
                <a:hlinkClick r:id="rId2" tooltip="Water">
                  <a:extLst>
                    <a:ext uri="{A12FA001-AC4F-418D-AE19-62706E023703}">
                      <ahyp:hlinkClr xmlns:ahyp="http://schemas.microsoft.com/office/drawing/2018/hyperlinkcolor" val="tx"/>
                    </a:ext>
                  </a:extLst>
                </a:hlinkClick>
              </a:rPr>
              <a:t>water</a:t>
            </a:r>
            <a:r>
              <a:rPr lang="en-IN" sz="7200" b="1" dirty="0"/>
              <a:t> containers and walls and feeding tanks in a periodical manner.</a:t>
            </a:r>
          </a:p>
          <a:p>
            <a:pPr marL="0" indent="0" algn="just">
              <a:buNone/>
            </a:pPr>
            <a:endParaRPr lang="en-IN" sz="7200" b="1" dirty="0"/>
          </a:p>
          <a:p>
            <a:pPr algn="just"/>
            <a:r>
              <a:rPr lang="en-IN" sz="7200" b="1" dirty="0"/>
              <a:t>Adaptation of suitable fly control measures (fly catcher lights) esp. in fed –receiving spots or stores room.</a:t>
            </a:r>
          </a:p>
          <a:p>
            <a:pPr algn="just"/>
            <a:endParaRPr lang="en-IN" sz="7200" b="1" dirty="0"/>
          </a:p>
          <a:p>
            <a:pPr algn="just"/>
            <a:r>
              <a:rPr lang="en-IN" sz="7200" b="1" dirty="0"/>
              <a:t>Speedy clearance of sheds / cages after the occurrence of diarrheic stools / after the conducting of operation.</a:t>
            </a:r>
          </a:p>
          <a:p>
            <a:pPr marL="0" indent="0" algn="just">
              <a:buNone/>
            </a:pPr>
            <a:endParaRPr lang="en-IN" sz="7200" b="1" dirty="0"/>
          </a:p>
          <a:p>
            <a:endParaRPr lang="hi-IN" dirty="0"/>
          </a:p>
        </p:txBody>
      </p:sp>
    </p:spTree>
    <p:extLst>
      <p:ext uri="{BB962C8B-B14F-4D97-AF65-F5344CB8AC3E}">
        <p14:creationId xmlns:p14="http://schemas.microsoft.com/office/powerpoint/2010/main" val="413754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nightStick protects zoo animals">
            <a:extLst>
              <a:ext uri="{FF2B5EF4-FFF2-40B4-BE49-F238E27FC236}">
                <a16:creationId xmlns:a16="http://schemas.microsoft.com/office/drawing/2014/main" id="{E87C45BB-38CD-844C-97E5-4C8BAC05E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 y="889000"/>
            <a:ext cx="385572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nightStick protects tigers">
            <a:extLst>
              <a:ext uri="{FF2B5EF4-FFF2-40B4-BE49-F238E27FC236}">
                <a16:creationId xmlns:a16="http://schemas.microsoft.com/office/drawing/2014/main" id="{6F72574A-BE00-D542-9DD3-74EE326CC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280" y="904240"/>
            <a:ext cx="559308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0FA47943-1709-4E1D-814E-FB6CADE8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A8FF64E-59DC-994D-86DA-D92D8F6E233D}"/>
              </a:ext>
            </a:extLst>
          </p:cNvPr>
          <p:cNvSpPr txBox="1"/>
          <p:nvPr/>
        </p:nvSpPr>
        <p:spPr>
          <a:xfrm>
            <a:off x="720000" y="720000"/>
            <a:ext cx="5015638" cy="2804400"/>
          </a:xfrm>
          <a:prstGeom prst="rect">
            <a:avLst/>
          </a:prstGeom>
        </p:spPr>
        <p:txBody>
          <a:bodyPr vert="horz" wrap="square" lIns="0" tIns="0" rIns="0" bIns="0" rtlCol="0" anchor="b" anchorCtr="0">
            <a:normAutofit/>
          </a:bodyPr>
          <a:lstStyle/>
          <a:p>
            <a:pPr algn="ctr">
              <a:spcBef>
                <a:spcPct val="0"/>
              </a:spcBef>
              <a:spcAft>
                <a:spcPts val="600"/>
              </a:spcAft>
            </a:pPr>
            <a:r>
              <a:rPr lang="en-US" sz="5600" spc="-100">
                <a:latin typeface="+mj-lt"/>
                <a:ea typeface="+mj-ea"/>
                <a:cs typeface="+mj-cs"/>
              </a:rPr>
              <a:t>Fly trapping</a:t>
            </a:r>
          </a:p>
        </p:txBody>
      </p:sp>
      <p:pic>
        <p:nvPicPr>
          <p:cNvPr id="2052" name="Picture 4" descr="Controlling stable flies that pester zoo animals">
            <a:extLst>
              <a:ext uri="{FF2B5EF4-FFF2-40B4-BE49-F238E27FC236}">
                <a16:creationId xmlns:a16="http://schemas.microsoft.com/office/drawing/2014/main" id="{02D05B3B-17E0-7C47-BCEE-AFAD9B0B63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63" b="-3"/>
          <a:stretch/>
        </p:blipFill>
        <p:spPr bwMode="auto">
          <a:xfrm>
            <a:off x="7127398" y="10"/>
            <a:ext cx="5064602" cy="3419990"/>
          </a:xfrm>
          <a:custGeom>
            <a:avLst/>
            <a:gdLst/>
            <a:ahLst/>
            <a:cxnLst/>
            <a:rect l="l" t="t" r="r" b="b"/>
            <a:pathLst>
              <a:path w="5064602" h="3420000">
                <a:moveTo>
                  <a:pt x="0" y="0"/>
                </a:moveTo>
                <a:lnTo>
                  <a:pt x="5064602" y="0"/>
                </a:lnTo>
                <a:lnTo>
                  <a:pt x="5064602" y="3420000"/>
                </a:lnTo>
                <a:lnTo>
                  <a:pt x="788098" y="3420000"/>
                </a:lnTo>
                <a:lnTo>
                  <a:pt x="789648" y="3404052"/>
                </a:lnTo>
                <a:cubicBezTo>
                  <a:pt x="797222" y="3289063"/>
                  <a:pt x="801009" y="3175492"/>
                  <a:pt x="801009" y="3061922"/>
                </a:cubicBezTo>
                <a:cubicBezTo>
                  <a:pt x="801009" y="1948936"/>
                  <a:pt x="592247" y="1021447"/>
                  <a:pt x="174723" y="279455"/>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Controlling stable flies that pester zoo animals">
            <a:extLst>
              <a:ext uri="{FF2B5EF4-FFF2-40B4-BE49-F238E27FC236}">
                <a16:creationId xmlns:a16="http://schemas.microsoft.com/office/drawing/2014/main" id="{486657C3-57FE-3042-860D-B81A269A41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43" r="1" b="1"/>
          <a:stretch/>
        </p:blipFill>
        <p:spPr bwMode="auto">
          <a:xfrm>
            <a:off x="6529066" y="3420000"/>
            <a:ext cx="5662934" cy="3438000"/>
          </a:xfrm>
          <a:custGeom>
            <a:avLst/>
            <a:gdLst/>
            <a:ahLst/>
            <a:cxnLst/>
            <a:rect l="l" t="t" r="r" b="b"/>
            <a:pathLst>
              <a:path w="5662934" h="3438000">
                <a:moveTo>
                  <a:pt x="1386430" y="0"/>
                </a:moveTo>
                <a:lnTo>
                  <a:pt x="5662934" y="0"/>
                </a:lnTo>
                <a:lnTo>
                  <a:pt x="5662934" y="3438000"/>
                </a:lnTo>
                <a:lnTo>
                  <a:pt x="0" y="3438000"/>
                </a:lnTo>
                <a:lnTo>
                  <a:pt x="78957" y="3357438"/>
                </a:lnTo>
                <a:cubicBezTo>
                  <a:pt x="291624" y="3124265"/>
                  <a:pt x="490445" y="2855955"/>
                  <a:pt x="672224" y="2549316"/>
                </a:cubicBezTo>
                <a:cubicBezTo>
                  <a:pt x="914596" y="2095036"/>
                  <a:pt x="1066079" y="1610470"/>
                  <a:pt x="1217562" y="1095619"/>
                </a:cubicBezTo>
                <a:cubicBezTo>
                  <a:pt x="1278155" y="823051"/>
                  <a:pt x="1323600" y="573197"/>
                  <a:pt x="1353896" y="33470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30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496297-3403-C340-966A-F421B4DF3381}"/>
              </a:ext>
            </a:extLst>
          </p:cNvPr>
          <p:cNvSpPr txBox="1"/>
          <p:nvPr/>
        </p:nvSpPr>
        <p:spPr>
          <a:xfrm>
            <a:off x="720000" y="2541600"/>
            <a:ext cx="4991962" cy="3216273"/>
          </a:xfrm>
          <a:prstGeom prst="rect">
            <a:avLst/>
          </a:prstGeom>
        </p:spPr>
        <p:txBody>
          <a:bodyPr vert="horz" lIns="0" tIns="0" rIns="0" bIns="0" rtlCol="0">
            <a:normAutofit/>
          </a:bodyPr>
          <a:lstStyle/>
          <a:p>
            <a:pPr algn="just">
              <a:lnSpc>
                <a:spcPct val="120000"/>
              </a:lnSpc>
              <a:spcAft>
                <a:spcPts val="600"/>
              </a:spcAft>
              <a:buClr>
                <a:schemeClr val="accent4"/>
              </a:buClr>
            </a:pPr>
            <a:r>
              <a:rPr lang="en-US" sz="2800" b="1" spc="20" dirty="0">
                <a:solidFill>
                  <a:schemeClr val="tx1">
                    <a:alpha val="58000"/>
                  </a:schemeClr>
                </a:solidFill>
              </a:rPr>
              <a:t>Protective square of electric fence with Knight Stick sticky trap (1), solar‐powered fence charger (2), and grounding rod (3) contained within</a:t>
            </a:r>
          </a:p>
        </p:txBody>
      </p:sp>
      <p:pic>
        <p:nvPicPr>
          <p:cNvPr id="4098" name="Picture 2" descr="image">
            <a:extLst>
              <a:ext uri="{FF2B5EF4-FFF2-40B4-BE49-F238E27FC236}">
                <a16:creationId xmlns:a16="http://schemas.microsoft.com/office/drawing/2014/main" id="{F2F25411-C0DF-054E-943D-EA1AC19953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81" r="-2" b="-2"/>
          <a:stretch/>
        </p:blipFill>
        <p:spPr bwMode="auto">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58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9CB58AA-9514-4442-9D39-3E614FC7D5A8}"/>
              </a:ext>
            </a:extLst>
          </p:cNvPr>
          <p:cNvSpPr>
            <a:spLocks noGrp="1"/>
          </p:cNvSpPr>
          <p:nvPr>
            <p:ph idx="1"/>
          </p:nvPr>
        </p:nvSpPr>
        <p:spPr>
          <a:xfrm>
            <a:off x="720000" y="621792"/>
            <a:ext cx="10728325" cy="5730240"/>
          </a:xfrm>
        </p:spPr>
        <p:txBody>
          <a:bodyPr>
            <a:normAutofit/>
          </a:bodyPr>
          <a:lstStyle/>
          <a:p>
            <a:pPr algn="just"/>
            <a:r>
              <a:rPr lang="en-IN" sz="2400" b="1" dirty="0"/>
              <a:t>Strengthening of rodent or pest proof barriers (Vermin control) or cages or fences esp. in aviaries or bird-exhibit places to avoid diseases.</a:t>
            </a:r>
          </a:p>
          <a:p>
            <a:pPr algn="just"/>
            <a:endParaRPr lang="en-IN" sz="2400" b="1" dirty="0"/>
          </a:p>
          <a:p>
            <a:pPr marL="0" indent="0" algn="just">
              <a:buNone/>
            </a:pPr>
            <a:endParaRPr lang="en-IN" sz="2400" b="1" dirty="0"/>
          </a:p>
          <a:p>
            <a:pPr algn="just"/>
            <a:r>
              <a:rPr lang="en-IN" sz="2400" b="1" dirty="0"/>
              <a:t>Usage of aseptic infrastructures like sterilized needles, syringes, sample-collecting containers etc.</a:t>
            </a:r>
          </a:p>
          <a:p>
            <a:pPr algn="just"/>
            <a:endParaRPr lang="en-IN" sz="2400" b="1" dirty="0"/>
          </a:p>
          <a:p>
            <a:pPr algn="just"/>
            <a:endParaRPr lang="en-IN" sz="2400" b="1" dirty="0"/>
          </a:p>
          <a:p>
            <a:pPr algn="just"/>
            <a:r>
              <a:rPr lang="en-IN" sz="2400" b="1" dirty="0"/>
              <a:t>Laboratory should be a clean one without giving chances for any types of infections</a:t>
            </a:r>
            <a:endParaRPr lang="hi-IN" sz="2400" b="1" dirty="0"/>
          </a:p>
        </p:txBody>
      </p:sp>
    </p:spTree>
    <p:extLst>
      <p:ext uri="{BB962C8B-B14F-4D97-AF65-F5344CB8AC3E}">
        <p14:creationId xmlns:p14="http://schemas.microsoft.com/office/powerpoint/2010/main" val="339454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2" name="Rectangle 141">
            <a:extLst>
              <a:ext uri="{FF2B5EF4-FFF2-40B4-BE49-F238E27FC236}">
                <a16:creationId xmlns:a16="http://schemas.microsoft.com/office/drawing/2014/main" id="{7FEECB93-933C-477B-BC7D-C2F2F6271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1image801963872">
            <a:extLst>
              <a:ext uri="{FF2B5EF4-FFF2-40B4-BE49-F238E27FC236}">
                <a16:creationId xmlns:a16="http://schemas.microsoft.com/office/drawing/2014/main" id="{E715F369-351C-4A44-8B29-9F396253C4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13" r="-1" b="29633"/>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id="{497BC505-FE0C-4637-A29D-B71DFBBBA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CCBCC8E-2F9F-504C-A73C-9B07F24B31A2}"/>
              </a:ext>
            </a:extLst>
          </p:cNvPr>
          <p:cNvSpPr txBox="1"/>
          <p:nvPr/>
        </p:nvSpPr>
        <p:spPr>
          <a:xfrm>
            <a:off x="720000" y="1455847"/>
            <a:ext cx="5015638" cy="2068553"/>
          </a:xfrm>
          <a:prstGeom prst="rect">
            <a:avLst/>
          </a:prstGeom>
        </p:spPr>
        <p:txBody>
          <a:bodyPr vert="horz" wrap="square" lIns="0" tIns="0" rIns="0" bIns="0" rtlCol="0" anchor="b" anchorCtr="0">
            <a:normAutofit/>
          </a:bodyPr>
          <a:lstStyle/>
          <a:p>
            <a:pPr algn="ctr">
              <a:spcBef>
                <a:spcPct val="0"/>
              </a:spcBef>
              <a:spcAft>
                <a:spcPts val="600"/>
              </a:spcAft>
            </a:pPr>
            <a:r>
              <a:rPr lang="en-US" sz="5600" spc="-100">
                <a:latin typeface="+mj-lt"/>
                <a:ea typeface="+mj-ea"/>
                <a:cs typeface="+mj-cs"/>
              </a:rPr>
              <a:t>Barrier Design for Zoo</a:t>
            </a:r>
          </a:p>
        </p:txBody>
      </p:sp>
      <p:grpSp>
        <p:nvGrpSpPr>
          <p:cNvPr id="146" name="Group 145">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47"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48"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49"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51" name="Group 150">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152"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3"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4"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1026" name="Picture 2" descr="page1image801964768">
            <a:extLst>
              <a:ext uri="{FF2B5EF4-FFF2-40B4-BE49-F238E27FC236}">
                <a16:creationId xmlns:a16="http://schemas.microsoft.com/office/drawing/2014/main" id="{38E987D4-3C97-B845-8E79-DDF2BF891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51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801965072">
            <a:extLst>
              <a:ext uri="{FF2B5EF4-FFF2-40B4-BE49-F238E27FC236}">
                <a16:creationId xmlns:a16="http://schemas.microsoft.com/office/drawing/2014/main" id="{96EBD635-9CE5-6C4C-AC62-BD1A558ED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37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image801965808">
            <a:extLst>
              <a:ext uri="{FF2B5EF4-FFF2-40B4-BE49-F238E27FC236}">
                <a16:creationId xmlns:a16="http://schemas.microsoft.com/office/drawing/2014/main" id="{A5DCC7D0-99C1-A04A-B00E-72228AB822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064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08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F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page16image832337584">
            <a:extLst>
              <a:ext uri="{FF2B5EF4-FFF2-40B4-BE49-F238E27FC236}">
                <a16:creationId xmlns:a16="http://schemas.microsoft.com/office/drawing/2014/main" id="{1EAC0533-F24D-0745-AACE-43E01B611B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549" y="809313"/>
            <a:ext cx="3122143" cy="214396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page16image832297072">
            <a:extLst>
              <a:ext uri="{FF2B5EF4-FFF2-40B4-BE49-F238E27FC236}">
                <a16:creationId xmlns:a16="http://schemas.microsoft.com/office/drawing/2014/main" id="{4898467C-24DA-2449-AB32-28C98D7BC7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13518" y="767932"/>
            <a:ext cx="3252903" cy="2233752"/>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age18image987980128">
            <a:extLst>
              <a:ext uri="{FF2B5EF4-FFF2-40B4-BE49-F238E27FC236}">
                <a16:creationId xmlns:a16="http://schemas.microsoft.com/office/drawing/2014/main" id="{CF1A1BB3-62EB-2843-81D4-95572B7308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2549" y="3875948"/>
            <a:ext cx="3104943" cy="2216122"/>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descr="page18image988086496">
            <a:extLst>
              <a:ext uri="{FF2B5EF4-FFF2-40B4-BE49-F238E27FC236}">
                <a16:creationId xmlns:a16="http://schemas.microsoft.com/office/drawing/2014/main" id="{998A62FE-8587-974C-A940-31FF750A900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81676" y="1935628"/>
            <a:ext cx="3252903" cy="3000803"/>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age16image832338624">
            <a:extLst>
              <a:ext uri="{FF2B5EF4-FFF2-40B4-BE49-F238E27FC236}">
                <a16:creationId xmlns:a16="http://schemas.microsoft.com/office/drawing/2014/main" id="{976FA70F-9184-5B41-942D-652143A9324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313518" y="3870648"/>
            <a:ext cx="3252903" cy="223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86556"/>
      </p:ext>
    </p:extLst>
  </p:cSld>
  <p:clrMapOvr>
    <a:masterClrMapping/>
  </p:clrMapOvr>
</p:sld>
</file>

<file path=ppt/theme/theme1.xml><?xml version="1.0" encoding="utf-8"?>
<a:theme xmlns:a="http://schemas.openxmlformats.org/drawingml/2006/main" name="BlobVTI">
  <a:themeElements>
    <a:clrScheme name="AnalogousFromRegularSeedRightStep">
      <a:dk1>
        <a:srgbClr val="000000"/>
      </a:dk1>
      <a:lt1>
        <a:srgbClr val="FFFFFF"/>
      </a:lt1>
      <a:dk2>
        <a:srgbClr val="31201C"/>
      </a:dk2>
      <a:lt2>
        <a:srgbClr val="F0F1F3"/>
      </a:lt2>
      <a:accent1>
        <a:srgbClr val="BF9D45"/>
      </a:accent1>
      <a:accent2>
        <a:srgbClr val="9AAA33"/>
      </a:accent2>
      <a:accent3>
        <a:srgbClr val="72B040"/>
      </a:accent3>
      <a:accent4>
        <a:srgbClr val="3BB537"/>
      </a:accent4>
      <a:accent5>
        <a:srgbClr val="42B66F"/>
      </a:accent5>
      <a:accent6>
        <a:srgbClr val="36B29A"/>
      </a:accent6>
      <a:hlink>
        <a:srgbClr val="4769C1"/>
      </a:hlink>
      <a:folHlink>
        <a:srgbClr val="7F7F7F"/>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1598</Words>
  <Application>Microsoft Macintosh PowerPoint</Application>
  <PresentationFormat>Widescreen</PresentationFormat>
  <Paragraphs>153</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Avenir Next LT Pro</vt:lpstr>
      <vt:lpstr>Calibri</vt:lpstr>
      <vt:lpstr>georgia,times new roman,times,serif</vt:lpstr>
      <vt:lpstr>Sagona Book</vt:lpstr>
      <vt:lpstr>The Hand Extrablack</vt:lpstr>
      <vt:lpstr>BlobVTI</vt:lpstr>
      <vt:lpstr>Principles of Zoo Hygiene</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Quarantine</vt:lpstr>
      <vt:lpstr> Why important in Zoo</vt:lpstr>
      <vt:lpstr>Quarantine and Its tests</vt:lpstr>
      <vt:lpstr>Sanitization and Carcass disposal</vt:lpstr>
      <vt:lpstr>Waste Disposal Process</vt:lpstr>
      <vt:lpstr>PowerPoint Presentation</vt:lpstr>
      <vt:lpstr>PowerPoint Presentation</vt:lpstr>
      <vt:lpstr>Floor sanitation</vt:lpstr>
      <vt:lpstr>Vessels</vt:lpstr>
      <vt:lpstr>Sanitization</vt:lpstr>
      <vt:lpstr>PowerPoint Presentation</vt:lpstr>
      <vt:lpstr>Cages</vt:lpstr>
      <vt:lpstr>Precautions</vt:lpstr>
      <vt:lpstr>Specific disinfectants</vt:lpstr>
      <vt:lpstr>Staffs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Zoo Hygiene</dc:title>
  <dc:creator>dr pallav shekhar</dc:creator>
  <cp:lastModifiedBy>dr pallav shekhar</cp:lastModifiedBy>
  <cp:revision>1</cp:revision>
  <dcterms:created xsi:type="dcterms:W3CDTF">2020-10-15T04:36:16Z</dcterms:created>
  <dcterms:modified xsi:type="dcterms:W3CDTF">2020-10-15T05:25:48Z</dcterms:modified>
</cp:coreProperties>
</file>