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72" r:id="rId9"/>
    <p:sldId id="273" r:id="rId10"/>
    <p:sldId id="263" r:id="rId11"/>
    <p:sldId id="264" r:id="rId12"/>
    <p:sldId id="271" r:id="rId13"/>
    <p:sldId id="265" r:id="rId14"/>
    <p:sldId id="266" r:id="rId15"/>
    <p:sldId id="268"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10/7/2020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15900" y="5589240"/>
            <a:ext cx="8686800" cy="1080120"/>
          </a:xfrm>
        </p:spPr>
        <p:txBody>
          <a:bodyPr>
            <a:normAutofit fontScale="90000"/>
          </a:bodyPr>
          <a:lstStyle/>
          <a:p>
            <a:pPr eaLnBrk="1" hangingPunct="1"/>
            <a:r>
              <a:rPr lang="en-US" sz="2800" b="1" dirty="0">
                <a:solidFill>
                  <a:srgbClr val="0000FF"/>
                </a:solidFill>
                <a:latin typeface="Times New Roman" pitchFamily="18" charset="0"/>
                <a:cs typeface="Times New Roman" pitchFamily="18" charset="0"/>
              </a:rPr>
              <a:t>Department of Veterinary  Medicine </a:t>
            </a:r>
            <a:br>
              <a:rPr lang="en-US" sz="2800" b="1" dirty="0">
                <a:solidFill>
                  <a:srgbClr val="0000FF"/>
                </a:solidFill>
                <a:latin typeface="Times New Roman" pitchFamily="18" charset="0"/>
                <a:cs typeface="Times New Roman" pitchFamily="18" charset="0"/>
              </a:rPr>
            </a:br>
            <a:r>
              <a:rPr lang="en-US" sz="2800" b="1" dirty="0">
                <a:solidFill>
                  <a:srgbClr val="0000FF"/>
                </a:solidFill>
                <a:latin typeface="Times New Roman" pitchFamily="18" charset="0"/>
                <a:cs typeface="Times New Roman" pitchFamily="18" charset="0"/>
              </a:rPr>
              <a:t>Bihar Veterinary College, Patna – 800 014</a:t>
            </a:r>
            <a:br>
              <a:rPr lang="en-US" sz="2800" b="1" dirty="0">
                <a:solidFill>
                  <a:srgbClr val="0000FF"/>
                </a:solidFill>
                <a:latin typeface="Times New Roman" pitchFamily="18" charset="0"/>
                <a:cs typeface="Times New Roman" pitchFamily="18" charset="0"/>
              </a:rPr>
            </a:br>
            <a:r>
              <a:rPr lang="en-US" sz="2800" b="1" dirty="0">
                <a:solidFill>
                  <a:srgbClr val="0000FF"/>
                </a:solidFill>
                <a:latin typeface="Times New Roman" pitchFamily="18" charset="0"/>
                <a:cs typeface="Times New Roman" pitchFamily="18" charset="0"/>
              </a:rPr>
              <a:t>(BASU, Patna)</a:t>
            </a:r>
          </a:p>
        </p:txBody>
      </p:sp>
      <p:sp>
        <p:nvSpPr>
          <p:cNvPr id="2052" name="TextBox 5"/>
          <p:cNvSpPr txBox="1">
            <a:spLocks noChangeArrowheads="1"/>
          </p:cNvSpPr>
          <p:nvPr/>
        </p:nvSpPr>
        <p:spPr bwMode="auto">
          <a:xfrm>
            <a:off x="685800" y="4365104"/>
            <a:ext cx="7772400" cy="1200329"/>
          </a:xfrm>
          <a:prstGeom prst="rect">
            <a:avLst/>
          </a:prstGeom>
          <a:noFill/>
          <a:ln w="9525">
            <a:noFill/>
            <a:miter lim="800000"/>
            <a:headEnd/>
            <a:tailEnd/>
          </a:ln>
        </p:spPr>
        <p:txBody>
          <a:bodyPr wrap="square">
            <a:spAutoFit/>
          </a:bodyPr>
          <a:lstStyle/>
          <a:p>
            <a:pPr algn="ctr"/>
            <a:r>
              <a:rPr lang="en-US" sz="2400" b="1" dirty="0">
                <a:solidFill>
                  <a:srgbClr val="006600"/>
                </a:solidFill>
                <a:latin typeface="Times New Roman" pitchFamily="18" charset="0"/>
                <a:cs typeface="Times New Roman" pitchFamily="18" charset="0"/>
              </a:rPr>
              <a:t>Dr. </a:t>
            </a:r>
            <a:r>
              <a:rPr lang="en-US" sz="2400" b="1" dirty="0" err="1">
                <a:solidFill>
                  <a:srgbClr val="006600"/>
                </a:solidFill>
                <a:latin typeface="Times New Roman" pitchFamily="18" charset="0"/>
                <a:cs typeface="Times New Roman" pitchFamily="18" charset="0"/>
              </a:rPr>
              <a:t>Ranveer</a:t>
            </a:r>
            <a:r>
              <a:rPr lang="en-US" sz="2400" b="1" dirty="0">
                <a:solidFill>
                  <a:srgbClr val="006600"/>
                </a:solidFill>
                <a:latin typeface="Times New Roman" pitchFamily="18" charset="0"/>
                <a:cs typeface="Times New Roman" pitchFamily="18" charset="0"/>
              </a:rPr>
              <a:t>  Kumar Sinha</a:t>
            </a:r>
            <a:br>
              <a:rPr lang="en-US" sz="2400" b="1" dirty="0">
                <a:solidFill>
                  <a:srgbClr val="006600"/>
                </a:solidFill>
                <a:latin typeface="Times New Roman" pitchFamily="18" charset="0"/>
                <a:cs typeface="Times New Roman" pitchFamily="18" charset="0"/>
              </a:rPr>
            </a:br>
            <a:r>
              <a:rPr lang="en-US" sz="2400" b="1" dirty="0">
                <a:solidFill>
                  <a:srgbClr val="006600"/>
                </a:solidFill>
                <a:latin typeface="Times New Roman" pitchFamily="18" charset="0"/>
                <a:cs typeface="Times New Roman" pitchFamily="18" charset="0"/>
              </a:rPr>
              <a:t>Assistant Professor cum Junior Scientist</a:t>
            </a:r>
          </a:p>
          <a:p>
            <a:pPr algn="ctr"/>
            <a:r>
              <a:rPr lang="en-US" sz="2400" b="1" dirty="0">
                <a:solidFill>
                  <a:srgbClr val="006600"/>
                </a:solidFill>
                <a:latin typeface="Times New Roman" pitchFamily="18" charset="0"/>
                <a:cs typeface="Times New Roman" pitchFamily="18" charset="0"/>
              </a:rPr>
              <a:t>E-mail: ranveervet@rediffmail.com</a:t>
            </a:r>
          </a:p>
        </p:txBody>
      </p:sp>
      <p:sp>
        <p:nvSpPr>
          <p:cNvPr id="7" name="Rectangle 6"/>
          <p:cNvSpPr/>
          <p:nvPr/>
        </p:nvSpPr>
        <p:spPr>
          <a:xfrm>
            <a:off x="827584" y="260649"/>
            <a:ext cx="8064896" cy="1323439"/>
          </a:xfrm>
          <a:prstGeom prst="rect">
            <a:avLst/>
          </a:prstGeom>
        </p:spPr>
        <p:txBody>
          <a:bodyPr wrap="square">
            <a:spAutoFit/>
          </a:bodyPr>
          <a:lstStyle/>
          <a:p>
            <a:pPr algn="ctr"/>
            <a:r>
              <a:rPr lang="en-IN" sz="4000" b="1" dirty="0">
                <a:solidFill>
                  <a:srgbClr val="FF0000"/>
                </a:solidFill>
                <a:latin typeface="Times New Roman" pitchFamily="18" charset="0"/>
                <a:cs typeface="Times New Roman" pitchFamily="18" charset="0"/>
              </a:rPr>
              <a:t>Diseases of Respiratory System</a:t>
            </a:r>
          </a:p>
          <a:p>
            <a:pPr algn="ctr"/>
            <a:r>
              <a:rPr lang="en-IN" sz="4000" b="1" dirty="0">
                <a:solidFill>
                  <a:srgbClr val="FF0000"/>
                </a:solidFill>
                <a:latin typeface="Times New Roman" pitchFamily="18" charset="0"/>
                <a:cs typeface="Times New Roman" pitchFamily="18" charset="0"/>
              </a:rPr>
              <a:t>(Rhinitis)</a:t>
            </a:r>
          </a:p>
        </p:txBody>
      </p:sp>
    </p:spTree>
  </p:cSld>
  <p:clrMapOvr>
    <a:masterClrMapping/>
  </p:clrMapOvr>
  <p:transition>
    <p:zoom dir="in"/>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Diagnosis and Treatment</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a:xfrm>
            <a:off x="152400" y="914400"/>
            <a:ext cx="8534400" cy="5791200"/>
          </a:xfrm>
        </p:spPr>
        <p:txBody>
          <a:bodyPr>
            <a:normAutofit fontScale="55000" lnSpcReduction="20000"/>
          </a:bodyPr>
          <a:lstStyle/>
          <a:p>
            <a:pPr>
              <a:buNone/>
            </a:pPr>
            <a:r>
              <a:rPr lang="en-US" b="1" dirty="0"/>
              <a:t>Diagnosis:</a:t>
            </a:r>
          </a:p>
          <a:p>
            <a:pPr lvl="1"/>
            <a:r>
              <a:rPr lang="en-US" sz="3200" dirty="0"/>
              <a:t>Clinical findings.</a:t>
            </a:r>
          </a:p>
          <a:p>
            <a:pPr lvl="1"/>
            <a:r>
              <a:rPr lang="en-US" sz="3200" dirty="0"/>
              <a:t>Sudden onset.</a:t>
            </a:r>
          </a:p>
          <a:p>
            <a:pPr lvl="1"/>
            <a:r>
              <a:rPr lang="en-US" sz="3200" dirty="0"/>
              <a:t>The character of the discharge which usually begins watery. When the animal rubs its nose against objects, ulcerations &amp; abrasions will be formed.</a:t>
            </a:r>
          </a:p>
          <a:p>
            <a:pPr lvl="1"/>
            <a:r>
              <a:rPr lang="en-US" sz="3200" dirty="0"/>
              <a:t>Enlargement of </a:t>
            </a:r>
            <a:r>
              <a:rPr lang="en-US" sz="3200" dirty="0" err="1"/>
              <a:t>submaxilary</a:t>
            </a:r>
            <a:r>
              <a:rPr lang="en-US" sz="3200" dirty="0"/>
              <a:t> L.N.</a:t>
            </a:r>
          </a:p>
          <a:p>
            <a:pPr lvl="1"/>
            <a:r>
              <a:rPr lang="en-US" sz="3200" dirty="0"/>
              <a:t>Conjunctivitis specially in sheep.</a:t>
            </a:r>
          </a:p>
          <a:p>
            <a:pPr lvl="1"/>
            <a:r>
              <a:rPr lang="en-US" sz="3200" dirty="0"/>
              <a:t>Chronic rhinitis may extend to other parts as nasal sinus giving rise to sinusitis.</a:t>
            </a:r>
          </a:p>
          <a:p>
            <a:pPr lvl="1"/>
            <a:r>
              <a:rPr lang="en-US" sz="3200" dirty="0"/>
              <a:t>Extension of the inflammation to the lung.</a:t>
            </a:r>
          </a:p>
          <a:p>
            <a:pPr lvl="1">
              <a:buNone/>
            </a:pPr>
            <a:endParaRPr lang="en-US" sz="3200" dirty="0"/>
          </a:p>
          <a:p>
            <a:pPr>
              <a:buNone/>
            </a:pPr>
            <a:r>
              <a:rPr lang="en-US" b="1" dirty="0"/>
              <a:t>Treatment:</a:t>
            </a:r>
          </a:p>
          <a:p>
            <a:pPr lvl="1"/>
            <a:r>
              <a:rPr lang="en-US" sz="3200" dirty="0"/>
              <a:t>Put the animal in a well ventilated space away from draughts.</a:t>
            </a:r>
          </a:p>
          <a:p>
            <a:pPr lvl="1"/>
            <a:r>
              <a:rPr lang="en-US" sz="3200" dirty="0"/>
              <a:t>Complete rest of the animal &amp; give only laxative, easily digestive food.</a:t>
            </a:r>
          </a:p>
          <a:p>
            <a:pPr lvl="1"/>
            <a:r>
              <a:rPr lang="en-US" sz="3200" dirty="0"/>
              <a:t>Removal of exudates from each nostril by flushing with physiological saline.</a:t>
            </a:r>
          </a:p>
          <a:p>
            <a:pPr lvl="1"/>
            <a:r>
              <a:rPr lang="en-US" sz="3200" dirty="0"/>
              <a:t>Systemic antibiotic</a:t>
            </a:r>
          </a:p>
          <a:p>
            <a:pPr lvl="1"/>
            <a:r>
              <a:rPr lang="en-US" sz="3200" dirty="0"/>
              <a:t>Antihistaminic in case of allergic rhinitis</a:t>
            </a:r>
          </a:p>
          <a:p>
            <a:pPr lvl="1"/>
            <a:r>
              <a:rPr lang="en-US" sz="3200" dirty="0"/>
              <a:t>Apply medicated steam inhalation(</a:t>
            </a:r>
            <a:r>
              <a:rPr lang="en-US" sz="3200" dirty="0" err="1"/>
              <a:t>Eucaliptus</a:t>
            </a:r>
            <a:r>
              <a:rPr lang="en-US" sz="3200" dirty="0"/>
              <a:t> oil, Turpentine oil, Tr. </a:t>
            </a:r>
            <a:r>
              <a:rPr lang="en-US" sz="3200" dirty="0" err="1"/>
              <a:t>Benzoin</a:t>
            </a:r>
            <a:r>
              <a:rPr lang="en-US" sz="3200" dirty="0"/>
              <a:t>)</a:t>
            </a:r>
          </a:p>
          <a:p>
            <a:pPr lvl="1"/>
            <a:r>
              <a:rPr lang="en-US" sz="3200" dirty="0"/>
              <a:t>Nasal decongestant may be used in small animal.</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solidFill>
                  <a:srgbClr val="FF0000"/>
                </a:solidFill>
              </a:rPr>
              <a:t>Chronic Rhinitis</a:t>
            </a:r>
            <a:br>
              <a:rPr lang="en-US" dirty="0"/>
            </a:br>
            <a:br>
              <a:rPr lang="en-US" dirty="0"/>
            </a:br>
            <a:endParaRPr lang="en-US" dirty="0"/>
          </a:p>
        </p:txBody>
      </p:sp>
      <p:sp>
        <p:nvSpPr>
          <p:cNvPr id="3" name="Content Placeholder 2"/>
          <p:cNvSpPr>
            <a:spLocks noGrp="1"/>
          </p:cNvSpPr>
          <p:nvPr>
            <p:ph idx="1"/>
          </p:nvPr>
        </p:nvSpPr>
        <p:spPr/>
        <p:txBody>
          <a:bodyPr>
            <a:normAutofit/>
          </a:bodyPr>
          <a:lstStyle/>
          <a:p>
            <a:r>
              <a:rPr lang="en-US" dirty="0"/>
              <a:t>This  takes more longer time than the acute type &amp; it means that the case was either acute type and neglected or the stimuli acted slowly till it produces the condition</a:t>
            </a:r>
          </a:p>
          <a:p>
            <a:pPr>
              <a:buNone/>
            </a:pPr>
            <a:r>
              <a:rPr lang="en-US" b="1" dirty="0"/>
              <a:t>Etiology:</a:t>
            </a:r>
          </a:p>
          <a:p>
            <a:pPr lvl="1"/>
            <a:r>
              <a:rPr lang="en-US" dirty="0"/>
              <a:t>Neglected acute cases of rhinitis.</a:t>
            </a:r>
          </a:p>
          <a:p>
            <a:pPr lvl="1"/>
            <a:r>
              <a:rPr lang="en-US" dirty="0"/>
              <a:t>Accompanied with some chronic diseases of respiratory tract as chronic alveolar emphysema of horses as well as </a:t>
            </a:r>
            <a:r>
              <a:rPr lang="en-US" dirty="0" err="1"/>
              <a:t>glander</a:t>
            </a:r>
            <a:r>
              <a:rPr lang="en-US" dirty="0"/>
              <a:t> &amp; T.B.</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Clinical Signs</a:t>
            </a:r>
          </a:p>
        </p:txBody>
      </p:sp>
      <p:sp>
        <p:nvSpPr>
          <p:cNvPr id="3" name="Content Placeholder 2"/>
          <p:cNvSpPr>
            <a:spLocks noGrp="1"/>
          </p:cNvSpPr>
          <p:nvPr>
            <p:ph idx="1"/>
          </p:nvPr>
        </p:nvSpPr>
        <p:spPr>
          <a:xfrm>
            <a:off x="152400" y="1219200"/>
            <a:ext cx="8534400" cy="5486400"/>
          </a:xfrm>
        </p:spPr>
        <p:txBody>
          <a:bodyPr>
            <a:normAutofit lnSpcReduction="10000"/>
          </a:bodyPr>
          <a:lstStyle/>
          <a:p>
            <a:pPr>
              <a:buNone/>
            </a:pPr>
            <a:r>
              <a:rPr lang="en-US" b="1" dirty="0"/>
              <a:t>Clinical signs:</a:t>
            </a:r>
          </a:p>
          <a:p>
            <a:pPr lvl="1"/>
            <a:r>
              <a:rPr lang="en-US" dirty="0" err="1"/>
              <a:t>Mucoid</a:t>
            </a:r>
            <a:r>
              <a:rPr lang="en-US" dirty="0"/>
              <a:t> nasal discharge, sometimes it may be transparent in color.</a:t>
            </a:r>
          </a:p>
          <a:p>
            <a:pPr lvl="1"/>
            <a:r>
              <a:rPr lang="en-US" dirty="0"/>
              <a:t>The mucous membrane of the nose is swollen &amp; bluish or brownish.</a:t>
            </a:r>
          </a:p>
          <a:p>
            <a:pPr lvl="1"/>
            <a:r>
              <a:rPr lang="en-US" dirty="0"/>
              <a:t>Sometimes there is </a:t>
            </a:r>
            <a:r>
              <a:rPr lang="en-US" dirty="0" err="1"/>
              <a:t>stenosis</a:t>
            </a:r>
            <a:r>
              <a:rPr lang="en-US" dirty="0"/>
              <a:t> of the nasal cavities, due to swelling of the mucous membrane, accompanied by snorting which is due to breathing from the mouth.</a:t>
            </a:r>
          </a:p>
          <a:p>
            <a:pPr lvl="1"/>
            <a:r>
              <a:rPr lang="en-US" dirty="0"/>
              <a:t>There may be ulcers &amp; abrasions on the surface of the nose, due to the fact that the animal shakes its head and tries to get rid of the discharge by rubbing the nostrils against objects.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Differential Diagnosis </a:t>
            </a:r>
          </a:p>
        </p:txBody>
      </p:sp>
      <p:sp>
        <p:nvSpPr>
          <p:cNvPr id="3" name="Content Placeholder 2"/>
          <p:cNvSpPr>
            <a:spLocks noGrp="1"/>
          </p:cNvSpPr>
          <p:nvPr>
            <p:ph idx="1"/>
          </p:nvPr>
        </p:nvSpPr>
        <p:spPr>
          <a:xfrm>
            <a:off x="152400" y="1219200"/>
            <a:ext cx="8534400" cy="5486400"/>
          </a:xfrm>
        </p:spPr>
        <p:txBody>
          <a:bodyPr>
            <a:normAutofit fontScale="92500"/>
          </a:bodyPr>
          <a:lstStyle/>
          <a:p>
            <a:pPr>
              <a:buNone/>
            </a:pPr>
            <a:r>
              <a:rPr lang="en-US" dirty="0"/>
              <a:t>Chronic rhinitis need care in its diagnosis, since some infectious disease gives the same symptoms as</a:t>
            </a:r>
          </a:p>
          <a:p>
            <a:r>
              <a:rPr lang="en-US" i="1" dirty="0" err="1"/>
              <a:t>Glanders</a:t>
            </a:r>
            <a:endParaRPr lang="en-US" dirty="0"/>
          </a:p>
          <a:p>
            <a:pPr lvl="1"/>
            <a:r>
              <a:rPr lang="en-US" dirty="0"/>
              <a:t>The nasal discharge is unilateral.</a:t>
            </a:r>
          </a:p>
          <a:p>
            <a:pPr lvl="1"/>
            <a:r>
              <a:rPr lang="en-US" dirty="0"/>
              <a:t>Non inflammatory swelling of the </a:t>
            </a:r>
            <a:r>
              <a:rPr lang="en-US" dirty="0" err="1"/>
              <a:t>submaxillary</a:t>
            </a:r>
            <a:r>
              <a:rPr lang="en-US" dirty="0"/>
              <a:t> lymph node.</a:t>
            </a:r>
          </a:p>
          <a:p>
            <a:pPr lvl="1"/>
            <a:r>
              <a:rPr lang="en-US" dirty="0"/>
              <a:t>Ulceration &amp; abrasions in the nostrils.</a:t>
            </a:r>
          </a:p>
          <a:p>
            <a:pPr lvl="1"/>
            <a:r>
              <a:rPr lang="en-US" dirty="0"/>
              <a:t>Positive </a:t>
            </a:r>
            <a:r>
              <a:rPr lang="en-US" dirty="0" err="1"/>
              <a:t>Malline</a:t>
            </a:r>
            <a:r>
              <a:rPr lang="en-US" dirty="0"/>
              <a:t> Test.</a:t>
            </a:r>
          </a:p>
          <a:p>
            <a:r>
              <a:rPr lang="en-US" i="1" dirty="0"/>
              <a:t>Strangles</a:t>
            </a:r>
            <a:endParaRPr lang="en-US" dirty="0"/>
          </a:p>
          <a:p>
            <a:pPr lvl="1"/>
            <a:r>
              <a:rPr lang="en-US" dirty="0"/>
              <a:t>The </a:t>
            </a:r>
            <a:r>
              <a:rPr lang="en-US" dirty="0" err="1"/>
              <a:t>submaxillary</a:t>
            </a:r>
            <a:r>
              <a:rPr lang="en-US" dirty="0"/>
              <a:t> lymph node is </a:t>
            </a:r>
            <a:r>
              <a:rPr lang="en-US" dirty="0" err="1"/>
              <a:t>inflammed</a:t>
            </a:r>
            <a:r>
              <a:rPr lang="en-US" dirty="0"/>
              <a:t> and tend to form abscess.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Differential Diagnosis </a:t>
            </a:r>
            <a:endParaRPr lang="en-US" dirty="0"/>
          </a:p>
        </p:txBody>
      </p:sp>
      <p:sp>
        <p:nvSpPr>
          <p:cNvPr id="3" name="Content Placeholder 2"/>
          <p:cNvSpPr>
            <a:spLocks noGrp="1"/>
          </p:cNvSpPr>
          <p:nvPr>
            <p:ph idx="1"/>
          </p:nvPr>
        </p:nvSpPr>
        <p:spPr>
          <a:xfrm>
            <a:off x="152400" y="1600200"/>
            <a:ext cx="8534400" cy="5181600"/>
          </a:xfrm>
        </p:spPr>
        <p:txBody>
          <a:bodyPr>
            <a:normAutofit/>
          </a:bodyPr>
          <a:lstStyle/>
          <a:p>
            <a:r>
              <a:rPr lang="en-US" i="1" dirty="0"/>
              <a:t>Sinusitis</a:t>
            </a:r>
            <a:endParaRPr lang="en-US" dirty="0"/>
          </a:p>
          <a:p>
            <a:pPr lvl="1"/>
            <a:r>
              <a:rPr lang="en-US" dirty="0"/>
              <a:t>On percussion, there will be dull sound with severe painful response.</a:t>
            </a:r>
          </a:p>
          <a:p>
            <a:pPr lvl="1"/>
            <a:r>
              <a:rPr lang="en-US" dirty="0"/>
              <a:t>The nasal discharge is unilateral &amp; is intermittent.</a:t>
            </a:r>
          </a:p>
          <a:p>
            <a:r>
              <a:rPr lang="en-US" i="1" dirty="0"/>
              <a:t>Infections of the teeth</a:t>
            </a:r>
            <a:endParaRPr lang="en-US" dirty="0"/>
          </a:p>
          <a:p>
            <a:pPr lvl="1"/>
            <a:r>
              <a:rPr lang="en-US" dirty="0"/>
              <a:t>Careful examination of the teeth with smelling of the mouth will be helpful in differentiation.</a:t>
            </a:r>
          </a:p>
          <a:p>
            <a:r>
              <a:rPr lang="en-US" i="1" dirty="0"/>
              <a:t>Tuberculosis (TB)</a:t>
            </a:r>
            <a:endParaRPr lang="en-US" dirty="0"/>
          </a:p>
          <a:p>
            <a:pPr lvl="1"/>
            <a:r>
              <a:rPr lang="en-US" dirty="0"/>
              <a:t>Must be excluded by application of Tuberculin Test.</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4000" y="2093595"/>
          <a:ext cx="6096000" cy="2670810"/>
        </p:xfrm>
        <a:graphic>
          <a:graphicData uri="http://schemas.openxmlformats.org/drawingml/2006/table">
            <a:tbl>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0">
                <a:tc>
                  <a:txBody>
                    <a:bodyPr/>
                    <a:lstStyle/>
                    <a:p>
                      <a:pPr algn="ctr" fontAlgn="t"/>
                      <a:r>
                        <a:rPr lang="en-US" b="1">
                          <a:solidFill>
                            <a:srgbClr val="000033"/>
                          </a:solidFill>
                          <a:latin typeface="Helvetica"/>
                        </a:rPr>
                        <a:t>Acute rhinitis</a:t>
                      </a:r>
                      <a:endParaRPr lang="en-US">
                        <a:solidFill>
                          <a:srgbClr val="000033"/>
                        </a:solidFill>
                        <a:latin typeface="Helvetica"/>
                      </a:endParaRPr>
                    </a:p>
                  </a:txBody>
                  <a:tcPr marL="47625" marR="47625" marT="47625" marB="47625">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EE9E9"/>
                    </a:solidFill>
                  </a:tcPr>
                </a:tc>
                <a:tc>
                  <a:txBody>
                    <a:bodyPr/>
                    <a:lstStyle/>
                    <a:p>
                      <a:pPr algn="ctr" fontAlgn="t"/>
                      <a:r>
                        <a:rPr lang="en-US" b="1">
                          <a:solidFill>
                            <a:srgbClr val="000033"/>
                          </a:solidFill>
                          <a:latin typeface="Helvetica"/>
                        </a:rPr>
                        <a:t>Chronic rhinitis</a:t>
                      </a:r>
                      <a:endParaRPr lang="en-US">
                        <a:solidFill>
                          <a:srgbClr val="000033"/>
                        </a:solidFill>
                        <a:latin typeface="Helvetica"/>
                      </a:endParaRPr>
                    </a:p>
                  </a:txBody>
                  <a:tcPr marL="47625" marR="47625" marT="47625" marB="47625">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EE9E9"/>
                    </a:solidFill>
                  </a:tcPr>
                </a:tc>
                <a:extLst>
                  <a:ext uri="{0D108BD9-81ED-4DB2-BD59-A6C34878D82A}">
                    <a16:rowId xmlns:a16="http://schemas.microsoft.com/office/drawing/2014/main" val="10000"/>
                  </a:ext>
                </a:extLst>
              </a:tr>
              <a:tr h="0">
                <a:tc>
                  <a:txBody>
                    <a:bodyPr/>
                    <a:lstStyle/>
                    <a:p>
                      <a:pPr algn="l" fontAlgn="t"/>
                      <a:r>
                        <a:rPr lang="en-US">
                          <a:solidFill>
                            <a:srgbClr val="000033"/>
                          </a:solidFill>
                          <a:latin typeface="Helvetica"/>
                        </a:rPr>
                        <a:t>Watery nasal discharge</a:t>
                      </a:r>
                    </a:p>
                  </a:txBody>
                  <a:tcPr marL="47625" marR="47625" marT="47625" marB="47625">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tcPr>
                </a:tc>
                <a:tc>
                  <a:txBody>
                    <a:bodyPr/>
                    <a:lstStyle/>
                    <a:p>
                      <a:pPr algn="l" fontAlgn="t"/>
                      <a:r>
                        <a:rPr lang="en-US">
                          <a:solidFill>
                            <a:srgbClr val="000033"/>
                          </a:solidFill>
                          <a:latin typeface="Helvetica"/>
                        </a:rPr>
                        <a:t>Mucoid nasal discharge</a:t>
                      </a:r>
                    </a:p>
                  </a:txBody>
                  <a:tcPr marL="47625" marR="47625" marT="47625" marB="47625">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gn="l" fontAlgn="t"/>
                      <a:r>
                        <a:rPr lang="en-US">
                          <a:solidFill>
                            <a:srgbClr val="000033"/>
                          </a:solidFill>
                          <a:latin typeface="Helvetica"/>
                        </a:rPr>
                        <a:t>Mucous memb. Is swollen &amp; redden</a:t>
                      </a:r>
                    </a:p>
                  </a:txBody>
                  <a:tcPr marL="47625" marR="47625" marT="47625" marB="47625">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tcPr>
                </a:tc>
                <a:tc>
                  <a:txBody>
                    <a:bodyPr/>
                    <a:lstStyle/>
                    <a:p>
                      <a:pPr algn="l" fontAlgn="t"/>
                      <a:r>
                        <a:rPr lang="en-US">
                          <a:solidFill>
                            <a:srgbClr val="000033"/>
                          </a:solidFill>
                          <a:latin typeface="Helvetica"/>
                        </a:rPr>
                        <a:t>Mucous m. is swollen &amp;bluish</a:t>
                      </a:r>
                    </a:p>
                  </a:txBody>
                  <a:tcPr marL="47625" marR="47625" marT="47625" marB="47625">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algn="l" fontAlgn="t"/>
                      <a:r>
                        <a:rPr lang="en-US">
                          <a:solidFill>
                            <a:srgbClr val="000033"/>
                          </a:solidFill>
                          <a:latin typeface="Helvetica"/>
                        </a:rPr>
                        <a:t>Swelling of the submaxillary L.N.</a:t>
                      </a:r>
                    </a:p>
                  </a:txBody>
                  <a:tcPr marL="47625" marR="47625" marT="47625" marB="47625">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tcPr>
                </a:tc>
                <a:tc>
                  <a:txBody>
                    <a:bodyPr/>
                    <a:lstStyle/>
                    <a:p>
                      <a:pPr algn="l" fontAlgn="t"/>
                      <a:r>
                        <a:rPr lang="en-US">
                          <a:solidFill>
                            <a:srgbClr val="000033"/>
                          </a:solidFill>
                          <a:latin typeface="Helvetica"/>
                        </a:rPr>
                        <a:t>Swelling of submaxillary L.N.followed by dysphagia</a:t>
                      </a:r>
                    </a:p>
                  </a:txBody>
                  <a:tcPr marL="47625" marR="47625" marT="47625" marB="47625">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algn="l" fontAlgn="t"/>
                      <a:r>
                        <a:rPr lang="en-US">
                          <a:solidFill>
                            <a:srgbClr val="000033"/>
                          </a:solidFill>
                          <a:latin typeface="Helvetica"/>
                        </a:rPr>
                        <a:t>Stenosis of the nostril</a:t>
                      </a:r>
                    </a:p>
                  </a:txBody>
                  <a:tcPr marL="47625" marR="47625" marT="47625" marB="47625">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tcPr>
                </a:tc>
                <a:tc>
                  <a:txBody>
                    <a:bodyPr/>
                    <a:lstStyle/>
                    <a:p>
                      <a:pPr algn="l" fontAlgn="t"/>
                      <a:r>
                        <a:rPr lang="en-US" dirty="0">
                          <a:solidFill>
                            <a:srgbClr val="000033"/>
                          </a:solidFill>
                          <a:latin typeface="Helvetica"/>
                        </a:rPr>
                        <a:t>The animal rubs its nose against objects</a:t>
                      </a:r>
                    </a:p>
                  </a:txBody>
                  <a:tcPr marL="47625" marR="47625" marT="47625" marB="47625">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025" name="Rectangle 1"/>
          <p:cNvSpPr>
            <a:spLocks noChangeArrowheads="1"/>
          </p:cNvSpPr>
          <p:nvPr/>
        </p:nvSpPr>
        <p:spPr bwMode="auto">
          <a:xfrm>
            <a:off x="0" y="152400"/>
            <a:ext cx="9144000" cy="677108"/>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0000"/>
                </a:solidFill>
                <a:effectLst/>
                <a:latin typeface="Georgia" pitchFamily="18" charset="0"/>
                <a:cs typeface="Arial" pitchFamily="34" charset="0"/>
              </a:rPr>
              <a:t>Differentiation between acute &amp; chronic rhinitis</a:t>
            </a:r>
            <a:endParaRPr kumimoji="0" lang="en-US" sz="2000" b="0" i="0" u="none" strike="noStrike" cap="none" normalizeH="0" baseline="0" dirty="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FF0000"/>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0" y="2743200"/>
            <a:ext cx="5257800" cy="2554545"/>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r">
              <a:rot lat="0" lon="0" rev="3000000"/>
            </a:lightRig>
          </a:scene3d>
          <a:sp3d extrusionH="254000" contourW="19050">
            <a:bevelT w="82550" h="44450" prst="angle"/>
            <a:bevelB w="82550" h="44450" prst="angle"/>
            <a:contourClr>
              <a:srgbClr val="FFFFFF"/>
            </a:contourClr>
          </a:sp3d>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US" sz="8000" dirty="0"/>
              <a:t>THANKS YOU !</a:t>
            </a:r>
          </a:p>
        </p:txBody>
      </p:sp>
    </p:spTree>
    <p:extLst>
      <p:ext uri="{BB962C8B-B14F-4D97-AF65-F5344CB8AC3E}">
        <p14:creationId xmlns:p14="http://schemas.microsoft.com/office/powerpoint/2010/main" val="12048210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History(Anamnesis)</a:t>
            </a:r>
          </a:p>
        </p:txBody>
      </p:sp>
      <p:sp>
        <p:nvSpPr>
          <p:cNvPr id="3" name="Content Placeholder 2"/>
          <p:cNvSpPr>
            <a:spLocks noGrp="1"/>
          </p:cNvSpPr>
          <p:nvPr>
            <p:ph idx="1"/>
          </p:nvPr>
        </p:nvSpPr>
        <p:spPr/>
        <p:txBody>
          <a:bodyPr>
            <a:normAutofit fontScale="92500" lnSpcReduction="10000"/>
          </a:bodyPr>
          <a:lstStyle/>
          <a:p>
            <a:pPr>
              <a:buNone/>
            </a:pPr>
            <a:r>
              <a:rPr lang="en-US" b="1" dirty="0"/>
              <a:t>Imp. Point:</a:t>
            </a:r>
          </a:p>
          <a:p>
            <a:r>
              <a:rPr lang="en-US" dirty="0"/>
              <a:t>Viral diseases is seen mostly in young dog.</a:t>
            </a:r>
          </a:p>
          <a:p>
            <a:r>
              <a:rPr lang="en-US" dirty="0"/>
              <a:t>Pulmonary neoplasm is seen  mostly in old animal.</a:t>
            </a:r>
          </a:p>
          <a:p>
            <a:r>
              <a:rPr lang="en-US" dirty="0"/>
              <a:t>Small toy breed of dog often suffer from tracheal collapse.</a:t>
            </a:r>
          </a:p>
          <a:p>
            <a:r>
              <a:rPr lang="en-US" dirty="0"/>
              <a:t>Duration of present illness.</a:t>
            </a:r>
          </a:p>
          <a:p>
            <a:r>
              <a:rPr lang="en-US" dirty="0"/>
              <a:t>History of drenching.</a:t>
            </a:r>
          </a:p>
          <a:p>
            <a:r>
              <a:rPr lang="en-US" dirty="0"/>
              <a:t>Detail of previous treatment.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Physical Examination</a:t>
            </a:r>
          </a:p>
        </p:txBody>
      </p:sp>
      <p:sp>
        <p:nvSpPr>
          <p:cNvPr id="3" name="Content Placeholder 2"/>
          <p:cNvSpPr>
            <a:spLocks noGrp="1"/>
          </p:cNvSpPr>
          <p:nvPr>
            <p:ph idx="1"/>
          </p:nvPr>
        </p:nvSpPr>
        <p:spPr/>
        <p:txBody>
          <a:bodyPr>
            <a:normAutofit fontScale="70000" lnSpcReduction="20000"/>
          </a:bodyPr>
          <a:lstStyle/>
          <a:p>
            <a:pPr>
              <a:buNone/>
            </a:pPr>
            <a:r>
              <a:rPr lang="en-US" b="1" dirty="0"/>
              <a:t>Inspection:</a:t>
            </a:r>
          </a:p>
          <a:p>
            <a:r>
              <a:rPr lang="en-US" dirty="0"/>
              <a:t>Nasal discharge:- </a:t>
            </a:r>
            <a:r>
              <a:rPr lang="en-US" dirty="0" err="1"/>
              <a:t>haemoptysis</a:t>
            </a:r>
            <a:r>
              <a:rPr lang="en-US" dirty="0"/>
              <a:t>, </a:t>
            </a:r>
            <a:r>
              <a:rPr lang="en-US" dirty="0" err="1"/>
              <a:t>epistaxis</a:t>
            </a:r>
            <a:endParaRPr lang="en-US" dirty="0"/>
          </a:p>
          <a:p>
            <a:r>
              <a:rPr lang="en-US" dirty="0"/>
              <a:t>Nasal passage</a:t>
            </a:r>
          </a:p>
          <a:p>
            <a:r>
              <a:rPr lang="en-US" dirty="0"/>
              <a:t>Abnormal swelling</a:t>
            </a:r>
          </a:p>
          <a:p>
            <a:pPr>
              <a:buNone/>
            </a:pPr>
            <a:r>
              <a:rPr lang="en-US" b="1" dirty="0"/>
              <a:t>Palpation:</a:t>
            </a:r>
          </a:p>
          <a:p>
            <a:r>
              <a:rPr lang="en-US" dirty="0"/>
              <a:t>Cough  may be induced by pinching the larynx trachea or closing the nostril.</a:t>
            </a:r>
          </a:p>
          <a:p>
            <a:pPr>
              <a:buNone/>
            </a:pPr>
            <a:r>
              <a:rPr lang="en-US" b="1" dirty="0"/>
              <a:t>Percussion:</a:t>
            </a:r>
          </a:p>
          <a:p>
            <a:pPr>
              <a:buNone/>
            </a:pPr>
            <a:r>
              <a:rPr lang="en-US" b="1" dirty="0"/>
              <a:t>Auscultation:</a:t>
            </a:r>
          </a:p>
          <a:p>
            <a:pPr>
              <a:buNone/>
            </a:pPr>
            <a:r>
              <a:rPr lang="en-US" b="1" dirty="0" err="1"/>
              <a:t>Thoraco-centesis</a:t>
            </a:r>
            <a:r>
              <a:rPr lang="en-US" b="1" dirty="0"/>
              <a:t>:</a:t>
            </a:r>
            <a:r>
              <a:rPr lang="en-US" dirty="0"/>
              <a:t> 6</a:t>
            </a:r>
            <a:r>
              <a:rPr lang="en-US" baseline="30000" dirty="0"/>
              <a:t>th</a:t>
            </a:r>
            <a:r>
              <a:rPr lang="en-US" dirty="0"/>
              <a:t> or 7</a:t>
            </a:r>
            <a:r>
              <a:rPr lang="en-US" baseline="30000" dirty="0"/>
              <a:t>th</a:t>
            </a:r>
            <a:r>
              <a:rPr lang="en-US" dirty="0"/>
              <a:t> </a:t>
            </a:r>
            <a:r>
              <a:rPr lang="en-US" dirty="0" err="1"/>
              <a:t>intercostal</a:t>
            </a:r>
            <a:r>
              <a:rPr lang="en-US" dirty="0"/>
              <a:t> space</a:t>
            </a:r>
          </a:p>
          <a:p>
            <a:pPr>
              <a:buNone/>
            </a:pPr>
            <a:r>
              <a:rPr lang="en-US" b="1" dirty="0" err="1"/>
              <a:t>Faecal</a:t>
            </a:r>
            <a:r>
              <a:rPr lang="en-US" b="1" dirty="0"/>
              <a:t> Exam:  </a:t>
            </a:r>
            <a:r>
              <a:rPr lang="en-US" dirty="0"/>
              <a:t>to recover egg or larva of lung worm.</a:t>
            </a:r>
          </a:p>
          <a:p>
            <a:pPr>
              <a:buNone/>
            </a:pPr>
            <a:r>
              <a:rPr lang="en-US" b="1" dirty="0"/>
              <a:t>Exercise tolerance test: </a:t>
            </a:r>
            <a:r>
              <a:rPr lang="en-US" dirty="0"/>
              <a:t>time taken to return to normal respiratory rate after exercise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Acute Rhinitis </a:t>
            </a:r>
            <a:br>
              <a:rPr lang="en-US" b="1" dirty="0">
                <a:solidFill>
                  <a:srgbClr val="FF0000"/>
                </a:solidFill>
              </a:rPr>
            </a:br>
            <a:r>
              <a:rPr lang="en-US" b="1" dirty="0">
                <a:solidFill>
                  <a:srgbClr val="FF0000"/>
                </a:solidFill>
              </a:rPr>
              <a:t>(Coryza or Nasal Catarrh)</a:t>
            </a:r>
            <a:endParaRPr lang="en-US" dirty="0">
              <a:solidFill>
                <a:srgbClr val="FF0000"/>
              </a:solidFill>
            </a:endParaRPr>
          </a:p>
        </p:txBody>
      </p:sp>
      <p:sp>
        <p:nvSpPr>
          <p:cNvPr id="3" name="Content Placeholder 2"/>
          <p:cNvSpPr>
            <a:spLocks noGrp="1"/>
          </p:cNvSpPr>
          <p:nvPr>
            <p:ph idx="1"/>
          </p:nvPr>
        </p:nvSpPr>
        <p:spPr>
          <a:xfrm>
            <a:off x="76200" y="1600200"/>
            <a:ext cx="8610600" cy="5029200"/>
          </a:xfrm>
        </p:spPr>
        <p:txBody>
          <a:bodyPr>
            <a:normAutofit fontScale="92500"/>
          </a:bodyPr>
          <a:lstStyle/>
          <a:p>
            <a:pPr>
              <a:buNone/>
            </a:pPr>
            <a:r>
              <a:rPr lang="en-US" b="1" dirty="0"/>
              <a:t>Definition:</a:t>
            </a:r>
          </a:p>
          <a:p>
            <a:pPr algn="just"/>
            <a:r>
              <a:rPr lang="en-US" dirty="0"/>
              <a:t>It is the inflammation of the mucous membrane of the nose and usually involving the upper part of the trachea, it may be acute or chronic.</a:t>
            </a:r>
          </a:p>
          <a:p>
            <a:pPr>
              <a:buNone/>
            </a:pPr>
            <a:r>
              <a:rPr lang="en-US" b="1" dirty="0"/>
              <a:t>Etiology:</a:t>
            </a:r>
          </a:p>
          <a:p>
            <a:r>
              <a:rPr lang="en-US" i="1" dirty="0"/>
              <a:t>Primary causes</a:t>
            </a:r>
            <a:endParaRPr lang="en-US" dirty="0"/>
          </a:p>
          <a:p>
            <a:pPr lvl="1"/>
            <a:r>
              <a:rPr lang="en-US" dirty="0"/>
              <a:t>Inhalation of irritant vapour as ammonia or chlorides.</a:t>
            </a:r>
          </a:p>
          <a:p>
            <a:pPr lvl="1"/>
            <a:r>
              <a:rPr lang="en-US" dirty="0"/>
              <a:t>Presence of foreign bodies in the nose as dust particles.</a:t>
            </a:r>
          </a:p>
          <a:p>
            <a:pPr algn="just">
              <a:buNone/>
            </a:pPr>
            <a:r>
              <a:rPr lang="en-US" dirty="0"/>
              <a:t>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Etiology</a:t>
            </a:r>
          </a:p>
        </p:txBody>
      </p:sp>
      <p:sp>
        <p:nvSpPr>
          <p:cNvPr id="3" name="Content Placeholder 2"/>
          <p:cNvSpPr>
            <a:spLocks noGrp="1"/>
          </p:cNvSpPr>
          <p:nvPr>
            <p:ph idx="1"/>
          </p:nvPr>
        </p:nvSpPr>
        <p:spPr>
          <a:xfrm>
            <a:off x="152400" y="1219200"/>
            <a:ext cx="8534400" cy="5486400"/>
          </a:xfrm>
        </p:spPr>
        <p:txBody>
          <a:bodyPr>
            <a:normAutofit fontScale="92500" lnSpcReduction="10000"/>
          </a:bodyPr>
          <a:lstStyle/>
          <a:p>
            <a:r>
              <a:rPr lang="en-US" i="1" dirty="0"/>
              <a:t>Secondary causes</a:t>
            </a:r>
            <a:endParaRPr lang="en-US" dirty="0"/>
          </a:p>
          <a:p>
            <a:pPr lvl="1"/>
            <a:r>
              <a:rPr lang="en-US" dirty="0"/>
              <a:t>Sudden exposure from hot to cold, this will reduce the resistance of the body &amp; organism become pathogenic which are normally commensals in the upper respiratory tract like </a:t>
            </a:r>
            <a:r>
              <a:rPr lang="en-US" dirty="0" err="1"/>
              <a:t>Strept</a:t>
            </a:r>
            <a:r>
              <a:rPr lang="en-US" dirty="0"/>
              <a:t>., Staph., </a:t>
            </a:r>
            <a:r>
              <a:rPr lang="en-US" dirty="0" err="1"/>
              <a:t>Coryne</a:t>
            </a:r>
            <a:r>
              <a:rPr lang="en-US" dirty="0"/>
              <a:t>. &amp; </a:t>
            </a:r>
            <a:r>
              <a:rPr lang="en-US" dirty="0" err="1"/>
              <a:t>Pasteurella</a:t>
            </a:r>
            <a:r>
              <a:rPr lang="en-US" dirty="0"/>
              <a:t>, to become pathogenic, active and then attack the mucous membrane.</a:t>
            </a:r>
          </a:p>
          <a:p>
            <a:pPr lvl="1"/>
            <a:r>
              <a:rPr lang="en-US" dirty="0"/>
              <a:t>Extension of inflammation from other parts of respiratory tract as laryngitis or even pharyngitis.</a:t>
            </a:r>
          </a:p>
          <a:p>
            <a:pPr lvl="1"/>
            <a:r>
              <a:rPr lang="en-US" dirty="0"/>
              <a:t>Bold causes, "in the course of some diseases as"</a:t>
            </a:r>
          </a:p>
          <a:p>
            <a:pPr lvl="2"/>
            <a:r>
              <a:rPr lang="en-US" dirty="0" err="1"/>
              <a:t>Glanders</a:t>
            </a:r>
            <a:r>
              <a:rPr lang="en-US" dirty="0"/>
              <a:t>.</a:t>
            </a:r>
          </a:p>
          <a:p>
            <a:pPr lvl="2"/>
            <a:r>
              <a:rPr lang="en-US" dirty="0" err="1"/>
              <a:t>Strarngles</a:t>
            </a:r>
            <a:r>
              <a:rPr lang="en-US" dirty="0"/>
              <a:t>.</a:t>
            </a:r>
          </a:p>
          <a:p>
            <a:pPr lvl="2"/>
            <a:r>
              <a:rPr lang="en-US" dirty="0"/>
              <a:t>Necrotic rhinitis of sheep.</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Etiology</a:t>
            </a:r>
            <a:endParaRPr lang="en-US" dirty="0"/>
          </a:p>
        </p:txBody>
      </p:sp>
      <p:sp>
        <p:nvSpPr>
          <p:cNvPr id="3" name="Content Placeholder 2"/>
          <p:cNvSpPr>
            <a:spLocks noGrp="1"/>
          </p:cNvSpPr>
          <p:nvPr>
            <p:ph idx="1"/>
          </p:nvPr>
        </p:nvSpPr>
        <p:spPr>
          <a:xfrm>
            <a:off x="152400" y="1219200"/>
            <a:ext cx="8534400" cy="5486400"/>
          </a:xfrm>
        </p:spPr>
        <p:txBody>
          <a:bodyPr>
            <a:normAutofit lnSpcReduction="10000"/>
          </a:bodyPr>
          <a:lstStyle/>
          <a:p>
            <a:pPr>
              <a:buNone/>
            </a:pPr>
            <a:r>
              <a:rPr lang="en-US" b="1" dirty="0"/>
              <a:t>Viral causes:</a:t>
            </a:r>
          </a:p>
          <a:p>
            <a:pPr lvl="1"/>
            <a:r>
              <a:rPr lang="en-US" dirty="0"/>
              <a:t>Malignant catarrhal fever of cattle.</a:t>
            </a:r>
          </a:p>
          <a:p>
            <a:pPr lvl="1"/>
            <a:r>
              <a:rPr lang="en-US" dirty="0"/>
              <a:t>Mucosal disease.</a:t>
            </a:r>
          </a:p>
          <a:p>
            <a:pPr lvl="1"/>
            <a:r>
              <a:rPr lang="en-US" dirty="0"/>
              <a:t>Render pest.</a:t>
            </a:r>
          </a:p>
          <a:p>
            <a:pPr lvl="1"/>
            <a:r>
              <a:rPr lang="en-US" dirty="0"/>
              <a:t>Blue tongue disease.</a:t>
            </a:r>
          </a:p>
          <a:p>
            <a:pPr lvl="1"/>
            <a:r>
              <a:rPr lang="en-US" dirty="0"/>
              <a:t>Infectious bovine rhinotracheitis.(I.B.R.).</a:t>
            </a:r>
          </a:p>
          <a:p>
            <a:pPr lvl="1"/>
            <a:r>
              <a:rPr lang="en-US" dirty="0"/>
              <a:t>Equine viral rhinopneumonietis.</a:t>
            </a:r>
          </a:p>
          <a:p>
            <a:pPr lvl="1"/>
            <a:r>
              <a:rPr lang="en-US" dirty="0"/>
              <a:t>Swine influenza.</a:t>
            </a:r>
          </a:p>
          <a:p>
            <a:pPr>
              <a:buNone/>
            </a:pPr>
            <a:r>
              <a:rPr lang="en-US" b="1" dirty="0"/>
              <a:t>Parasitic causes:</a:t>
            </a:r>
          </a:p>
          <a:p>
            <a:pPr lvl="1"/>
            <a:r>
              <a:rPr lang="en-US" dirty="0" err="1"/>
              <a:t>Ostrus</a:t>
            </a:r>
            <a:r>
              <a:rPr lang="en-US" dirty="0"/>
              <a:t> </a:t>
            </a:r>
            <a:r>
              <a:rPr lang="en-US" dirty="0" err="1"/>
              <a:t>ovis</a:t>
            </a:r>
            <a:r>
              <a:rPr lang="en-US" dirty="0"/>
              <a:t> of sheep.</a:t>
            </a:r>
          </a:p>
          <a:p>
            <a:pPr lvl="1"/>
            <a:r>
              <a:rPr lang="en-US" dirty="0"/>
              <a:t>Blood flukes as S. </a:t>
            </a:r>
            <a:r>
              <a:rPr lang="en-US" dirty="0" err="1"/>
              <a:t>Nagalis</a:t>
            </a:r>
            <a:r>
              <a:rPr lang="en-US" dirty="0"/>
              <a:t> of cattle.</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Clinical Signs</a:t>
            </a:r>
          </a:p>
        </p:txBody>
      </p:sp>
      <p:sp>
        <p:nvSpPr>
          <p:cNvPr id="3" name="Content Placeholder 2"/>
          <p:cNvSpPr>
            <a:spLocks noGrp="1"/>
          </p:cNvSpPr>
          <p:nvPr>
            <p:ph idx="1"/>
          </p:nvPr>
        </p:nvSpPr>
        <p:spPr>
          <a:xfrm>
            <a:off x="76200" y="1219200"/>
            <a:ext cx="8610600" cy="5486400"/>
          </a:xfrm>
        </p:spPr>
        <p:txBody>
          <a:bodyPr>
            <a:normAutofit fontScale="92500" lnSpcReduction="20000"/>
          </a:bodyPr>
          <a:lstStyle/>
          <a:p>
            <a:pPr>
              <a:buNone/>
            </a:pPr>
            <a:r>
              <a:rPr lang="en-US" b="1" dirty="0"/>
              <a:t>Clinical signs:</a:t>
            </a:r>
          </a:p>
          <a:p>
            <a:pPr lvl="1"/>
            <a:r>
              <a:rPr lang="en-US" dirty="0"/>
              <a:t>Redness and swelling of mucous membrane of the nose.</a:t>
            </a:r>
          </a:p>
          <a:p>
            <a:pPr lvl="1"/>
            <a:r>
              <a:rPr lang="en-US" dirty="0"/>
              <a:t>Bilateral nasal discharge which usually begins watery in character then </a:t>
            </a:r>
            <a:r>
              <a:rPr lang="en-US" dirty="0" err="1"/>
              <a:t>mucopurualnt</a:t>
            </a:r>
            <a:r>
              <a:rPr lang="en-US" dirty="0"/>
              <a:t> &amp; purulent.</a:t>
            </a:r>
          </a:p>
          <a:p>
            <a:pPr lvl="1"/>
            <a:r>
              <a:rPr lang="en-US" dirty="0"/>
              <a:t>Swelling of the </a:t>
            </a:r>
            <a:r>
              <a:rPr lang="en-US" dirty="0" err="1"/>
              <a:t>submaxillary</a:t>
            </a:r>
            <a:r>
              <a:rPr lang="en-US" dirty="0"/>
              <a:t> L.N.</a:t>
            </a:r>
          </a:p>
          <a:p>
            <a:pPr lvl="1"/>
            <a:r>
              <a:rPr lang="en-US" dirty="0"/>
              <a:t>Difficulty of swallowing "</a:t>
            </a:r>
            <a:r>
              <a:rPr lang="en-US" dirty="0" err="1"/>
              <a:t>dysphagia</a:t>
            </a:r>
            <a:r>
              <a:rPr lang="en-US" dirty="0"/>
              <a:t>".</a:t>
            </a:r>
          </a:p>
          <a:p>
            <a:pPr lvl="1"/>
            <a:r>
              <a:rPr lang="en-US" dirty="0"/>
              <a:t>Sometimes the discharge rises up and blocks the nose leading to a condition of "snorting".</a:t>
            </a:r>
          </a:p>
          <a:p>
            <a:pPr lvl="1"/>
            <a:r>
              <a:rPr lang="en-US" dirty="0"/>
              <a:t>When there is irritation the animal rubs its nose against any hard objects.</a:t>
            </a:r>
          </a:p>
          <a:p>
            <a:pPr lvl="1"/>
            <a:r>
              <a:rPr lang="en-US" dirty="0"/>
              <a:t>There may be lacrimation and bleeding.</a:t>
            </a:r>
          </a:p>
          <a:p>
            <a:pPr>
              <a:buNone/>
            </a:pPr>
            <a:r>
              <a:rPr lang="en-US" b="1" dirty="0"/>
              <a:t>Prognosis:</a:t>
            </a:r>
          </a:p>
          <a:p>
            <a:pPr lvl="1"/>
            <a:r>
              <a:rPr lang="en-US" dirty="0"/>
              <a:t>Favorable but when the causes are not treated it leads to chronic rhinitis.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Respiratory Diseases | Veterian Key"/>
          <p:cNvPicPr>
            <a:picLocks noChangeAspect="1" noChangeArrowheads="1"/>
          </p:cNvPicPr>
          <p:nvPr/>
        </p:nvPicPr>
        <p:blipFill>
          <a:blip r:embed="rId2"/>
          <a:srcRect/>
          <a:stretch>
            <a:fillRect/>
          </a:stretch>
        </p:blipFill>
        <p:spPr bwMode="auto">
          <a:xfrm>
            <a:off x="2819400" y="685800"/>
            <a:ext cx="3495675" cy="519112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700" name="Picture 4" descr="Group Pen Respiratory Scorer – Food Animal Production Medicine – UW–Madison"/>
          <p:cNvPicPr>
            <a:picLocks noChangeAspect="1" noChangeArrowheads="1"/>
          </p:cNvPicPr>
          <p:nvPr/>
        </p:nvPicPr>
        <p:blipFill>
          <a:blip r:embed="rId2"/>
          <a:srcRect/>
          <a:stretch>
            <a:fillRect/>
          </a:stretch>
        </p:blipFill>
        <p:spPr bwMode="auto">
          <a:xfrm>
            <a:off x="3352800" y="2438400"/>
            <a:ext cx="1905000" cy="1552576"/>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374</TotalTime>
  <Words>957</Words>
  <Application>Microsoft Office PowerPoint</Application>
  <PresentationFormat>On-screen Show (4:3)</PresentationFormat>
  <Paragraphs>122</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Georgia</vt:lpstr>
      <vt:lpstr>Helvetica</vt:lpstr>
      <vt:lpstr>Times New Roman</vt:lpstr>
      <vt:lpstr>Office Theme</vt:lpstr>
      <vt:lpstr>Department of Veterinary  Medicine  Bihar Veterinary College, Patna – 800 014 (BASU, Patna)</vt:lpstr>
      <vt:lpstr>History(Anamnesis)</vt:lpstr>
      <vt:lpstr>Physical Examination</vt:lpstr>
      <vt:lpstr>Acute Rhinitis  (Coryza or Nasal Catarrh)</vt:lpstr>
      <vt:lpstr>Etiology</vt:lpstr>
      <vt:lpstr>Etiology</vt:lpstr>
      <vt:lpstr>Clinical Signs</vt:lpstr>
      <vt:lpstr>PowerPoint Presentation</vt:lpstr>
      <vt:lpstr>PowerPoint Presentation</vt:lpstr>
      <vt:lpstr>Diagnosis and Treatment </vt:lpstr>
      <vt:lpstr> Chronic Rhinitis  </vt:lpstr>
      <vt:lpstr>Clinical Signs</vt:lpstr>
      <vt:lpstr>Differential Diagnosis </vt:lpstr>
      <vt:lpstr>Differential Diagnosis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Veterinary  Medicine  Bihar Veterinary College, Patna – 800 014 (BASU, Patna)</dc:title>
  <dc:creator>Ranveer kr singh</dc:creator>
  <cp:lastModifiedBy>Nirbhay Kumar Mishra</cp:lastModifiedBy>
  <cp:revision>46</cp:revision>
  <dcterms:created xsi:type="dcterms:W3CDTF">2006-08-16T00:00:00Z</dcterms:created>
  <dcterms:modified xsi:type="dcterms:W3CDTF">2020-10-07T04:24:12Z</dcterms:modified>
</cp:coreProperties>
</file>