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92" r:id="rId2"/>
    <p:sldId id="257" r:id="rId3"/>
    <p:sldId id="258" r:id="rId4"/>
    <p:sldId id="259" r:id="rId5"/>
    <p:sldId id="260" r:id="rId6"/>
    <p:sldId id="261"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380"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10/20/2020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10/20/2020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10/20/2020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10/20/2020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10/20/2020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10/20/2020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200401"/>
            <a:ext cx="7772400" cy="914400"/>
          </a:xfrm>
        </p:spPr>
        <p:txBody>
          <a:bodyPr>
            <a:normAutofit fontScale="90000"/>
          </a:bodyPr>
          <a:lstStyle/>
          <a:p>
            <a:r>
              <a:rPr kumimoji="1" lang="en-AU" b="1" dirty="0" smtClean="0">
                <a:solidFill>
                  <a:srgbClr val="FF0000"/>
                </a:solidFill>
                <a:effectLst>
                  <a:outerShdw blurRad="38100" dist="38100" dir="2700000" algn="tl">
                    <a:srgbClr val="C0C0C0"/>
                  </a:outerShdw>
                </a:effectLst>
                <a:latin typeface="Arial" charset="0"/>
              </a:rPr>
              <a:t/>
            </a:r>
            <a:br>
              <a:rPr kumimoji="1" lang="en-AU" b="1" dirty="0" smtClean="0">
                <a:solidFill>
                  <a:srgbClr val="FF0000"/>
                </a:solidFill>
                <a:effectLst>
                  <a:outerShdw blurRad="38100" dist="38100" dir="2700000" algn="tl">
                    <a:srgbClr val="C0C0C0"/>
                  </a:outerShdw>
                </a:effectLst>
                <a:latin typeface="Arial" charset="0"/>
              </a:rPr>
            </a:br>
            <a:r>
              <a:rPr kumimoji="1" lang="en-AU" sz="3100" b="1" dirty="0" smtClean="0">
                <a:solidFill>
                  <a:srgbClr val="FF0000"/>
                </a:solidFill>
                <a:effectLst>
                  <a:outerShdw blurRad="38100" dist="38100" dir="2700000" algn="tl">
                    <a:srgbClr val="C0C0C0"/>
                  </a:outerShdw>
                </a:effectLst>
                <a:latin typeface="Arial" charset="0"/>
              </a:rPr>
              <a:t>Unit I: Sausages</a:t>
            </a:r>
            <a:r>
              <a:rPr lang="en-AU" sz="3100" b="1" dirty="0">
                <a:solidFill>
                  <a:srgbClr val="FF0000"/>
                </a:solidFill>
              </a:rPr>
              <a:t/>
            </a:r>
            <a:br>
              <a:rPr lang="en-AU" sz="3100" b="1" dirty="0">
                <a:solidFill>
                  <a:srgbClr val="FF0000"/>
                </a:solidFill>
              </a:rPr>
            </a:br>
            <a:endParaRPr lang="en-IN" sz="4000" dirty="0"/>
          </a:p>
        </p:txBody>
      </p:sp>
      <p:sp>
        <p:nvSpPr>
          <p:cNvPr id="4" name="Subtitle 2"/>
          <p:cNvSpPr txBox="1">
            <a:spLocks/>
          </p:cNvSpPr>
          <p:nvPr/>
        </p:nvSpPr>
        <p:spPr>
          <a:xfrm>
            <a:off x="1371600" y="4114800"/>
            <a:ext cx="6400800" cy="1752600"/>
          </a:xfrm>
          <a:prstGeom prst="rect">
            <a:avLst/>
          </a:prstGeom>
        </p:spPr>
        <p:txBody>
          <a:bodyPr vert="horz" lIns="91440" tIns="45720" rIns="91440" bIns="45720" rtlCol="0">
            <a:normAutofit fontScale="47500" lnSpcReduction="2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IN" dirty="0" smtClean="0">
                <a:solidFill>
                  <a:schemeClr val="tx1"/>
                </a:solidFill>
                <a:latin typeface="Times New Roman" pitchFamily="18" charset="0"/>
                <a:cs typeface="Times New Roman" pitchFamily="18" charset="0"/>
              </a:rPr>
              <a:t>By:</a:t>
            </a:r>
          </a:p>
          <a:p>
            <a:r>
              <a:rPr lang="en-IN" b="1" dirty="0" err="1" smtClean="0">
                <a:solidFill>
                  <a:schemeClr val="tx1"/>
                </a:solidFill>
                <a:latin typeface="Times New Roman" pitchFamily="18" charset="0"/>
                <a:cs typeface="Times New Roman" pitchFamily="18" charset="0"/>
              </a:rPr>
              <a:t>Dr.</a:t>
            </a:r>
            <a:r>
              <a:rPr lang="en-IN" b="1" dirty="0" smtClean="0">
                <a:solidFill>
                  <a:schemeClr val="tx1"/>
                </a:solidFill>
                <a:latin typeface="Times New Roman" pitchFamily="18" charset="0"/>
                <a:cs typeface="Times New Roman" pitchFamily="18" charset="0"/>
              </a:rPr>
              <a:t> R. K. </a:t>
            </a:r>
            <a:r>
              <a:rPr lang="en-IN" b="1" dirty="0" err="1" smtClean="0">
                <a:solidFill>
                  <a:schemeClr val="tx1"/>
                </a:solidFill>
                <a:latin typeface="Times New Roman" pitchFamily="18" charset="0"/>
                <a:cs typeface="Times New Roman" pitchFamily="18" charset="0"/>
              </a:rPr>
              <a:t>Jaiswal</a:t>
            </a:r>
            <a:endParaRPr lang="en-IN" b="1" dirty="0" smtClean="0">
              <a:solidFill>
                <a:schemeClr val="tx1"/>
              </a:solidFill>
              <a:latin typeface="Times New Roman" pitchFamily="18" charset="0"/>
              <a:cs typeface="Times New Roman" pitchFamily="18" charset="0"/>
            </a:endParaRPr>
          </a:p>
          <a:p>
            <a:r>
              <a:rPr lang="en-IN" dirty="0" err="1" smtClean="0">
                <a:solidFill>
                  <a:schemeClr val="tx1"/>
                </a:solidFill>
                <a:latin typeface="Times New Roman" pitchFamily="18" charset="0"/>
                <a:cs typeface="Times New Roman" pitchFamily="18" charset="0"/>
              </a:rPr>
              <a:t>Asstt</a:t>
            </a:r>
            <a:r>
              <a:rPr lang="en-IN" dirty="0" smtClean="0">
                <a:solidFill>
                  <a:schemeClr val="tx1"/>
                </a:solidFill>
                <a:latin typeface="Times New Roman" pitchFamily="18" charset="0"/>
                <a:cs typeface="Times New Roman" pitchFamily="18" charset="0"/>
              </a:rPr>
              <a:t>. Prof.-cum-Jr. Scientist</a:t>
            </a:r>
          </a:p>
          <a:p>
            <a:r>
              <a:rPr lang="en-IN" dirty="0" smtClean="0">
                <a:solidFill>
                  <a:schemeClr val="tx1"/>
                </a:solidFill>
                <a:latin typeface="Times New Roman" pitchFamily="18" charset="0"/>
                <a:cs typeface="Times New Roman" pitchFamily="18" charset="0"/>
              </a:rPr>
              <a:t>Dept. of LPT</a:t>
            </a:r>
          </a:p>
          <a:p>
            <a:r>
              <a:rPr lang="en-IN" dirty="0" smtClean="0">
                <a:solidFill>
                  <a:schemeClr val="tx1"/>
                </a:solidFill>
                <a:latin typeface="Times New Roman" pitchFamily="18" charset="0"/>
                <a:cs typeface="Times New Roman" pitchFamily="18" charset="0"/>
              </a:rPr>
              <a:t>Bihar Veterinary College</a:t>
            </a:r>
          </a:p>
          <a:p>
            <a:r>
              <a:rPr lang="en-IN" dirty="0" smtClean="0">
                <a:solidFill>
                  <a:schemeClr val="tx1"/>
                </a:solidFill>
                <a:latin typeface="Times New Roman" pitchFamily="18" charset="0"/>
                <a:cs typeface="Times New Roman" pitchFamily="18" charset="0"/>
              </a:rPr>
              <a:t>Bihar Animal Sciences University</a:t>
            </a:r>
          </a:p>
          <a:p>
            <a:r>
              <a:rPr lang="en-IN" dirty="0" smtClean="0">
                <a:solidFill>
                  <a:schemeClr val="tx1"/>
                </a:solidFill>
                <a:latin typeface="Times New Roman" pitchFamily="18" charset="0"/>
                <a:cs typeface="Times New Roman" pitchFamily="18" charset="0"/>
              </a:rPr>
              <a:t>Patna-800014 (Bihar)</a:t>
            </a:r>
          </a:p>
          <a:p>
            <a:endParaRPr lang="en-IN" dirty="0"/>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3125" y="19048"/>
            <a:ext cx="2857500" cy="15080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3375" y="0"/>
            <a:ext cx="1447800" cy="15271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895350" y="2057400"/>
            <a:ext cx="7353300" cy="1077218"/>
          </a:xfrm>
          <a:prstGeom prst="rect">
            <a:avLst/>
          </a:prstGeom>
          <a:noFill/>
        </p:spPr>
        <p:txBody>
          <a:bodyPr wrap="square" rtlCol="0">
            <a:spAutoFit/>
          </a:bodyPr>
          <a:lstStyle/>
          <a:p>
            <a:r>
              <a:rPr lang="en-AU" sz="3200" b="1" dirty="0">
                <a:solidFill>
                  <a:srgbClr val="FF0000"/>
                </a:solidFill>
                <a:latin typeface="+mj-lt"/>
                <a:ea typeface="+mj-ea"/>
                <a:cs typeface="+mj-cs"/>
              </a:rPr>
              <a:t>LPT </a:t>
            </a:r>
            <a:r>
              <a:rPr lang="en-AU" sz="3200" b="1" dirty="0" smtClean="0">
                <a:solidFill>
                  <a:srgbClr val="FF0000"/>
                </a:solidFill>
                <a:latin typeface="+mj-lt"/>
                <a:ea typeface="+mj-ea"/>
                <a:cs typeface="+mj-cs"/>
              </a:rPr>
              <a:t>602: </a:t>
            </a:r>
            <a:r>
              <a:rPr lang="en-IN" sz="3200" b="1" dirty="0" smtClean="0">
                <a:solidFill>
                  <a:srgbClr val="FF0000"/>
                </a:solidFill>
                <a:latin typeface="+mj-lt"/>
                <a:ea typeface="+mj-ea"/>
                <a:cs typeface="+mj-cs"/>
              </a:rPr>
              <a:t>MEAT</a:t>
            </a:r>
            <a:r>
              <a:rPr lang="en-IN" sz="3200" b="1" dirty="0">
                <a:solidFill>
                  <a:srgbClr val="FF0000"/>
                </a:solidFill>
                <a:latin typeface="+mj-lt"/>
                <a:ea typeface="+mj-ea"/>
                <a:cs typeface="+mj-cs"/>
              </a:rPr>
              <a:t> </a:t>
            </a:r>
            <a:r>
              <a:rPr lang="en-IN" sz="3200" b="1" dirty="0" smtClean="0">
                <a:solidFill>
                  <a:srgbClr val="FF0000"/>
                </a:solidFill>
                <a:latin typeface="+mj-lt"/>
                <a:ea typeface="+mj-ea"/>
                <a:cs typeface="+mj-cs"/>
              </a:rPr>
              <a:t>PROCESSING</a:t>
            </a:r>
            <a:r>
              <a:rPr lang="en-IN" sz="3200" b="1" dirty="0">
                <a:solidFill>
                  <a:srgbClr val="FF0000"/>
                </a:solidFill>
                <a:latin typeface="+mj-lt"/>
                <a:ea typeface="+mj-ea"/>
                <a:cs typeface="+mj-cs"/>
              </a:rPr>
              <a:t> </a:t>
            </a:r>
            <a:r>
              <a:rPr lang="en-IN" sz="3200" b="1" dirty="0" smtClean="0">
                <a:solidFill>
                  <a:srgbClr val="FF0000"/>
                </a:solidFill>
                <a:latin typeface="+mj-lt"/>
                <a:ea typeface="+mj-ea"/>
                <a:cs typeface="+mj-cs"/>
              </a:rPr>
              <a:t>, PACKAGING, QUALITY</a:t>
            </a:r>
            <a:r>
              <a:rPr lang="en-IN" sz="3200" b="1" dirty="0">
                <a:solidFill>
                  <a:srgbClr val="FF0000"/>
                </a:solidFill>
                <a:latin typeface="+mj-lt"/>
                <a:ea typeface="+mj-ea"/>
                <a:cs typeface="+mj-cs"/>
              </a:rPr>
              <a:t> </a:t>
            </a:r>
            <a:r>
              <a:rPr lang="en-IN" sz="3200" b="1" dirty="0" smtClean="0">
                <a:solidFill>
                  <a:srgbClr val="FF0000"/>
                </a:solidFill>
                <a:latin typeface="+mj-lt"/>
                <a:ea typeface="+mj-ea"/>
                <a:cs typeface="+mj-cs"/>
              </a:rPr>
              <a:t>CONTROL</a:t>
            </a:r>
            <a:r>
              <a:rPr lang="en-IN" sz="3200" b="1" dirty="0">
                <a:solidFill>
                  <a:srgbClr val="FF0000"/>
                </a:solidFill>
                <a:latin typeface="+mj-lt"/>
                <a:ea typeface="+mj-ea"/>
                <a:cs typeface="+mj-cs"/>
              </a:rPr>
              <a:t> </a:t>
            </a:r>
            <a:r>
              <a:rPr lang="en-IN" sz="3200" b="1" dirty="0" smtClean="0">
                <a:solidFill>
                  <a:srgbClr val="FF0000"/>
                </a:solidFill>
                <a:latin typeface="+mj-lt"/>
                <a:ea typeface="+mj-ea"/>
                <a:cs typeface="+mj-cs"/>
              </a:rPr>
              <a:t>AND</a:t>
            </a:r>
            <a:r>
              <a:rPr lang="en-IN" sz="3200" b="1" dirty="0">
                <a:solidFill>
                  <a:srgbClr val="FF0000"/>
                </a:solidFill>
                <a:latin typeface="+mj-lt"/>
                <a:ea typeface="+mj-ea"/>
                <a:cs typeface="+mj-cs"/>
              </a:rPr>
              <a:t> </a:t>
            </a:r>
            <a:r>
              <a:rPr lang="en-IN" sz="3200" b="1" dirty="0" smtClean="0">
                <a:solidFill>
                  <a:srgbClr val="FF0000"/>
                </a:solidFill>
                <a:latin typeface="+mj-lt"/>
                <a:ea typeface="+mj-ea"/>
                <a:cs typeface="+mj-cs"/>
              </a:rPr>
              <a:t>MARKETING</a:t>
            </a:r>
            <a:endParaRPr lang="en-IN" sz="3200" b="1" dirty="0">
              <a:solidFill>
                <a:srgbClr val="FF0000"/>
              </a:solidFill>
              <a:latin typeface="+mj-lt"/>
              <a:ea typeface="+mj-ea"/>
              <a:cs typeface="+mj-cs"/>
            </a:endParaRPr>
          </a:p>
        </p:txBody>
      </p:sp>
    </p:spTree>
    <p:extLst>
      <p:ext uri="{BB962C8B-B14F-4D97-AF65-F5344CB8AC3E}">
        <p14:creationId xmlns:p14="http://schemas.microsoft.com/office/powerpoint/2010/main" val="201686334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smtClean="0"/>
              <a:t>Sausages</a:t>
            </a:r>
            <a:endParaRPr lang="en-IN" dirty="0"/>
          </a:p>
        </p:txBody>
      </p:sp>
      <p:sp>
        <p:nvSpPr>
          <p:cNvPr id="3" name="Content Placeholder 2"/>
          <p:cNvSpPr>
            <a:spLocks noGrp="1"/>
          </p:cNvSpPr>
          <p:nvPr>
            <p:ph idx="1"/>
          </p:nvPr>
        </p:nvSpPr>
        <p:spPr/>
        <p:txBody>
          <a:bodyPr>
            <a:noAutofit/>
          </a:bodyPr>
          <a:lstStyle/>
          <a:p>
            <a:pPr algn="just"/>
            <a:r>
              <a:rPr lang="en-IN" sz="2400" dirty="0"/>
              <a:t>The term sausage is derived from the Latin word </a:t>
            </a:r>
            <a:r>
              <a:rPr lang="en-IN" sz="2400" i="1" dirty="0"/>
              <a:t>"</a:t>
            </a:r>
            <a:r>
              <a:rPr lang="en-IN" sz="2400" i="1" dirty="0" err="1"/>
              <a:t>salsus</a:t>
            </a:r>
            <a:r>
              <a:rPr lang="en-IN" sz="2400" i="1" dirty="0"/>
              <a:t>" </a:t>
            </a:r>
            <a:r>
              <a:rPr lang="en-IN" sz="2400" dirty="0"/>
              <a:t>meaning salt, </a:t>
            </a:r>
            <a:r>
              <a:rPr lang="en-IN" sz="2400" dirty="0" smtClean="0"/>
              <a:t>or, literally </a:t>
            </a:r>
            <a:r>
              <a:rPr lang="en-IN" sz="2400" dirty="0"/>
              <a:t>translated, refers to chopped or minced meat preserved by salting</a:t>
            </a:r>
            <a:r>
              <a:rPr lang="en-IN" sz="2400" dirty="0" smtClean="0"/>
              <a:t>.</a:t>
            </a:r>
          </a:p>
          <a:p>
            <a:pPr algn="just"/>
            <a:r>
              <a:rPr lang="en-IN" sz="2400" dirty="0"/>
              <a:t>Sausages are one of the oldest forms of processed foods, their </a:t>
            </a:r>
            <a:r>
              <a:rPr lang="en-IN" sz="2400" dirty="0" smtClean="0"/>
              <a:t>origin being </a:t>
            </a:r>
            <a:r>
              <a:rPr lang="en-IN" sz="2400" dirty="0"/>
              <a:t>lost in antiquity. </a:t>
            </a:r>
            <a:endParaRPr lang="en-IN" sz="2400" dirty="0" smtClean="0"/>
          </a:p>
          <a:p>
            <a:pPr algn="just"/>
            <a:r>
              <a:rPr lang="en-IN" sz="2400" dirty="0" smtClean="0"/>
              <a:t>It </a:t>
            </a:r>
            <a:r>
              <a:rPr lang="en-IN" sz="2400" dirty="0"/>
              <a:t>has been reported that sausages were used by </a:t>
            </a:r>
            <a:r>
              <a:rPr lang="en-IN" sz="2400" dirty="0" smtClean="0"/>
              <a:t>the Babylonians </a:t>
            </a:r>
            <a:r>
              <a:rPr lang="en-IN" sz="2400" dirty="0"/>
              <a:t>and the Chinese about 1500 B.C., although documented </a:t>
            </a:r>
            <a:r>
              <a:rPr lang="en-IN" sz="2400" dirty="0" smtClean="0"/>
              <a:t>proof for </a:t>
            </a:r>
            <a:r>
              <a:rPr lang="en-IN" sz="2400" dirty="0"/>
              <a:t>this is lacking. </a:t>
            </a:r>
            <a:endParaRPr lang="en-IN" sz="2400" dirty="0" smtClean="0"/>
          </a:p>
          <a:p>
            <a:pPr algn="just"/>
            <a:r>
              <a:rPr lang="en-IN" sz="2400" dirty="0" smtClean="0"/>
              <a:t>There </a:t>
            </a:r>
            <a:r>
              <a:rPr lang="en-IN" sz="2400" dirty="0"/>
              <a:t>are, however, a number of </a:t>
            </a:r>
            <a:r>
              <a:rPr lang="en-IN" sz="2400" dirty="0" smtClean="0"/>
              <a:t>well-documented references </a:t>
            </a:r>
            <a:r>
              <a:rPr lang="en-IN" sz="2400" dirty="0"/>
              <a:t>to the use of sausages during the eighth century B.C., the </a:t>
            </a:r>
            <a:r>
              <a:rPr lang="en-IN" sz="2400" dirty="0" smtClean="0"/>
              <a:t>most notable </a:t>
            </a:r>
            <a:r>
              <a:rPr lang="en-IN" sz="2400" dirty="0"/>
              <a:t>of which is Homer's </a:t>
            </a:r>
            <a:r>
              <a:rPr lang="en-IN" sz="2400" i="1" dirty="0"/>
              <a:t>Odyssey.</a:t>
            </a:r>
            <a:endParaRPr lang="en-IN" sz="2400" dirty="0"/>
          </a:p>
        </p:txBody>
      </p:sp>
    </p:spTree>
    <p:extLst>
      <p:ext uri="{BB962C8B-B14F-4D97-AF65-F5344CB8AC3E}">
        <p14:creationId xmlns:p14="http://schemas.microsoft.com/office/powerpoint/2010/main" val="462101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smtClean="0"/>
              <a:t>Consumer Acceptance</a:t>
            </a:r>
            <a:endParaRPr lang="en-IN" dirty="0"/>
          </a:p>
        </p:txBody>
      </p:sp>
      <p:sp>
        <p:nvSpPr>
          <p:cNvPr id="3" name="Content Placeholder 2"/>
          <p:cNvSpPr>
            <a:spLocks noGrp="1"/>
          </p:cNvSpPr>
          <p:nvPr>
            <p:ph idx="1"/>
          </p:nvPr>
        </p:nvSpPr>
        <p:spPr/>
        <p:txBody>
          <a:bodyPr/>
          <a:lstStyle/>
          <a:p>
            <a:pPr marL="0" indent="0">
              <a:buNone/>
            </a:pPr>
            <a:r>
              <a:rPr lang="en-IN" dirty="0"/>
              <a:t>Consumers today eat sausages because of </a:t>
            </a:r>
            <a:endParaRPr lang="en-IN" dirty="0" smtClean="0"/>
          </a:p>
          <a:p>
            <a:pPr marL="514350" indent="-514350">
              <a:buAutoNum type="arabicParenBoth"/>
            </a:pPr>
            <a:r>
              <a:rPr lang="en-IN" dirty="0" smtClean="0"/>
              <a:t>Convenience</a:t>
            </a:r>
            <a:endParaRPr lang="en-IN" dirty="0"/>
          </a:p>
          <a:p>
            <a:pPr marL="514350" indent="-514350">
              <a:buAutoNum type="arabicParenBoth"/>
            </a:pPr>
            <a:r>
              <a:rPr lang="en-IN" dirty="0" smtClean="0"/>
              <a:t>Variety</a:t>
            </a:r>
          </a:p>
          <a:p>
            <a:pPr marL="514350" indent="-514350">
              <a:buAutoNum type="arabicParenBoth"/>
            </a:pPr>
            <a:r>
              <a:rPr lang="en-IN" dirty="0" smtClean="0"/>
              <a:t>Economy</a:t>
            </a:r>
          </a:p>
          <a:p>
            <a:pPr marL="514350" indent="-514350">
              <a:buAutoNum type="arabicParenBoth"/>
            </a:pPr>
            <a:r>
              <a:rPr lang="en-IN" dirty="0"/>
              <a:t>N</a:t>
            </a:r>
            <a:r>
              <a:rPr lang="en-IN" dirty="0" smtClean="0"/>
              <a:t>utritional value</a:t>
            </a:r>
            <a:endParaRPr lang="en-IN" dirty="0"/>
          </a:p>
        </p:txBody>
      </p:sp>
    </p:spTree>
    <p:extLst>
      <p:ext uri="{BB962C8B-B14F-4D97-AF65-F5344CB8AC3E}">
        <p14:creationId xmlns:p14="http://schemas.microsoft.com/office/powerpoint/2010/main" val="3502948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smtClean="0"/>
              <a:t>Classification of Sausages</a:t>
            </a:r>
            <a:endParaRPr lang="en-IN" dirty="0"/>
          </a:p>
        </p:txBody>
      </p:sp>
      <p:sp>
        <p:nvSpPr>
          <p:cNvPr id="3" name="Content Placeholder 2"/>
          <p:cNvSpPr>
            <a:spLocks noGrp="1"/>
          </p:cNvSpPr>
          <p:nvPr>
            <p:ph idx="1"/>
          </p:nvPr>
        </p:nvSpPr>
        <p:spPr/>
        <p:txBody>
          <a:bodyPr>
            <a:noAutofit/>
          </a:bodyPr>
          <a:lstStyle/>
          <a:p>
            <a:pPr marL="0" indent="0">
              <a:buNone/>
            </a:pPr>
            <a:r>
              <a:rPr lang="en-IN" sz="2400" b="1" dirty="0"/>
              <a:t>1. Degree of chopping</a:t>
            </a:r>
          </a:p>
          <a:p>
            <a:pPr marL="0" indent="0">
              <a:buNone/>
            </a:pPr>
            <a:r>
              <a:rPr lang="en-IN" sz="2400" dirty="0"/>
              <a:t>a. Coarsely ground</a:t>
            </a:r>
          </a:p>
          <a:p>
            <a:pPr marL="0" indent="0">
              <a:buNone/>
            </a:pPr>
            <a:r>
              <a:rPr lang="en-IN" sz="2400" dirty="0"/>
              <a:t>b. Emulsion or finely chopped</a:t>
            </a:r>
          </a:p>
          <a:p>
            <a:pPr marL="0" indent="0">
              <a:buNone/>
            </a:pPr>
            <a:r>
              <a:rPr lang="en-IN" sz="2400" b="1" dirty="0"/>
              <a:t>2. Amount of cooking</a:t>
            </a:r>
          </a:p>
          <a:p>
            <a:pPr marL="0" indent="0">
              <a:buNone/>
            </a:pPr>
            <a:r>
              <a:rPr lang="en-IN" sz="2400" dirty="0"/>
              <a:t>a. Uncooked</a:t>
            </a:r>
          </a:p>
          <a:p>
            <a:pPr marL="0" indent="0">
              <a:buNone/>
            </a:pPr>
            <a:r>
              <a:rPr lang="en-IN" sz="2400" dirty="0"/>
              <a:t>b. Cooked</a:t>
            </a:r>
          </a:p>
          <a:p>
            <a:pPr marL="0" indent="0">
              <a:buNone/>
            </a:pPr>
            <a:r>
              <a:rPr lang="en-IN" sz="2400" b="1" dirty="0"/>
              <a:t>3. Amount of smoking</a:t>
            </a:r>
          </a:p>
          <a:p>
            <a:pPr marL="0" indent="0">
              <a:buNone/>
            </a:pPr>
            <a:r>
              <a:rPr lang="en-IN" sz="2400" dirty="0"/>
              <a:t>a. Un smoked</a:t>
            </a:r>
          </a:p>
          <a:p>
            <a:pPr marL="0" indent="0">
              <a:buNone/>
            </a:pPr>
            <a:r>
              <a:rPr lang="en-IN" sz="2400" dirty="0"/>
              <a:t>b. Smoked: natural smoke; smoke </a:t>
            </a:r>
            <a:r>
              <a:rPr lang="en-IN" sz="2400" dirty="0" err="1"/>
              <a:t>flavorings</a:t>
            </a:r>
            <a:r>
              <a:rPr lang="en-IN" sz="2400" dirty="0"/>
              <a:t>, isolated smoke </a:t>
            </a:r>
            <a:r>
              <a:rPr lang="en-IN" sz="2400" dirty="0" smtClean="0"/>
              <a:t>components</a:t>
            </a:r>
            <a:endParaRPr lang="en-IN" sz="2400" dirty="0"/>
          </a:p>
        </p:txBody>
      </p:sp>
    </p:spTree>
    <p:extLst>
      <p:ext uri="{BB962C8B-B14F-4D97-AF65-F5344CB8AC3E}">
        <p14:creationId xmlns:p14="http://schemas.microsoft.com/office/powerpoint/2010/main" val="34506296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noAutofit/>
          </a:bodyPr>
          <a:lstStyle/>
          <a:p>
            <a:pPr marL="0" indent="0">
              <a:buNone/>
            </a:pPr>
            <a:r>
              <a:rPr lang="en-IN" sz="2400" b="1" dirty="0" smtClean="0"/>
              <a:t>4</a:t>
            </a:r>
            <a:r>
              <a:rPr lang="en-IN" sz="2400" b="1" dirty="0"/>
              <a:t>. Amount of water added</a:t>
            </a:r>
          </a:p>
          <a:p>
            <a:pPr marL="0" indent="0">
              <a:buNone/>
            </a:pPr>
            <a:r>
              <a:rPr lang="en-IN" sz="2400" dirty="0"/>
              <a:t>a. No added water</a:t>
            </a:r>
          </a:p>
          <a:p>
            <a:pPr marL="0" indent="0">
              <a:buNone/>
            </a:pPr>
            <a:r>
              <a:rPr lang="en-IN" sz="2400" dirty="0"/>
              <a:t>b. Water added</a:t>
            </a:r>
          </a:p>
          <a:p>
            <a:pPr marL="0" indent="0">
              <a:buNone/>
            </a:pPr>
            <a:r>
              <a:rPr lang="en-IN" sz="2400" b="1" dirty="0"/>
              <a:t>5. Amount of curing</a:t>
            </a:r>
          </a:p>
          <a:p>
            <a:pPr marL="0" indent="0">
              <a:buNone/>
            </a:pPr>
            <a:r>
              <a:rPr lang="en-IN" sz="2400" dirty="0"/>
              <a:t>a. Uncured (fresh)</a:t>
            </a:r>
          </a:p>
          <a:p>
            <a:pPr marL="0" indent="0">
              <a:buNone/>
            </a:pPr>
            <a:r>
              <a:rPr lang="en-IN" sz="2400" dirty="0"/>
              <a:t>b. Cured</a:t>
            </a:r>
          </a:p>
          <a:p>
            <a:pPr marL="0" indent="0">
              <a:buNone/>
            </a:pPr>
            <a:r>
              <a:rPr lang="en-IN" sz="2400" b="1" dirty="0"/>
              <a:t>6. Amount of fermentation</a:t>
            </a:r>
          </a:p>
          <a:p>
            <a:pPr marL="0" indent="0">
              <a:buNone/>
            </a:pPr>
            <a:r>
              <a:rPr lang="en-IN" sz="2400" dirty="0"/>
              <a:t>a. Unfermented</a:t>
            </a:r>
          </a:p>
          <a:p>
            <a:pPr marL="0" indent="0">
              <a:buNone/>
            </a:pPr>
            <a:r>
              <a:rPr lang="en-IN" sz="2400" dirty="0"/>
              <a:t>b. </a:t>
            </a:r>
            <a:r>
              <a:rPr lang="en-IN" sz="2400" dirty="0" smtClean="0"/>
              <a:t>Fermented</a:t>
            </a:r>
            <a:endParaRPr lang="en-IN" sz="2400" dirty="0"/>
          </a:p>
        </p:txBody>
      </p:sp>
    </p:spTree>
    <p:extLst>
      <p:ext uri="{BB962C8B-B14F-4D97-AF65-F5344CB8AC3E}">
        <p14:creationId xmlns:p14="http://schemas.microsoft.com/office/powerpoint/2010/main" val="4026329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normAutofit/>
          </a:bodyPr>
          <a:lstStyle/>
          <a:p>
            <a:pPr marL="0" indent="0">
              <a:buNone/>
            </a:pPr>
            <a:r>
              <a:rPr lang="en-IN" sz="2400" b="1" dirty="0"/>
              <a:t>7. Amount of moisture in final product</a:t>
            </a:r>
          </a:p>
          <a:p>
            <a:pPr marL="0" indent="0">
              <a:buNone/>
            </a:pPr>
            <a:r>
              <a:rPr lang="en-IN" sz="2400" dirty="0"/>
              <a:t>a. Fresh: un smoked or smoked</a:t>
            </a:r>
          </a:p>
          <a:p>
            <a:pPr marL="0" indent="0">
              <a:buNone/>
            </a:pPr>
            <a:r>
              <a:rPr lang="en-IN" sz="2400" dirty="0"/>
              <a:t>b. Smoked: fresh and cured</a:t>
            </a:r>
          </a:p>
          <a:p>
            <a:pPr marL="0" indent="0">
              <a:buNone/>
            </a:pPr>
            <a:r>
              <a:rPr lang="en-IN" sz="2400" dirty="0"/>
              <a:t>c. Cooked: fresh and cured-smoked and </a:t>
            </a:r>
            <a:r>
              <a:rPr lang="en-IN" sz="2400" dirty="0" err="1"/>
              <a:t>unsmoked</a:t>
            </a:r>
            <a:endParaRPr lang="en-IN" sz="2400" dirty="0"/>
          </a:p>
          <a:p>
            <a:pPr marL="0" indent="0">
              <a:buNone/>
            </a:pPr>
            <a:r>
              <a:rPr lang="en-IN" sz="2400" dirty="0"/>
              <a:t>d. Cured: smoked and </a:t>
            </a:r>
            <a:r>
              <a:rPr lang="en-IN" sz="2400" dirty="0" err="1"/>
              <a:t>unsmoked</a:t>
            </a:r>
            <a:endParaRPr lang="en-IN" sz="2400" dirty="0"/>
          </a:p>
          <a:p>
            <a:pPr marL="0" indent="0">
              <a:buNone/>
            </a:pPr>
            <a:r>
              <a:rPr lang="en-IN" sz="2400" dirty="0"/>
              <a:t>e. Meat loaves and specialty items</a:t>
            </a:r>
          </a:p>
          <a:p>
            <a:pPr marL="0" indent="0">
              <a:buNone/>
            </a:pPr>
            <a:r>
              <a:rPr lang="en-IN" sz="2400" dirty="0"/>
              <a:t>f. Dried: semidry and dry</a:t>
            </a:r>
          </a:p>
          <a:p>
            <a:pPr marL="0" indent="0">
              <a:buNone/>
            </a:pPr>
            <a:endParaRPr lang="en-IN" sz="2400" dirty="0"/>
          </a:p>
          <a:p>
            <a:pPr marL="0" indent="0">
              <a:buNone/>
            </a:pPr>
            <a:endParaRPr lang="en-IN" sz="2400" dirty="0"/>
          </a:p>
        </p:txBody>
      </p:sp>
    </p:spTree>
    <p:extLst>
      <p:ext uri="{BB962C8B-B14F-4D97-AF65-F5344CB8AC3E}">
        <p14:creationId xmlns:p14="http://schemas.microsoft.com/office/powerpoint/2010/main" val="237784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graphicFrame>
        <p:nvGraphicFramePr>
          <p:cNvPr id="4" name="Table 3"/>
          <p:cNvGraphicFramePr>
            <a:graphicFrameLocks noGrp="1"/>
          </p:cNvGraphicFramePr>
          <p:nvPr>
            <p:extLst>
              <p:ext uri="{D42A27DB-BD31-4B8C-83A1-F6EECF244321}">
                <p14:modId xmlns:p14="http://schemas.microsoft.com/office/powerpoint/2010/main" val="363972200"/>
              </p:ext>
            </p:extLst>
          </p:nvPr>
        </p:nvGraphicFramePr>
        <p:xfrm>
          <a:off x="76201" y="72069"/>
          <a:ext cx="9067800" cy="6655859"/>
        </p:xfrm>
        <a:graphic>
          <a:graphicData uri="http://schemas.openxmlformats.org/drawingml/2006/table">
            <a:tbl>
              <a:tblPr firstRow="1" firstCol="1" bandRow="1">
                <a:tableStyleId>{5C22544A-7EE6-4342-B048-85BDC9FD1C3A}</a:tableStyleId>
              </a:tblPr>
              <a:tblGrid>
                <a:gridCol w="1996578"/>
                <a:gridCol w="4658688"/>
                <a:gridCol w="2412534"/>
              </a:tblGrid>
              <a:tr h="309258">
                <a:tc>
                  <a:txBody>
                    <a:bodyPr/>
                    <a:lstStyle/>
                    <a:p>
                      <a:pPr algn="ctr">
                        <a:lnSpc>
                          <a:spcPct val="115000"/>
                        </a:lnSpc>
                        <a:spcAft>
                          <a:spcPts val="1000"/>
                        </a:spcAft>
                      </a:pPr>
                      <a:r>
                        <a:rPr lang="en-US" sz="1600" dirty="0">
                          <a:effectLst/>
                        </a:rPr>
                        <a:t>CLASSIFICATION</a:t>
                      </a:r>
                      <a:endParaRPr lang="en-IN" sz="1400" dirty="0">
                        <a:effectLst/>
                        <a:latin typeface="Calibri"/>
                        <a:ea typeface="Calibri"/>
                        <a:cs typeface="Mangal"/>
                      </a:endParaRPr>
                    </a:p>
                  </a:txBody>
                  <a:tcPr marL="30898" marR="30898" marT="30898" marB="30898"/>
                </a:tc>
                <a:tc>
                  <a:txBody>
                    <a:bodyPr/>
                    <a:lstStyle/>
                    <a:p>
                      <a:pPr algn="ctr">
                        <a:lnSpc>
                          <a:spcPct val="115000"/>
                        </a:lnSpc>
                        <a:spcAft>
                          <a:spcPts val="1000"/>
                        </a:spcAft>
                      </a:pPr>
                      <a:r>
                        <a:rPr lang="en-US" sz="1600">
                          <a:effectLst/>
                        </a:rPr>
                        <a:t>CHARACTERISTICS</a:t>
                      </a:r>
                      <a:endParaRPr lang="en-IN" sz="1400">
                        <a:effectLst/>
                        <a:latin typeface="Calibri"/>
                        <a:ea typeface="Calibri"/>
                        <a:cs typeface="Mangal"/>
                      </a:endParaRPr>
                    </a:p>
                  </a:txBody>
                  <a:tcPr marL="30898" marR="30898" marT="30898" marB="30898"/>
                </a:tc>
                <a:tc>
                  <a:txBody>
                    <a:bodyPr/>
                    <a:lstStyle/>
                    <a:p>
                      <a:pPr algn="ctr">
                        <a:lnSpc>
                          <a:spcPct val="115000"/>
                        </a:lnSpc>
                        <a:spcAft>
                          <a:spcPts val="1000"/>
                        </a:spcAft>
                      </a:pPr>
                      <a:r>
                        <a:rPr lang="en-US" sz="1600">
                          <a:effectLst/>
                        </a:rPr>
                        <a:t>EXAMPLES</a:t>
                      </a:r>
                      <a:endParaRPr lang="en-IN" sz="1400">
                        <a:effectLst/>
                        <a:latin typeface="Calibri"/>
                        <a:ea typeface="Calibri"/>
                        <a:cs typeface="Mangal"/>
                      </a:endParaRPr>
                    </a:p>
                  </a:txBody>
                  <a:tcPr marL="30898" marR="30898" marT="30898" marB="30898"/>
                </a:tc>
              </a:tr>
              <a:tr h="1108033">
                <a:tc>
                  <a:txBody>
                    <a:bodyPr/>
                    <a:lstStyle/>
                    <a:p>
                      <a:pPr>
                        <a:lnSpc>
                          <a:spcPct val="115000"/>
                        </a:lnSpc>
                        <a:spcAft>
                          <a:spcPts val="1000"/>
                        </a:spcAft>
                      </a:pPr>
                      <a:r>
                        <a:rPr lang="en-US" sz="1600" dirty="0">
                          <a:effectLst/>
                        </a:rPr>
                        <a:t>Fresh sausages</a:t>
                      </a:r>
                      <a:endParaRPr lang="en-IN" sz="1400" dirty="0">
                        <a:effectLst/>
                        <a:latin typeface="Calibri"/>
                        <a:ea typeface="Calibri"/>
                        <a:cs typeface="Mangal"/>
                      </a:endParaRPr>
                    </a:p>
                  </a:txBody>
                  <a:tcPr marL="30898" marR="30898" marT="30898" marB="30898"/>
                </a:tc>
                <a:tc>
                  <a:txBody>
                    <a:bodyPr/>
                    <a:lstStyle/>
                    <a:p>
                      <a:pPr marL="342900" lvl="0" indent="-342900">
                        <a:lnSpc>
                          <a:spcPct val="115000"/>
                        </a:lnSpc>
                        <a:spcAft>
                          <a:spcPts val="1000"/>
                        </a:spcAft>
                        <a:buSzPts val="1000"/>
                        <a:buFont typeface="Symbol"/>
                        <a:buChar char=""/>
                        <a:tabLst>
                          <a:tab pos="457200" algn="l"/>
                        </a:tabLst>
                      </a:pPr>
                      <a:r>
                        <a:rPr lang="en-US" sz="1600" dirty="0">
                          <a:effectLst/>
                        </a:rPr>
                        <a:t>Fresh meats (chiefly pork); uncured, comminuted, seasoned and usually stuffed into casings; must be cooked fully before serving</a:t>
                      </a:r>
                      <a:endParaRPr lang="en-IN" sz="1400" dirty="0">
                        <a:solidFill>
                          <a:srgbClr val="000033"/>
                        </a:solidFill>
                        <a:effectLst/>
                        <a:latin typeface="Calibri"/>
                        <a:ea typeface="Calibri"/>
                        <a:cs typeface="Mangal"/>
                      </a:endParaRPr>
                    </a:p>
                  </a:txBody>
                  <a:tcPr marL="30898" marR="30898" marT="30898" marB="30898"/>
                </a:tc>
                <a:tc>
                  <a:txBody>
                    <a:bodyPr/>
                    <a:lstStyle/>
                    <a:p>
                      <a:pPr marL="342900" lvl="0" indent="-342900">
                        <a:lnSpc>
                          <a:spcPct val="115000"/>
                        </a:lnSpc>
                        <a:spcAft>
                          <a:spcPts val="1000"/>
                        </a:spcAft>
                        <a:buSzPts val="1000"/>
                        <a:buFont typeface="Symbol"/>
                        <a:buChar char=""/>
                        <a:tabLst>
                          <a:tab pos="457200" algn="l"/>
                        </a:tabLst>
                      </a:pPr>
                      <a:r>
                        <a:rPr lang="en-US" sz="1600">
                          <a:effectLst/>
                        </a:rPr>
                        <a:t>Fresh pork sausage, Bratwurst</a:t>
                      </a:r>
                      <a:endParaRPr lang="en-IN" sz="1400">
                        <a:solidFill>
                          <a:srgbClr val="000033"/>
                        </a:solidFill>
                        <a:effectLst/>
                        <a:latin typeface="Calibri"/>
                        <a:ea typeface="Calibri"/>
                        <a:cs typeface="Mangal"/>
                      </a:endParaRPr>
                    </a:p>
                  </a:txBody>
                  <a:tcPr marL="30898" marR="30898" marT="30898" marB="30898"/>
                </a:tc>
              </a:tr>
              <a:tr h="841775">
                <a:tc>
                  <a:txBody>
                    <a:bodyPr/>
                    <a:lstStyle/>
                    <a:p>
                      <a:pPr>
                        <a:lnSpc>
                          <a:spcPct val="115000"/>
                        </a:lnSpc>
                        <a:spcAft>
                          <a:spcPts val="1000"/>
                        </a:spcAft>
                      </a:pPr>
                      <a:r>
                        <a:rPr lang="en-US" sz="1600" dirty="0">
                          <a:effectLst/>
                        </a:rPr>
                        <a:t>Dry and semidry sausages</a:t>
                      </a:r>
                      <a:endParaRPr lang="en-IN" sz="1400" dirty="0">
                        <a:effectLst/>
                        <a:latin typeface="Calibri"/>
                        <a:ea typeface="Calibri"/>
                        <a:cs typeface="Mangal"/>
                      </a:endParaRPr>
                    </a:p>
                  </a:txBody>
                  <a:tcPr marL="30898" marR="30898" marT="30898" marB="30898"/>
                </a:tc>
                <a:tc>
                  <a:txBody>
                    <a:bodyPr/>
                    <a:lstStyle/>
                    <a:p>
                      <a:pPr marL="342900" lvl="0" indent="-342900">
                        <a:lnSpc>
                          <a:spcPct val="115000"/>
                        </a:lnSpc>
                        <a:spcAft>
                          <a:spcPts val="1000"/>
                        </a:spcAft>
                        <a:buSzPts val="1000"/>
                        <a:buFont typeface="Symbol"/>
                        <a:buChar char=""/>
                        <a:tabLst>
                          <a:tab pos="457200" algn="l"/>
                        </a:tabLst>
                      </a:pPr>
                      <a:r>
                        <a:rPr lang="en-US" sz="1600" dirty="0">
                          <a:effectLst/>
                        </a:rPr>
                        <a:t>Cured meats; fermented air-dried, may be smoked before drying; served cold.</a:t>
                      </a:r>
                      <a:endParaRPr lang="en-IN" sz="1400" dirty="0">
                        <a:solidFill>
                          <a:srgbClr val="000033"/>
                        </a:solidFill>
                        <a:effectLst/>
                        <a:latin typeface="Calibri"/>
                        <a:ea typeface="Calibri"/>
                        <a:cs typeface="Mangal"/>
                      </a:endParaRPr>
                    </a:p>
                  </a:txBody>
                  <a:tcPr marL="30898" marR="30898" marT="30898" marB="30898"/>
                </a:tc>
                <a:tc>
                  <a:txBody>
                    <a:bodyPr/>
                    <a:lstStyle/>
                    <a:p>
                      <a:pPr marL="342900" lvl="0" indent="-342900">
                        <a:lnSpc>
                          <a:spcPct val="115000"/>
                        </a:lnSpc>
                        <a:spcAft>
                          <a:spcPts val="1000"/>
                        </a:spcAft>
                        <a:buSzPts val="1000"/>
                        <a:buFont typeface="Symbol"/>
                        <a:buChar char=""/>
                        <a:tabLst>
                          <a:tab pos="457200" algn="l"/>
                        </a:tabLst>
                      </a:pPr>
                      <a:r>
                        <a:rPr lang="en-US" sz="1600">
                          <a:effectLst/>
                        </a:rPr>
                        <a:t>Genoa salami, Pepperoni, Lebanon bologna.</a:t>
                      </a:r>
                      <a:endParaRPr lang="en-IN" sz="1400">
                        <a:solidFill>
                          <a:srgbClr val="000033"/>
                        </a:solidFill>
                        <a:effectLst/>
                        <a:latin typeface="Calibri"/>
                        <a:ea typeface="Calibri"/>
                        <a:cs typeface="Mangal"/>
                      </a:endParaRPr>
                    </a:p>
                  </a:txBody>
                  <a:tcPr marL="30898" marR="30898" marT="30898" marB="30898"/>
                </a:tc>
              </a:tr>
              <a:tr h="1108033">
                <a:tc>
                  <a:txBody>
                    <a:bodyPr/>
                    <a:lstStyle/>
                    <a:p>
                      <a:pPr>
                        <a:lnSpc>
                          <a:spcPct val="115000"/>
                        </a:lnSpc>
                        <a:spcAft>
                          <a:spcPts val="1000"/>
                        </a:spcAft>
                      </a:pPr>
                      <a:r>
                        <a:rPr lang="en-US" sz="1600" dirty="0">
                          <a:effectLst/>
                        </a:rPr>
                        <a:t>Cooked sausages</a:t>
                      </a:r>
                      <a:endParaRPr lang="en-IN" sz="1400" dirty="0">
                        <a:effectLst/>
                        <a:latin typeface="Calibri"/>
                        <a:ea typeface="Calibri"/>
                        <a:cs typeface="Mangal"/>
                      </a:endParaRPr>
                    </a:p>
                  </a:txBody>
                  <a:tcPr marL="30898" marR="30898" marT="30898" marB="30898"/>
                </a:tc>
                <a:tc>
                  <a:txBody>
                    <a:bodyPr/>
                    <a:lstStyle/>
                    <a:p>
                      <a:pPr marL="342900" lvl="0" indent="-342900">
                        <a:lnSpc>
                          <a:spcPct val="115000"/>
                        </a:lnSpc>
                        <a:spcAft>
                          <a:spcPts val="1000"/>
                        </a:spcAft>
                        <a:buFont typeface="Arial"/>
                        <a:buChar char="•"/>
                        <a:tabLst>
                          <a:tab pos="457200" algn="l"/>
                        </a:tabLst>
                      </a:pPr>
                      <a:r>
                        <a:rPr lang="en-US" sz="1600" dirty="0">
                          <a:effectLst/>
                        </a:rPr>
                        <a:t>Cured or uncured meats; comminuted, seasoned, stuffed into casings, cooked and sometimes smoked; usually served cold.</a:t>
                      </a:r>
                      <a:endParaRPr lang="en-IN" sz="1400" dirty="0">
                        <a:solidFill>
                          <a:srgbClr val="000033"/>
                        </a:solidFill>
                        <a:effectLst/>
                        <a:latin typeface="Calibri"/>
                        <a:ea typeface="Calibri"/>
                        <a:cs typeface="Mangal"/>
                      </a:endParaRPr>
                    </a:p>
                  </a:txBody>
                  <a:tcPr marL="30898" marR="30898" marT="30898" marB="30898"/>
                </a:tc>
                <a:tc>
                  <a:txBody>
                    <a:bodyPr/>
                    <a:lstStyle/>
                    <a:p>
                      <a:pPr marL="342900" lvl="0" indent="-342900">
                        <a:lnSpc>
                          <a:spcPct val="115000"/>
                        </a:lnSpc>
                        <a:spcAft>
                          <a:spcPts val="1000"/>
                        </a:spcAft>
                        <a:buSzPts val="1000"/>
                        <a:buFont typeface="Symbol"/>
                        <a:buChar char=""/>
                        <a:tabLst>
                          <a:tab pos="457200" algn="l"/>
                        </a:tabLst>
                      </a:pPr>
                      <a:r>
                        <a:rPr lang="en-US" sz="1600">
                          <a:effectLst/>
                        </a:rPr>
                        <a:t>Liver sausage, Summer sausage,Braunschweiger, Liver cheese.</a:t>
                      </a:r>
                      <a:endParaRPr lang="en-IN" sz="1400">
                        <a:solidFill>
                          <a:srgbClr val="000033"/>
                        </a:solidFill>
                        <a:effectLst/>
                        <a:latin typeface="Calibri"/>
                        <a:ea typeface="Calibri"/>
                        <a:cs typeface="Mangal"/>
                      </a:endParaRPr>
                    </a:p>
                  </a:txBody>
                  <a:tcPr marL="30898" marR="30898" marT="30898" marB="30898"/>
                </a:tc>
              </a:tr>
              <a:tr h="1108033">
                <a:tc>
                  <a:txBody>
                    <a:bodyPr/>
                    <a:lstStyle/>
                    <a:p>
                      <a:pPr>
                        <a:lnSpc>
                          <a:spcPct val="115000"/>
                        </a:lnSpc>
                        <a:spcAft>
                          <a:spcPts val="1000"/>
                        </a:spcAft>
                      </a:pPr>
                      <a:r>
                        <a:rPr lang="en-US" sz="1600">
                          <a:effectLst/>
                        </a:rPr>
                        <a:t>Cooked, smoked sausages</a:t>
                      </a:r>
                      <a:endParaRPr lang="en-IN" sz="1400">
                        <a:effectLst/>
                        <a:latin typeface="Calibri"/>
                        <a:ea typeface="Calibri"/>
                        <a:cs typeface="Mangal"/>
                      </a:endParaRPr>
                    </a:p>
                  </a:txBody>
                  <a:tcPr marL="30898" marR="30898" marT="30898" marB="30898"/>
                </a:tc>
                <a:tc>
                  <a:txBody>
                    <a:bodyPr/>
                    <a:lstStyle/>
                    <a:p>
                      <a:pPr marL="342900" lvl="0" indent="-342900">
                        <a:lnSpc>
                          <a:spcPct val="115000"/>
                        </a:lnSpc>
                        <a:spcAft>
                          <a:spcPts val="1000"/>
                        </a:spcAft>
                        <a:buSzPts val="1000"/>
                        <a:buFont typeface="Symbol"/>
                        <a:buChar char=""/>
                        <a:tabLst>
                          <a:tab pos="457200" algn="l"/>
                        </a:tabLst>
                      </a:pPr>
                      <a:r>
                        <a:rPr lang="en-US" sz="1600" dirty="0">
                          <a:effectLst/>
                        </a:rPr>
                        <a:t>Cured meats; comminuted, seasoned, stuffed into casings, smoked and fully cooked; do not require further cooking, but some are heated for serving.</a:t>
                      </a:r>
                      <a:endParaRPr lang="en-IN" sz="1400" dirty="0">
                        <a:solidFill>
                          <a:srgbClr val="000033"/>
                        </a:solidFill>
                        <a:effectLst/>
                        <a:latin typeface="Calibri"/>
                        <a:ea typeface="Calibri"/>
                        <a:cs typeface="Mangal"/>
                      </a:endParaRPr>
                    </a:p>
                  </a:txBody>
                  <a:tcPr marL="30898" marR="30898" marT="30898" marB="30898"/>
                </a:tc>
                <a:tc>
                  <a:txBody>
                    <a:bodyPr/>
                    <a:lstStyle/>
                    <a:p>
                      <a:pPr marL="342900" lvl="0" indent="-342900">
                        <a:lnSpc>
                          <a:spcPct val="115000"/>
                        </a:lnSpc>
                        <a:spcAft>
                          <a:spcPts val="1000"/>
                        </a:spcAft>
                        <a:buFont typeface="Arial"/>
                        <a:buChar char="•"/>
                        <a:tabLst>
                          <a:tab pos="457200" algn="l"/>
                        </a:tabLst>
                      </a:pPr>
                      <a:r>
                        <a:rPr lang="en-US" sz="1600" dirty="0">
                          <a:effectLst/>
                        </a:rPr>
                        <a:t>Frankfurters, Bologna , </a:t>
                      </a:r>
                      <a:r>
                        <a:rPr lang="en-US" sz="1600" dirty="0" err="1">
                          <a:effectLst/>
                        </a:rPr>
                        <a:t>Cotto</a:t>
                      </a:r>
                      <a:r>
                        <a:rPr lang="en-US" sz="1600" dirty="0">
                          <a:effectLst/>
                        </a:rPr>
                        <a:t> salami.</a:t>
                      </a:r>
                      <a:endParaRPr lang="en-IN" sz="1400" dirty="0">
                        <a:solidFill>
                          <a:srgbClr val="000033"/>
                        </a:solidFill>
                        <a:effectLst/>
                        <a:latin typeface="Calibri"/>
                        <a:ea typeface="Calibri"/>
                        <a:cs typeface="Mangal"/>
                      </a:endParaRPr>
                    </a:p>
                  </a:txBody>
                  <a:tcPr marL="30898" marR="30898" marT="30898" marB="30898"/>
                </a:tc>
              </a:tr>
              <a:tr h="841775">
                <a:tc>
                  <a:txBody>
                    <a:bodyPr/>
                    <a:lstStyle/>
                    <a:p>
                      <a:pPr>
                        <a:lnSpc>
                          <a:spcPct val="115000"/>
                        </a:lnSpc>
                        <a:spcAft>
                          <a:spcPts val="1000"/>
                        </a:spcAft>
                      </a:pPr>
                      <a:r>
                        <a:rPr lang="en-US" sz="1600">
                          <a:effectLst/>
                        </a:rPr>
                        <a:t>Uncooked, smoked sausages</a:t>
                      </a:r>
                      <a:endParaRPr lang="en-IN" sz="1400">
                        <a:effectLst/>
                        <a:latin typeface="Calibri"/>
                        <a:ea typeface="Calibri"/>
                        <a:cs typeface="Mangal"/>
                      </a:endParaRPr>
                    </a:p>
                  </a:txBody>
                  <a:tcPr marL="30898" marR="30898" marT="30898" marB="30898"/>
                </a:tc>
                <a:tc>
                  <a:txBody>
                    <a:bodyPr/>
                    <a:lstStyle/>
                    <a:p>
                      <a:pPr marL="342900" lvl="0" indent="-342900">
                        <a:lnSpc>
                          <a:spcPct val="115000"/>
                        </a:lnSpc>
                        <a:spcAft>
                          <a:spcPts val="1000"/>
                        </a:spcAft>
                        <a:buSzPts val="1000"/>
                        <a:buFont typeface="Symbol"/>
                        <a:buChar char=""/>
                        <a:tabLst>
                          <a:tab pos="457200" algn="l"/>
                        </a:tabLst>
                      </a:pPr>
                      <a:r>
                        <a:rPr lang="en-US" sz="1600" dirty="0">
                          <a:effectLst/>
                        </a:rPr>
                        <a:t>Fresh meats; cured or uncured, stuffed, smoked, but not cooked; must be fully cooked before serving.</a:t>
                      </a:r>
                      <a:endParaRPr lang="en-IN" sz="1400" dirty="0">
                        <a:solidFill>
                          <a:srgbClr val="000033"/>
                        </a:solidFill>
                        <a:effectLst/>
                        <a:latin typeface="Calibri"/>
                        <a:ea typeface="Calibri"/>
                        <a:cs typeface="Mangal"/>
                      </a:endParaRPr>
                    </a:p>
                  </a:txBody>
                  <a:tcPr marL="30898" marR="30898" marT="30898" marB="30898"/>
                </a:tc>
                <a:tc>
                  <a:txBody>
                    <a:bodyPr/>
                    <a:lstStyle/>
                    <a:p>
                      <a:pPr marL="342900" lvl="0" indent="-342900">
                        <a:lnSpc>
                          <a:spcPct val="115000"/>
                        </a:lnSpc>
                        <a:spcAft>
                          <a:spcPts val="1000"/>
                        </a:spcAft>
                        <a:buSzPts val="1000"/>
                        <a:buFont typeface="Symbol"/>
                        <a:buChar char=""/>
                        <a:tabLst>
                          <a:tab pos="457200" algn="l"/>
                        </a:tabLst>
                      </a:pPr>
                      <a:r>
                        <a:rPr lang="en-US" sz="1600" dirty="0">
                          <a:effectLst/>
                        </a:rPr>
                        <a:t>Smoked, country-style </a:t>
                      </a:r>
                      <a:r>
                        <a:rPr lang="en-US" sz="1600" dirty="0" err="1">
                          <a:effectLst/>
                        </a:rPr>
                        <a:t>porksausage</a:t>
                      </a:r>
                      <a:r>
                        <a:rPr lang="en-US" sz="1600" dirty="0">
                          <a:effectLst/>
                        </a:rPr>
                        <a:t>, </a:t>
                      </a:r>
                      <a:r>
                        <a:rPr lang="en-US" sz="1600" dirty="0" err="1">
                          <a:effectLst/>
                        </a:rPr>
                        <a:t>Mettwurst</a:t>
                      </a:r>
                      <a:r>
                        <a:rPr lang="en-US" sz="1600" dirty="0">
                          <a:effectLst/>
                        </a:rPr>
                        <a:t>, Kielbasa.</a:t>
                      </a:r>
                      <a:endParaRPr lang="en-IN" sz="1400" dirty="0">
                        <a:solidFill>
                          <a:srgbClr val="000033"/>
                        </a:solidFill>
                        <a:effectLst/>
                        <a:latin typeface="Calibri"/>
                        <a:ea typeface="Calibri"/>
                        <a:cs typeface="Mangal"/>
                      </a:endParaRPr>
                    </a:p>
                  </a:txBody>
                  <a:tcPr marL="30898" marR="30898" marT="30898" marB="30898"/>
                </a:tc>
              </a:tr>
              <a:tr h="1108033">
                <a:tc>
                  <a:txBody>
                    <a:bodyPr/>
                    <a:lstStyle/>
                    <a:p>
                      <a:pPr>
                        <a:lnSpc>
                          <a:spcPct val="115000"/>
                        </a:lnSpc>
                        <a:spcAft>
                          <a:spcPts val="1000"/>
                        </a:spcAft>
                      </a:pPr>
                      <a:r>
                        <a:rPr lang="en-US" sz="1600">
                          <a:effectLst/>
                        </a:rPr>
                        <a:t>Cooked meat specialties</a:t>
                      </a:r>
                      <a:endParaRPr lang="en-IN" sz="1400">
                        <a:effectLst/>
                        <a:latin typeface="Calibri"/>
                        <a:ea typeface="Calibri"/>
                        <a:cs typeface="Mangal"/>
                      </a:endParaRPr>
                    </a:p>
                  </a:txBody>
                  <a:tcPr marL="30898" marR="30898" marT="30898" marB="30898"/>
                </a:tc>
                <a:tc>
                  <a:txBody>
                    <a:bodyPr/>
                    <a:lstStyle/>
                    <a:p>
                      <a:pPr marL="342900" lvl="0" indent="-342900">
                        <a:lnSpc>
                          <a:spcPct val="115000"/>
                        </a:lnSpc>
                        <a:spcAft>
                          <a:spcPts val="1000"/>
                        </a:spcAft>
                        <a:buSzPts val="1000"/>
                        <a:buFont typeface="Symbol"/>
                        <a:buChar char=""/>
                        <a:tabLst>
                          <a:tab pos="457200" algn="l"/>
                        </a:tabLst>
                      </a:pPr>
                      <a:r>
                        <a:rPr lang="en-US" sz="1600" dirty="0">
                          <a:effectLst/>
                        </a:rPr>
                        <a:t>Specially prepared meat products; cured or uncured meats, cooked but rarely smoked, often made in loaves, but generally sold in sliced, packaged form; usually served cold.</a:t>
                      </a:r>
                      <a:endParaRPr lang="en-IN" sz="1400" dirty="0">
                        <a:solidFill>
                          <a:srgbClr val="000033"/>
                        </a:solidFill>
                        <a:effectLst/>
                        <a:latin typeface="Calibri"/>
                        <a:ea typeface="Calibri"/>
                        <a:cs typeface="Mangal"/>
                      </a:endParaRPr>
                    </a:p>
                  </a:txBody>
                  <a:tcPr marL="30898" marR="30898" marT="30898" marB="30898"/>
                </a:tc>
                <a:tc>
                  <a:txBody>
                    <a:bodyPr/>
                    <a:lstStyle/>
                    <a:p>
                      <a:pPr marL="342900" lvl="0" indent="-342900">
                        <a:lnSpc>
                          <a:spcPct val="115000"/>
                        </a:lnSpc>
                        <a:spcAft>
                          <a:spcPts val="1000"/>
                        </a:spcAft>
                        <a:buSzPts val="1000"/>
                        <a:buFont typeface="Symbol"/>
                        <a:buChar char=""/>
                        <a:tabLst>
                          <a:tab pos="457200" algn="l"/>
                        </a:tabLst>
                      </a:pPr>
                      <a:r>
                        <a:rPr lang="en-US" sz="1600" dirty="0">
                          <a:effectLst/>
                        </a:rPr>
                        <a:t>Loaves, Head cheese, Scrapple</a:t>
                      </a:r>
                      <a:endParaRPr lang="en-IN" sz="1400" dirty="0">
                        <a:solidFill>
                          <a:srgbClr val="000033"/>
                        </a:solidFill>
                        <a:effectLst/>
                        <a:latin typeface="Calibri"/>
                        <a:ea typeface="Calibri"/>
                        <a:cs typeface="Mangal"/>
                      </a:endParaRPr>
                    </a:p>
                  </a:txBody>
                  <a:tcPr marL="30898" marR="30898" marT="30898" marB="30898"/>
                </a:tc>
              </a:tr>
            </a:tbl>
          </a:graphicData>
        </a:graphic>
      </p:graphicFrame>
    </p:spTree>
    <p:extLst>
      <p:ext uri="{BB962C8B-B14F-4D97-AF65-F5344CB8AC3E}">
        <p14:creationId xmlns:p14="http://schemas.microsoft.com/office/powerpoint/2010/main" val="423900621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smtClean="0"/>
              <a:t>Sausage ingredients</a:t>
            </a:r>
            <a:endParaRPr lang="en-IN" dirty="0"/>
          </a:p>
        </p:txBody>
      </p:sp>
      <p:sp>
        <p:nvSpPr>
          <p:cNvPr id="3" name="Content Placeholder 2"/>
          <p:cNvSpPr>
            <a:spLocks noGrp="1"/>
          </p:cNvSpPr>
          <p:nvPr>
            <p:ph idx="1"/>
          </p:nvPr>
        </p:nvSpPr>
        <p:spPr>
          <a:xfrm>
            <a:off x="457200" y="1219200"/>
            <a:ext cx="8229600" cy="4525963"/>
          </a:xfrm>
        </p:spPr>
        <p:txBody>
          <a:bodyPr>
            <a:noAutofit/>
          </a:bodyPr>
          <a:lstStyle/>
          <a:p>
            <a:pPr marL="0" indent="0">
              <a:buNone/>
            </a:pPr>
            <a:r>
              <a:rPr lang="en-US" sz="2400" b="1" dirty="0"/>
              <a:t>Raw materials</a:t>
            </a:r>
            <a:endParaRPr lang="en-IN" sz="2400" dirty="0"/>
          </a:p>
          <a:p>
            <a:pPr lvl="0"/>
            <a:r>
              <a:rPr lang="en-US" sz="2400" dirty="0"/>
              <a:t>Excellent sausages can be made from various fresh trimmings and cuts that might ordinarily be </a:t>
            </a:r>
            <a:r>
              <a:rPr lang="en-US" sz="2400" dirty="0" err="1"/>
              <a:t>underutilised</a:t>
            </a:r>
            <a:r>
              <a:rPr lang="en-US" sz="2400" dirty="0"/>
              <a:t>.</a:t>
            </a:r>
            <a:endParaRPr lang="en-IN" sz="2400" dirty="0"/>
          </a:p>
          <a:p>
            <a:pPr lvl="0"/>
            <a:r>
              <a:rPr lang="en-US" sz="2400" dirty="0"/>
              <a:t>Materials such  as cheek, jowl,  head meat, pork fat and trimmings, which are seldom used freshly, make palatable sausages and are as good for this purpose as are any other cuts of meat.</a:t>
            </a:r>
            <a:endParaRPr lang="en-IN" sz="2400" dirty="0"/>
          </a:p>
          <a:p>
            <a:pPr lvl="0"/>
            <a:r>
              <a:rPr lang="en-US" sz="2400" dirty="0"/>
              <a:t>Other cuts from low quality carcasses may also be used.</a:t>
            </a:r>
            <a:endParaRPr lang="en-IN" sz="2400" dirty="0"/>
          </a:p>
          <a:p>
            <a:pPr lvl="0"/>
            <a:r>
              <a:rPr lang="en-US" sz="2400" dirty="0"/>
              <a:t>Only clean fresh or cured meats free from bones, tendons, and joints should be used.</a:t>
            </a:r>
            <a:endParaRPr lang="en-IN" sz="2400" dirty="0"/>
          </a:p>
          <a:p>
            <a:pPr lvl="0"/>
            <a:r>
              <a:rPr lang="en-US" sz="2400" dirty="0"/>
              <a:t>The skin should be removed from the pork.</a:t>
            </a:r>
            <a:endParaRPr lang="en-IN" sz="2400" dirty="0"/>
          </a:p>
          <a:p>
            <a:pPr lvl="0"/>
            <a:r>
              <a:rPr lang="en-US" sz="2400" dirty="0"/>
              <a:t>Meat by-products such as heart, liver, kidney, tongue and tripe obtained from beef, calves, sheep and hogs are used in many sausages</a:t>
            </a:r>
            <a:r>
              <a:rPr lang="en-US" sz="2400" dirty="0" smtClean="0"/>
              <a:t>.</a:t>
            </a:r>
            <a:endParaRPr lang="en-IN" sz="2400" dirty="0"/>
          </a:p>
        </p:txBody>
      </p:sp>
    </p:spTree>
    <p:extLst>
      <p:ext uri="{BB962C8B-B14F-4D97-AF65-F5344CB8AC3E}">
        <p14:creationId xmlns:p14="http://schemas.microsoft.com/office/powerpoint/2010/main" val="3813014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noAutofit/>
          </a:bodyPr>
          <a:lstStyle/>
          <a:p>
            <a:pPr marL="0" indent="0">
              <a:buNone/>
            </a:pPr>
            <a:r>
              <a:rPr lang="en-US" sz="2400" b="1" dirty="0"/>
              <a:t>Water</a:t>
            </a:r>
            <a:endParaRPr lang="en-IN" sz="2400" dirty="0"/>
          </a:p>
          <a:p>
            <a:pPr lvl="0"/>
            <a:r>
              <a:rPr lang="en-US" sz="2400" dirty="0"/>
              <a:t>Water is the most important non-meat ingredient and it should be permitted up to 3% for fresh sausages, luncheon meats and meat loaves.</a:t>
            </a:r>
            <a:endParaRPr lang="en-IN" sz="2400" dirty="0"/>
          </a:p>
          <a:p>
            <a:pPr lvl="0"/>
            <a:r>
              <a:rPr lang="en-US" sz="2400" dirty="0"/>
              <a:t>The final cooked sausage product should not exceed four times the protein content plus 10%.</a:t>
            </a:r>
            <a:endParaRPr lang="en-IN" sz="2400" dirty="0"/>
          </a:p>
          <a:p>
            <a:pPr marL="0" indent="0">
              <a:buNone/>
            </a:pPr>
            <a:r>
              <a:rPr lang="en-US" sz="2400" b="1" dirty="0"/>
              <a:t>Protein</a:t>
            </a:r>
            <a:endParaRPr lang="en-IN" sz="2400" dirty="0"/>
          </a:p>
          <a:p>
            <a:pPr lvl="0"/>
            <a:r>
              <a:rPr lang="en-US" sz="2400" dirty="0"/>
              <a:t>During preparation of sausage batters or emulsion, meat proteins serve two functions:</a:t>
            </a:r>
            <a:endParaRPr lang="en-IN" sz="2400" dirty="0"/>
          </a:p>
          <a:p>
            <a:pPr lvl="1"/>
            <a:r>
              <a:rPr lang="en-US" sz="2400" dirty="0"/>
              <a:t>To encapsulate or emulsify fat, and </a:t>
            </a:r>
            <a:endParaRPr lang="en-IN" sz="2400" dirty="0"/>
          </a:p>
          <a:p>
            <a:pPr lvl="1"/>
            <a:r>
              <a:rPr lang="en-US" sz="2400" dirty="0"/>
              <a:t>To bind water.</a:t>
            </a:r>
            <a:endParaRPr lang="en-IN" sz="2400" dirty="0"/>
          </a:p>
          <a:p>
            <a:endParaRPr lang="en-IN" sz="2400" dirty="0"/>
          </a:p>
          <a:p>
            <a:endParaRPr lang="en-IN" sz="2400" dirty="0"/>
          </a:p>
        </p:txBody>
      </p:sp>
    </p:spTree>
    <p:extLst>
      <p:ext uri="{BB962C8B-B14F-4D97-AF65-F5344CB8AC3E}">
        <p14:creationId xmlns:p14="http://schemas.microsoft.com/office/powerpoint/2010/main" val="40340575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noAutofit/>
          </a:bodyPr>
          <a:lstStyle/>
          <a:p>
            <a:pPr lvl="0" algn="just"/>
            <a:r>
              <a:rPr lang="en-US" sz="2400" dirty="0"/>
              <a:t>If either of these is not accomplished properly, the sausage will be unstable and subject to breakdown during cooking.</a:t>
            </a:r>
            <a:endParaRPr lang="en-IN" sz="2400" dirty="0"/>
          </a:p>
          <a:p>
            <a:pPr lvl="0" algn="just"/>
            <a:r>
              <a:rPr lang="en-US" sz="2400" dirty="0"/>
              <a:t>The fraction of muscle that contains salt-soluble </a:t>
            </a:r>
            <a:r>
              <a:rPr lang="en-US" sz="2400" dirty="0" err="1"/>
              <a:t>myofibrillar</a:t>
            </a:r>
            <a:r>
              <a:rPr lang="en-US" sz="2400" dirty="0"/>
              <a:t> (contractile) proteins is more important than the sarcoplasmic fraction, which contains water-soluble proteins.</a:t>
            </a:r>
            <a:endParaRPr lang="en-IN" sz="2400" dirty="0"/>
          </a:p>
          <a:p>
            <a:pPr lvl="0" algn="just"/>
            <a:r>
              <a:rPr lang="en-US" sz="2400" dirty="0"/>
              <a:t>Approximately 55% of total muscle protein is </a:t>
            </a:r>
            <a:r>
              <a:rPr lang="en-US" sz="2400" dirty="0" err="1"/>
              <a:t>myofibrillar</a:t>
            </a:r>
            <a:r>
              <a:rPr lang="en-US" sz="2400" dirty="0"/>
              <a:t>, composed largely of myosin and actin.</a:t>
            </a:r>
            <a:endParaRPr lang="en-IN" sz="2400" dirty="0"/>
          </a:p>
          <a:p>
            <a:pPr lvl="0" algn="just"/>
            <a:r>
              <a:rPr lang="en-US" sz="2400" dirty="0"/>
              <a:t>During the onset of rigor, myosin and actin are </a:t>
            </a:r>
            <a:r>
              <a:rPr lang="en-US" sz="2400" dirty="0" err="1"/>
              <a:t>complexed</a:t>
            </a:r>
            <a:r>
              <a:rPr lang="en-US" sz="2400" dirty="0"/>
              <a:t> to form </a:t>
            </a:r>
            <a:r>
              <a:rPr lang="en-US" sz="2400" dirty="0" err="1"/>
              <a:t>actomyosin</a:t>
            </a:r>
            <a:r>
              <a:rPr lang="en-US" sz="2400" dirty="0"/>
              <a:t>.</a:t>
            </a:r>
            <a:endParaRPr lang="en-IN" sz="2400" dirty="0"/>
          </a:p>
          <a:p>
            <a:pPr lvl="0" algn="just"/>
            <a:r>
              <a:rPr lang="en-US" sz="2400" dirty="0"/>
              <a:t>The dissociated proteins are more extractable and have a greater ability to swell and bind water</a:t>
            </a:r>
            <a:r>
              <a:rPr lang="en-US" sz="2400" dirty="0" smtClean="0"/>
              <a:t>.</a:t>
            </a:r>
            <a:endParaRPr lang="en-IN" sz="2400" dirty="0"/>
          </a:p>
        </p:txBody>
      </p:sp>
    </p:spTree>
    <p:extLst>
      <p:ext uri="{BB962C8B-B14F-4D97-AF65-F5344CB8AC3E}">
        <p14:creationId xmlns:p14="http://schemas.microsoft.com/office/powerpoint/2010/main" val="18248086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noAutofit/>
          </a:bodyPr>
          <a:lstStyle/>
          <a:p>
            <a:pPr lvl="0" algn="just"/>
            <a:r>
              <a:rPr lang="en-US" sz="2400" dirty="0"/>
              <a:t>After the onset of rigor the swelling and extractability are influenced mainly by temperature and ultimate </a:t>
            </a:r>
            <a:r>
              <a:rPr lang="en-US" sz="2400" dirty="0" err="1"/>
              <a:t>pH.</a:t>
            </a:r>
            <a:endParaRPr lang="en-IN" sz="2400" dirty="0"/>
          </a:p>
          <a:p>
            <a:pPr lvl="0" algn="just"/>
            <a:r>
              <a:rPr lang="en-US" sz="2400" dirty="0"/>
              <a:t>The presence of excessive collagen in most sausage is undesirable and it is usually desirable for finished sausages to have no more than 25% of the total protein as collagen</a:t>
            </a:r>
            <a:r>
              <a:rPr lang="en-US" sz="2400" dirty="0" smtClean="0"/>
              <a:t>.</a:t>
            </a:r>
          </a:p>
          <a:p>
            <a:pPr marL="0" indent="0" algn="just">
              <a:buNone/>
            </a:pPr>
            <a:r>
              <a:rPr lang="en-US" sz="2400" b="1" dirty="0"/>
              <a:t>Fat</a:t>
            </a:r>
            <a:endParaRPr lang="en-IN" sz="2400" dirty="0"/>
          </a:p>
          <a:p>
            <a:pPr lvl="0" algn="just"/>
            <a:r>
              <a:rPr lang="en-US" sz="2400" dirty="0"/>
              <a:t>Fat contributes greatly to palatability of sausages, but it is also the source of many processing problems.</a:t>
            </a:r>
            <a:endParaRPr lang="en-IN" sz="2400" dirty="0"/>
          </a:p>
          <a:p>
            <a:pPr lvl="0" algn="just"/>
            <a:r>
              <a:rPr lang="en-US" sz="2400" dirty="0"/>
              <a:t>Tenderness and juiciness of cooked sausages are affected by their fat content.</a:t>
            </a:r>
            <a:endParaRPr lang="en-IN" sz="2400" dirty="0"/>
          </a:p>
          <a:p>
            <a:pPr lvl="0" algn="just"/>
            <a:r>
              <a:rPr lang="en-US" sz="2400" dirty="0"/>
              <a:t>Fat is added to emulsions or batters primarily through inclusion of beef and pork trimmings in formulations</a:t>
            </a:r>
            <a:r>
              <a:rPr lang="en-US" sz="2400" dirty="0" smtClean="0"/>
              <a:t>.</a:t>
            </a:r>
            <a:endParaRPr lang="en-IN" sz="2400" dirty="0"/>
          </a:p>
        </p:txBody>
      </p:sp>
    </p:spTree>
    <p:extLst>
      <p:ext uri="{BB962C8B-B14F-4D97-AF65-F5344CB8AC3E}">
        <p14:creationId xmlns:p14="http://schemas.microsoft.com/office/powerpoint/2010/main" val="102304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normAutofit/>
          </a:bodyPr>
          <a:lstStyle/>
          <a:p>
            <a:pPr lvl="0"/>
            <a:r>
              <a:rPr lang="en-US" sz="2400" dirty="0"/>
              <a:t>Since the pork fats are softer and melt at lower temperatures, they are easier to comminute than beef fats.</a:t>
            </a:r>
            <a:endParaRPr lang="en-IN" sz="2400" dirty="0"/>
          </a:p>
          <a:p>
            <a:pPr lvl="0"/>
            <a:r>
              <a:rPr lang="en-US" sz="2400" dirty="0"/>
              <a:t>During </a:t>
            </a:r>
            <a:r>
              <a:rPr lang="en-US" sz="2400" dirty="0" err="1"/>
              <a:t>comminution</a:t>
            </a:r>
            <a:r>
              <a:rPr lang="en-US" sz="2400" dirty="0"/>
              <a:t>, beef fats require higher temperatures than pork fats.</a:t>
            </a:r>
            <a:endParaRPr lang="en-IN" sz="2400" dirty="0"/>
          </a:p>
          <a:p>
            <a:pPr lvl="0"/>
            <a:r>
              <a:rPr lang="en-US" sz="2400" dirty="0"/>
              <a:t>Cooked sausages such as frankfurters, bologna and similar comminuted sausage products are limited by U.S. government regulation to a maximum of 30% fat.</a:t>
            </a:r>
            <a:endParaRPr lang="en-IN" sz="2400" dirty="0"/>
          </a:p>
          <a:p>
            <a:pPr lvl="0"/>
            <a:endParaRPr lang="en-IN" sz="2400" dirty="0"/>
          </a:p>
          <a:p>
            <a:endParaRPr lang="en-IN" sz="2400" dirty="0"/>
          </a:p>
          <a:p>
            <a:endParaRPr lang="en-IN" sz="2400" dirty="0"/>
          </a:p>
          <a:p>
            <a:endParaRPr lang="en-IN" sz="2400" dirty="0"/>
          </a:p>
        </p:txBody>
      </p:sp>
    </p:spTree>
    <p:extLst>
      <p:ext uri="{BB962C8B-B14F-4D97-AF65-F5344CB8AC3E}">
        <p14:creationId xmlns:p14="http://schemas.microsoft.com/office/powerpoint/2010/main" val="3846753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
            </a:r>
            <a:br>
              <a:rPr lang="en-US" b="1" dirty="0" smtClean="0"/>
            </a:br>
            <a:r>
              <a:rPr lang="en-US" b="1" dirty="0" smtClean="0"/>
              <a:t>Non-meat </a:t>
            </a:r>
            <a:r>
              <a:rPr lang="en-US" b="1" dirty="0"/>
              <a:t>ingredients</a:t>
            </a:r>
            <a:r>
              <a:rPr lang="en-IN" dirty="0"/>
              <a:t/>
            </a:r>
            <a:br>
              <a:rPr lang="en-IN" dirty="0"/>
            </a:br>
            <a:endParaRPr lang="en-IN" dirty="0"/>
          </a:p>
        </p:txBody>
      </p:sp>
      <p:sp>
        <p:nvSpPr>
          <p:cNvPr id="3" name="Content Placeholder 2"/>
          <p:cNvSpPr>
            <a:spLocks noGrp="1"/>
          </p:cNvSpPr>
          <p:nvPr>
            <p:ph idx="1"/>
          </p:nvPr>
        </p:nvSpPr>
        <p:spPr/>
        <p:txBody>
          <a:bodyPr>
            <a:noAutofit/>
          </a:bodyPr>
          <a:lstStyle/>
          <a:p>
            <a:pPr marL="0" lvl="0" indent="0" algn="just">
              <a:buNone/>
            </a:pPr>
            <a:r>
              <a:rPr lang="en-US" sz="2400" b="1" dirty="0" smtClean="0"/>
              <a:t>Salt</a:t>
            </a:r>
          </a:p>
          <a:p>
            <a:pPr lvl="0" algn="just"/>
            <a:r>
              <a:rPr lang="en-US" sz="2400" dirty="0" smtClean="0"/>
              <a:t>Salt </a:t>
            </a:r>
            <a:r>
              <a:rPr lang="en-US" sz="2400" dirty="0"/>
              <a:t>is the most critical ingredient in sausage manufacturing.</a:t>
            </a:r>
            <a:endParaRPr lang="en-IN" sz="2400" dirty="0"/>
          </a:p>
          <a:p>
            <a:pPr lvl="0" algn="just"/>
            <a:r>
              <a:rPr lang="en-US" sz="2400" dirty="0"/>
              <a:t>Without salt sausages cannot be made.</a:t>
            </a:r>
            <a:endParaRPr lang="en-IN" sz="2400" dirty="0"/>
          </a:p>
          <a:p>
            <a:pPr lvl="0" algn="just"/>
            <a:r>
              <a:rPr lang="en-US" sz="2400" dirty="0"/>
              <a:t>Salt has 3 primary functions - preservation, </a:t>
            </a:r>
            <a:r>
              <a:rPr lang="en-US" sz="2400" dirty="0" err="1"/>
              <a:t>flavour</a:t>
            </a:r>
            <a:r>
              <a:rPr lang="en-US" sz="2400" dirty="0"/>
              <a:t> enhancement and protein extraction to create the product to bind.</a:t>
            </a:r>
            <a:endParaRPr lang="en-IN" sz="2400" dirty="0"/>
          </a:p>
          <a:p>
            <a:pPr lvl="0" algn="just"/>
            <a:r>
              <a:rPr lang="en-US" sz="2400" dirty="0"/>
              <a:t>Most sausages have 2-3 % of added salt.</a:t>
            </a:r>
            <a:endParaRPr lang="en-IN" sz="2400" dirty="0"/>
          </a:p>
          <a:p>
            <a:pPr marL="0" indent="0" algn="just">
              <a:buNone/>
            </a:pPr>
            <a:r>
              <a:rPr lang="en-US" sz="2400" b="1" dirty="0"/>
              <a:t>Sugar</a:t>
            </a:r>
            <a:endParaRPr lang="en-IN" sz="2400" b="1" dirty="0"/>
          </a:p>
          <a:p>
            <a:pPr lvl="0" algn="just"/>
            <a:r>
              <a:rPr lang="en-US" sz="2400" dirty="0"/>
              <a:t>A variety of sugars are commonly used ranging from sucrose (cane or beet sugar C</a:t>
            </a:r>
            <a:r>
              <a:rPr lang="en-US" sz="2400" baseline="-25000" dirty="0"/>
              <a:t>12</a:t>
            </a:r>
            <a:r>
              <a:rPr lang="en-US" sz="2400" dirty="0"/>
              <a:t>H</a:t>
            </a:r>
            <a:r>
              <a:rPr lang="en-US" sz="2400" baseline="-25000" dirty="0"/>
              <a:t>22</a:t>
            </a:r>
            <a:r>
              <a:rPr lang="en-US" sz="2400" dirty="0"/>
              <a:t>O</a:t>
            </a:r>
            <a:r>
              <a:rPr lang="en-US" sz="2400" baseline="-25000" dirty="0"/>
              <a:t>11</a:t>
            </a:r>
            <a:r>
              <a:rPr lang="en-US" sz="2400" dirty="0"/>
              <a:t>) to dextrose (corn sugar C</a:t>
            </a:r>
            <a:r>
              <a:rPr lang="en-US" sz="2400" baseline="-25000" dirty="0"/>
              <a:t>6</a:t>
            </a:r>
            <a:r>
              <a:rPr lang="en-US" sz="2400" dirty="0"/>
              <a:t>H</a:t>
            </a:r>
            <a:r>
              <a:rPr lang="en-US" sz="2400" baseline="-25000" dirty="0"/>
              <a:t>12</a:t>
            </a:r>
            <a:r>
              <a:rPr lang="en-US" sz="2400" dirty="0"/>
              <a:t>O</a:t>
            </a:r>
            <a:r>
              <a:rPr lang="en-US" sz="2400" baseline="-25000" dirty="0"/>
              <a:t>6</a:t>
            </a:r>
            <a:r>
              <a:rPr lang="en-US" sz="2400" dirty="0"/>
              <a:t>), corn syrup, corn syrup solids, sorbitol are also used in later group</a:t>
            </a:r>
            <a:r>
              <a:rPr lang="en-US" sz="2400" dirty="0" smtClean="0"/>
              <a:t>.</a:t>
            </a:r>
            <a:endParaRPr lang="en-IN" sz="2400" dirty="0"/>
          </a:p>
        </p:txBody>
      </p:sp>
    </p:spTree>
    <p:extLst>
      <p:ext uri="{BB962C8B-B14F-4D97-AF65-F5344CB8AC3E}">
        <p14:creationId xmlns:p14="http://schemas.microsoft.com/office/powerpoint/2010/main" val="17767345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noAutofit/>
          </a:bodyPr>
          <a:lstStyle/>
          <a:p>
            <a:pPr lvl="0"/>
            <a:r>
              <a:rPr lang="en-US" sz="2400" dirty="0"/>
              <a:t>Sugars are used mostly as </a:t>
            </a:r>
            <a:r>
              <a:rPr lang="en-US" sz="2400" dirty="0" err="1"/>
              <a:t>flavouring</a:t>
            </a:r>
            <a:r>
              <a:rPr lang="en-US" sz="2400" dirty="0"/>
              <a:t> agents to counteract the salt </a:t>
            </a:r>
            <a:r>
              <a:rPr lang="en-US" sz="2400" dirty="0" err="1"/>
              <a:t>flavour</a:t>
            </a:r>
            <a:r>
              <a:rPr lang="en-US" sz="2400" dirty="0"/>
              <a:t> intensity and to provide food for microbial fermentation in fermented sausages.</a:t>
            </a:r>
            <a:endParaRPr lang="en-IN" sz="2400" dirty="0"/>
          </a:p>
          <a:p>
            <a:pPr lvl="0"/>
            <a:r>
              <a:rPr lang="en-US" sz="2400" dirty="0"/>
              <a:t>Most sugars, except sorbitol increase the browning of meat during cooking.</a:t>
            </a:r>
            <a:endParaRPr lang="en-IN" sz="2400" dirty="0"/>
          </a:p>
          <a:p>
            <a:pPr lvl="0"/>
            <a:r>
              <a:rPr lang="en-US" sz="2400" dirty="0"/>
              <a:t>Dextrose is usually added at the 0.5 to 1 per cent level (of the meat weight) for fermented sausages.</a:t>
            </a:r>
            <a:endParaRPr lang="en-IN" sz="2400" dirty="0"/>
          </a:p>
          <a:p>
            <a:pPr marL="0" indent="0">
              <a:buNone/>
            </a:pPr>
            <a:r>
              <a:rPr lang="en-US" sz="2400" b="1" dirty="0"/>
              <a:t>Spices and </a:t>
            </a:r>
            <a:r>
              <a:rPr lang="en-US" sz="2400" b="1" dirty="0" err="1"/>
              <a:t>flavourings</a:t>
            </a:r>
            <a:endParaRPr lang="en-IN" sz="2400" b="1" dirty="0"/>
          </a:p>
          <a:p>
            <a:pPr lvl="0"/>
            <a:r>
              <a:rPr lang="en-US" sz="2400" dirty="0"/>
              <a:t>Spices are dried aromatic vegetable substances.</a:t>
            </a:r>
            <a:endParaRPr lang="en-IN" sz="2400" dirty="0"/>
          </a:p>
          <a:p>
            <a:pPr lvl="0"/>
            <a:r>
              <a:rPr lang="en-US" sz="2400" dirty="0"/>
              <a:t>The term may be applied to all dried plant products, which include herbs, aromatic seeds and dehydrated vegetables</a:t>
            </a:r>
            <a:r>
              <a:rPr lang="en-US" sz="2400" dirty="0" smtClean="0"/>
              <a:t>.</a:t>
            </a:r>
            <a:endParaRPr lang="en-IN" sz="2400" dirty="0"/>
          </a:p>
        </p:txBody>
      </p:sp>
    </p:spTree>
    <p:extLst>
      <p:ext uri="{BB962C8B-B14F-4D97-AF65-F5344CB8AC3E}">
        <p14:creationId xmlns:p14="http://schemas.microsoft.com/office/powerpoint/2010/main" val="126502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noAutofit/>
          </a:bodyPr>
          <a:lstStyle/>
          <a:p>
            <a:pPr lvl="0"/>
            <a:r>
              <a:rPr lang="en-US" sz="2400" dirty="0"/>
              <a:t>Spices are liable to certain variations in </a:t>
            </a:r>
            <a:r>
              <a:rPr lang="en-US" sz="2400" dirty="0" err="1"/>
              <a:t>flavour</a:t>
            </a:r>
            <a:r>
              <a:rPr lang="en-US" sz="2400" dirty="0"/>
              <a:t>, strength and quality.</a:t>
            </a:r>
            <a:endParaRPr lang="en-IN" sz="2400" dirty="0"/>
          </a:p>
          <a:p>
            <a:pPr lvl="0"/>
            <a:r>
              <a:rPr lang="en-US" sz="2400" dirty="0"/>
              <a:t>Allspice, ginger, nutmeg and pepper are products of tropical plants.</a:t>
            </a:r>
            <a:endParaRPr lang="en-IN" sz="2400" dirty="0"/>
          </a:p>
          <a:p>
            <a:pPr lvl="0"/>
            <a:r>
              <a:rPr lang="en-US" sz="2400" dirty="0"/>
              <a:t>They may represent the root, bark, bud, flower or fruit.</a:t>
            </a:r>
            <a:endParaRPr lang="en-IN" sz="2400" dirty="0"/>
          </a:p>
          <a:p>
            <a:pPr lvl="0"/>
            <a:r>
              <a:rPr lang="en-US" sz="2400" dirty="0"/>
              <a:t>Spices are used either whole or in one of the following processed forms: (1) ground, (2) essential oils, or (3) oleoresins.</a:t>
            </a:r>
            <a:endParaRPr lang="en-IN" sz="2400" dirty="0"/>
          </a:p>
          <a:p>
            <a:pPr lvl="0"/>
            <a:r>
              <a:rPr lang="en-US" sz="2400" dirty="0"/>
              <a:t>The latter two must be classified as </a:t>
            </a:r>
            <a:r>
              <a:rPr lang="en-US" sz="2400" dirty="0" err="1"/>
              <a:t>flavourings</a:t>
            </a:r>
            <a:r>
              <a:rPr lang="en-US" sz="2400" dirty="0"/>
              <a:t>.</a:t>
            </a:r>
            <a:endParaRPr lang="en-IN" sz="2400" dirty="0"/>
          </a:p>
          <a:p>
            <a:pPr lvl="0"/>
            <a:r>
              <a:rPr lang="en-US" sz="2400" dirty="0"/>
              <a:t>Most spices are used in processed form.</a:t>
            </a:r>
            <a:endParaRPr lang="en-IN" sz="2400" dirty="0"/>
          </a:p>
          <a:p>
            <a:pPr lvl="0"/>
            <a:r>
              <a:rPr lang="en-US" sz="2400" dirty="0"/>
              <a:t>Whole peppercorns used in certain dry sausages are an example of a whole spice</a:t>
            </a:r>
            <a:r>
              <a:rPr lang="en-US" sz="2400" dirty="0" smtClean="0"/>
              <a:t>.</a:t>
            </a:r>
            <a:endParaRPr lang="en-IN" sz="2400" dirty="0"/>
          </a:p>
        </p:txBody>
      </p:sp>
    </p:spTree>
    <p:extLst>
      <p:ext uri="{BB962C8B-B14F-4D97-AF65-F5344CB8AC3E}">
        <p14:creationId xmlns:p14="http://schemas.microsoft.com/office/powerpoint/2010/main" val="20970370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noAutofit/>
          </a:bodyPr>
          <a:lstStyle/>
          <a:p>
            <a:pPr lvl="0"/>
            <a:r>
              <a:rPr lang="en-US" sz="2400" dirty="0" err="1"/>
              <a:t>Flavourings</a:t>
            </a:r>
            <a:r>
              <a:rPr lang="en-US" sz="2400" dirty="0"/>
              <a:t> are spice extractives: essential oils or oleoresins.</a:t>
            </a:r>
            <a:endParaRPr lang="en-IN" sz="2400" dirty="0"/>
          </a:p>
          <a:p>
            <a:pPr lvl="0"/>
            <a:r>
              <a:rPr lang="en-US" sz="2400" dirty="0"/>
              <a:t>Extractives have the advantages of elimination of colour specks, freedom from bacteria, reduced shipping costs and less storage area.</a:t>
            </a:r>
            <a:endParaRPr lang="en-IN" sz="2400" dirty="0"/>
          </a:p>
          <a:p>
            <a:pPr lvl="0"/>
            <a:r>
              <a:rPr lang="en-US" sz="2400" dirty="0"/>
              <a:t>Herbs are leaves of plants grown in both temperate and tropical zones and are relatively low in total oil content while true spices are relatively high.</a:t>
            </a:r>
            <a:endParaRPr lang="en-IN" sz="2400" dirty="0"/>
          </a:p>
          <a:p>
            <a:pPr lvl="1"/>
            <a:r>
              <a:rPr lang="en-US" sz="2400" dirty="0"/>
              <a:t>Marjoram, sage and thyme are examples of herbs.</a:t>
            </a:r>
            <a:endParaRPr lang="en-IN" sz="2400" dirty="0"/>
          </a:p>
          <a:p>
            <a:pPr lvl="0"/>
            <a:r>
              <a:rPr lang="en-US" sz="2400" dirty="0"/>
              <a:t>Aromatic seeds are derived from plants cultivated in both temperate and tropical areas.</a:t>
            </a:r>
            <a:endParaRPr lang="en-IN" sz="2400" dirty="0"/>
          </a:p>
          <a:p>
            <a:pPr lvl="1"/>
            <a:r>
              <a:rPr lang="en-US" sz="2400" dirty="0"/>
              <a:t>Anise, coriander, dill and mustard are examples of aromatic seeds</a:t>
            </a:r>
            <a:r>
              <a:rPr lang="en-US" sz="2400" dirty="0" smtClean="0"/>
              <a:t>.</a:t>
            </a:r>
            <a:endParaRPr lang="en-IN" sz="2400" dirty="0"/>
          </a:p>
        </p:txBody>
      </p:sp>
    </p:spTree>
    <p:extLst>
      <p:ext uri="{BB962C8B-B14F-4D97-AF65-F5344CB8AC3E}">
        <p14:creationId xmlns:p14="http://schemas.microsoft.com/office/powerpoint/2010/main" val="32894123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85800"/>
            <a:ext cx="8229600" cy="4525963"/>
          </a:xfrm>
        </p:spPr>
        <p:txBody>
          <a:bodyPr>
            <a:noAutofit/>
          </a:bodyPr>
          <a:lstStyle/>
          <a:p>
            <a:pPr lvl="0"/>
            <a:r>
              <a:rPr lang="en-US" sz="2400" dirty="0"/>
              <a:t>Vegetables are used in the dehydrated form. Examples are garlic and onions.</a:t>
            </a:r>
            <a:endParaRPr lang="en-IN" sz="2400" dirty="0"/>
          </a:p>
          <a:p>
            <a:pPr lvl="0"/>
            <a:r>
              <a:rPr lang="en-US" sz="2400" dirty="0"/>
              <a:t>Seasonings and </a:t>
            </a:r>
            <a:r>
              <a:rPr lang="en-US" sz="2400" dirty="0" err="1"/>
              <a:t>flavourings</a:t>
            </a:r>
            <a:r>
              <a:rPr lang="en-US" sz="2400" dirty="0"/>
              <a:t> are included in sausage emulsions or batters to add </a:t>
            </a:r>
            <a:r>
              <a:rPr lang="en-US" sz="2400" dirty="0" err="1"/>
              <a:t>flavour</a:t>
            </a:r>
            <a:r>
              <a:rPr lang="en-US" sz="2400" dirty="0"/>
              <a:t> to the product.</a:t>
            </a:r>
            <a:endParaRPr lang="en-IN" sz="2400" dirty="0"/>
          </a:p>
          <a:p>
            <a:pPr lvl="1"/>
            <a:r>
              <a:rPr lang="en-US" sz="2400" dirty="0"/>
              <a:t>Examples of seasonings and </a:t>
            </a:r>
            <a:r>
              <a:rPr lang="en-US" sz="2400" dirty="0" err="1"/>
              <a:t>flavourings</a:t>
            </a:r>
            <a:r>
              <a:rPr lang="en-US" sz="2400" dirty="0"/>
              <a:t> are</a:t>
            </a:r>
            <a:endParaRPr lang="en-IN" sz="2400" dirty="0"/>
          </a:p>
          <a:p>
            <a:pPr lvl="1"/>
            <a:r>
              <a:rPr lang="en-US" sz="2400" dirty="0"/>
              <a:t>Monosodium glutamate and nucleotides – enhance </a:t>
            </a:r>
            <a:r>
              <a:rPr lang="en-US" sz="2400" dirty="0" err="1"/>
              <a:t>flavour</a:t>
            </a:r>
            <a:r>
              <a:rPr lang="en-US" sz="2400" dirty="0"/>
              <a:t>.</a:t>
            </a:r>
            <a:endParaRPr lang="en-IN" sz="2400" dirty="0"/>
          </a:p>
          <a:p>
            <a:pPr lvl="0"/>
            <a:r>
              <a:rPr lang="en-US" sz="2400" dirty="0"/>
              <a:t>Hydrolyzed plant proteins contribute a characteristic meaty </a:t>
            </a:r>
            <a:r>
              <a:rPr lang="en-US" sz="2400" dirty="0" err="1"/>
              <a:t>flavour</a:t>
            </a:r>
            <a:r>
              <a:rPr lang="en-US" sz="2400" dirty="0"/>
              <a:t>.</a:t>
            </a:r>
            <a:endParaRPr lang="en-IN" sz="2400" dirty="0"/>
          </a:p>
          <a:p>
            <a:pPr lvl="0"/>
            <a:r>
              <a:rPr lang="en-US" sz="2400" dirty="0"/>
              <a:t>Black pepper, cloves, ginger, mace, rosemary, sage and thyme possess antioxidant properties.</a:t>
            </a:r>
            <a:endParaRPr lang="en-IN" sz="2400" dirty="0"/>
          </a:p>
          <a:p>
            <a:pPr lvl="0"/>
            <a:r>
              <a:rPr lang="en-US" sz="2400" dirty="0"/>
              <a:t>Other </a:t>
            </a:r>
            <a:r>
              <a:rPr lang="en-US" sz="2400" dirty="0" err="1"/>
              <a:t>flavour</a:t>
            </a:r>
            <a:r>
              <a:rPr lang="en-US" sz="2400" dirty="0"/>
              <a:t> additives include smoke </a:t>
            </a:r>
            <a:r>
              <a:rPr lang="en-US" sz="2400" dirty="0" err="1"/>
              <a:t>flavouring</a:t>
            </a:r>
            <a:r>
              <a:rPr lang="en-US" sz="2400" dirty="0"/>
              <a:t> which is usually added as an oil or water solution of natural smoke and vinegar used in products like </a:t>
            </a:r>
            <a:r>
              <a:rPr lang="en-US" sz="2400" dirty="0" err="1"/>
              <a:t>sulze</a:t>
            </a:r>
            <a:r>
              <a:rPr lang="en-US" sz="2400" dirty="0"/>
              <a:t> or some pickled sausages. Both of these have definite bacteriostatic properties.</a:t>
            </a:r>
            <a:endParaRPr lang="en-IN" sz="2400" dirty="0"/>
          </a:p>
          <a:p>
            <a:endParaRPr lang="en-IN" sz="2400" dirty="0"/>
          </a:p>
          <a:p>
            <a:endParaRPr lang="en-IN" sz="2400" dirty="0"/>
          </a:p>
          <a:p>
            <a:endParaRPr lang="en-IN" sz="2400" dirty="0"/>
          </a:p>
          <a:p>
            <a:endParaRPr lang="en-IN" sz="2400" dirty="0"/>
          </a:p>
          <a:p>
            <a:endParaRPr lang="en-IN" dirty="0"/>
          </a:p>
        </p:txBody>
      </p:sp>
    </p:spTree>
    <p:extLst>
      <p:ext uri="{BB962C8B-B14F-4D97-AF65-F5344CB8AC3E}">
        <p14:creationId xmlns:p14="http://schemas.microsoft.com/office/powerpoint/2010/main" val="28917430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noAutofit/>
          </a:bodyPr>
          <a:lstStyle/>
          <a:p>
            <a:pPr marL="0" indent="0">
              <a:buNone/>
            </a:pPr>
            <a:r>
              <a:rPr lang="en-US" sz="2400" b="1" dirty="0"/>
              <a:t>Extenders and binders</a:t>
            </a:r>
            <a:endParaRPr lang="en-IN" sz="2400" b="1" dirty="0"/>
          </a:p>
          <a:p>
            <a:pPr lvl="0"/>
            <a:r>
              <a:rPr lang="en-US" sz="2400" dirty="0"/>
              <a:t>These are called as nonmeat materials and also are less frequently referred to as fillers, emulsifiers or stabilizers.</a:t>
            </a:r>
            <a:endParaRPr lang="en-IN" sz="2400" dirty="0"/>
          </a:p>
          <a:p>
            <a:pPr lvl="0"/>
            <a:r>
              <a:rPr lang="en-US" sz="2400" dirty="0"/>
              <a:t>They are added to basic meat formulations for one or more of the following reasons:</a:t>
            </a:r>
            <a:endParaRPr lang="en-IN" sz="2400" dirty="0"/>
          </a:p>
          <a:p>
            <a:pPr lvl="1"/>
            <a:r>
              <a:rPr lang="en-US" sz="2400" dirty="0"/>
              <a:t>To improve emulsion stability</a:t>
            </a:r>
            <a:endParaRPr lang="en-IN" sz="2400" dirty="0"/>
          </a:p>
          <a:p>
            <a:pPr lvl="1"/>
            <a:r>
              <a:rPr lang="en-US" sz="2400" dirty="0"/>
              <a:t>To improve cooking yields</a:t>
            </a:r>
            <a:endParaRPr lang="en-IN" sz="2400" dirty="0"/>
          </a:p>
          <a:p>
            <a:pPr lvl="1"/>
            <a:r>
              <a:rPr lang="en-US" sz="2400" dirty="0"/>
              <a:t>To improve slicing characteristics</a:t>
            </a:r>
            <a:endParaRPr lang="en-IN" sz="2400" dirty="0"/>
          </a:p>
          <a:p>
            <a:pPr lvl="1"/>
            <a:r>
              <a:rPr lang="en-US" sz="2400" dirty="0"/>
              <a:t>To improve </a:t>
            </a:r>
            <a:r>
              <a:rPr lang="en-US" sz="2400" dirty="0" err="1"/>
              <a:t>flavour</a:t>
            </a:r>
            <a:r>
              <a:rPr lang="en-US" sz="2400" dirty="0"/>
              <a:t>, and</a:t>
            </a:r>
            <a:endParaRPr lang="en-IN" sz="2400" dirty="0"/>
          </a:p>
          <a:p>
            <a:pPr lvl="1"/>
            <a:r>
              <a:rPr lang="en-US" sz="2400" dirty="0"/>
              <a:t>To reduce formulation costs</a:t>
            </a:r>
            <a:r>
              <a:rPr lang="en-US" sz="2400" dirty="0" smtClean="0"/>
              <a:t>.</a:t>
            </a:r>
            <a:endParaRPr lang="en-IN" sz="2400" dirty="0"/>
          </a:p>
        </p:txBody>
      </p:sp>
    </p:spTree>
    <p:extLst>
      <p:ext uri="{BB962C8B-B14F-4D97-AF65-F5344CB8AC3E}">
        <p14:creationId xmlns:p14="http://schemas.microsoft.com/office/powerpoint/2010/main" val="2209637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noAutofit/>
          </a:bodyPr>
          <a:lstStyle/>
          <a:p>
            <a:pPr lvl="0"/>
            <a:r>
              <a:rPr lang="en-US" sz="2400" dirty="0"/>
              <a:t>The use level is generally restricted to 3.5% with exception of soy protein isolate, which carries a 2% limit.</a:t>
            </a:r>
            <a:endParaRPr lang="en-IN" sz="2400" dirty="0"/>
          </a:p>
          <a:p>
            <a:pPr lvl="0"/>
            <a:r>
              <a:rPr lang="en-US" sz="2400" dirty="0"/>
              <a:t>Many extenders have an effect on colour, </a:t>
            </a:r>
            <a:r>
              <a:rPr lang="en-US" sz="2400" dirty="0" err="1"/>
              <a:t>flavour</a:t>
            </a:r>
            <a:r>
              <a:rPr lang="en-US" sz="2400" dirty="0"/>
              <a:t> and texture.</a:t>
            </a:r>
            <a:endParaRPr lang="en-IN" sz="2400" dirty="0"/>
          </a:p>
          <a:p>
            <a:pPr lvl="0"/>
            <a:r>
              <a:rPr lang="en-US" sz="2400" dirty="0"/>
              <a:t>Milk products are well accepted due to their positive </a:t>
            </a:r>
            <a:r>
              <a:rPr lang="en-US" sz="2400" dirty="0" err="1"/>
              <a:t>flavour</a:t>
            </a:r>
            <a:r>
              <a:rPr lang="en-US" sz="2400" dirty="0"/>
              <a:t> contribution.</a:t>
            </a:r>
            <a:endParaRPr lang="en-IN" sz="2400" dirty="0"/>
          </a:p>
          <a:p>
            <a:pPr lvl="0"/>
            <a:r>
              <a:rPr lang="en-US" sz="2400" dirty="0"/>
              <a:t>Nonfat dried milk, dried </a:t>
            </a:r>
            <a:r>
              <a:rPr lang="en-US" sz="2400" dirty="0" err="1"/>
              <a:t>wheys</a:t>
            </a:r>
            <a:r>
              <a:rPr lang="en-US" sz="2400" dirty="0"/>
              <a:t>, modified </a:t>
            </a:r>
            <a:r>
              <a:rPr lang="en-US" sz="2400" dirty="0" err="1"/>
              <a:t>wheys</a:t>
            </a:r>
            <a:r>
              <a:rPr lang="en-US" sz="2400" dirty="0"/>
              <a:t> and partially </a:t>
            </a:r>
            <a:r>
              <a:rPr lang="en-US" sz="2400" dirty="0" err="1"/>
              <a:t>delactosed</a:t>
            </a:r>
            <a:r>
              <a:rPr lang="en-US" sz="2400" dirty="0"/>
              <a:t> </a:t>
            </a:r>
            <a:r>
              <a:rPr lang="en-US" sz="2400" dirty="0" err="1"/>
              <a:t>wheys</a:t>
            </a:r>
            <a:r>
              <a:rPr lang="en-US" sz="2400" dirty="0"/>
              <a:t> are also available.</a:t>
            </a:r>
            <a:endParaRPr lang="en-IN" sz="2400" dirty="0"/>
          </a:p>
          <a:p>
            <a:pPr lvl="0"/>
            <a:r>
              <a:rPr lang="en-US" sz="2400" dirty="0"/>
              <a:t>Cereal extenders are mainly starch, bind water and impart a bland </a:t>
            </a:r>
            <a:r>
              <a:rPr lang="en-US" sz="2400" dirty="0" err="1"/>
              <a:t>flavour</a:t>
            </a:r>
            <a:r>
              <a:rPr lang="en-US" sz="2400" dirty="0"/>
              <a:t>.</a:t>
            </a:r>
            <a:endParaRPr lang="en-IN" sz="2400" dirty="0"/>
          </a:p>
          <a:p>
            <a:pPr lvl="0"/>
            <a:r>
              <a:rPr lang="en-US" sz="2400" dirty="0"/>
              <a:t>Soy proteins include grits or flour (50% protein), concentrate (79% protein) and isolate (90% protein).</a:t>
            </a:r>
            <a:endParaRPr lang="en-IN" sz="2400" dirty="0"/>
          </a:p>
          <a:p>
            <a:pPr lvl="0"/>
            <a:r>
              <a:rPr lang="en-US" sz="2400" dirty="0"/>
              <a:t>They may be available in a textured as well as a powder or ground form</a:t>
            </a:r>
            <a:r>
              <a:rPr lang="en-US" sz="2400" dirty="0" smtClean="0"/>
              <a:t>.</a:t>
            </a:r>
            <a:endParaRPr lang="en-IN" sz="2400" dirty="0"/>
          </a:p>
        </p:txBody>
      </p:sp>
    </p:spTree>
    <p:extLst>
      <p:ext uri="{BB962C8B-B14F-4D97-AF65-F5344CB8AC3E}">
        <p14:creationId xmlns:p14="http://schemas.microsoft.com/office/powerpoint/2010/main" val="7570713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a:xfrm>
            <a:off x="457200" y="1143000"/>
            <a:ext cx="8229600" cy="4525963"/>
          </a:xfrm>
        </p:spPr>
        <p:txBody>
          <a:bodyPr>
            <a:noAutofit/>
          </a:bodyPr>
          <a:lstStyle/>
          <a:p>
            <a:pPr lvl="0"/>
            <a:r>
              <a:rPr lang="en-US" sz="2400" dirty="0"/>
              <a:t>Soy isolate is a good binder, functioning much like meat protein in an emulsion or batter.</a:t>
            </a:r>
            <a:endParaRPr lang="en-IN" sz="2400" dirty="0"/>
          </a:p>
          <a:p>
            <a:pPr lvl="0"/>
            <a:r>
              <a:rPr lang="en-US" sz="2400" dirty="0"/>
              <a:t>Among other extenders are mustard flour and </a:t>
            </a:r>
            <a:r>
              <a:rPr lang="en-US" sz="2400" dirty="0" err="1"/>
              <a:t>deheated</a:t>
            </a:r>
            <a:r>
              <a:rPr lang="en-US" sz="2400" dirty="0"/>
              <a:t> ground mustard, which may be used at levels up to 1%.</a:t>
            </a:r>
            <a:endParaRPr lang="en-IN" sz="2400" dirty="0"/>
          </a:p>
          <a:p>
            <a:pPr lvl="0"/>
            <a:r>
              <a:rPr lang="en-US" sz="2400" dirty="0"/>
              <a:t>Yeast proteins represent another group of extenders as do milk protein </a:t>
            </a:r>
            <a:r>
              <a:rPr lang="en-US" sz="2400" dirty="0" err="1"/>
              <a:t>hydrolysates</a:t>
            </a:r>
            <a:r>
              <a:rPr lang="en-US" sz="2400" dirty="0"/>
              <a:t>.</a:t>
            </a:r>
            <a:endParaRPr lang="en-IN" sz="2400" dirty="0"/>
          </a:p>
          <a:p>
            <a:pPr lvl="0"/>
            <a:r>
              <a:rPr lang="en-US" sz="2400" dirty="0"/>
              <a:t>Many of these can be classified as </a:t>
            </a:r>
            <a:r>
              <a:rPr lang="en-US" sz="2400" dirty="0" err="1"/>
              <a:t>flavourings</a:t>
            </a:r>
            <a:r>
              <a:rPr lang="en-US" sz="2400" dirty="0"/>
              <a:t>.</a:t>
            </a:r>
            <a:endParaRPr lang="en-IN" sz="2400" dirty="0"/>
          </a:p>
          <a:p>
            <a:pPr lvl="0"/>
            <a:r>
              <a:rPr lang="en-US" sz="2400" dirty="0"/>
              <a:t>Gelatin, while not specifically an extender, is used as a binder for some loaf type products.</a:t>
            </a:r>
            <a:endParaRPr lang="en-IN" sz="2400" dirty="0"/>
          </a:p>
          <a:p>
            <a:pPr lvl="0"/>
            <a:r>
              <a:rPr lang="en-US" sz="2400" dirty="0"/>
              <a:t>Gelatin varies in gel strength and clarity according to Bloom number.</a:t>
            </a:r>
            <a:endParaRPr lang="en-IN" sz="2400" dirty="0"/>
          </a:p>
          <a:p>
            <a:pPr lvl="0"/>
            <a:r>
              <a:rPr lang="en-US" sz="2400" dirty="0"/>
              <a:t>Fillers such as starch, cereals and wheat flour and corn meal are used occasionally to lower the cost and the shrinkage and to bind to the product.</a:t>
            </a:r>
            <a:endParaRPr lang="en-IN" sz="2400" dirty="0"/>
          </a:p>
          <a:p>
            <a:endParaRPr lang="en-IN" sz="2400" dirty="0"/>
          </a:p>
          <a:p>
            <a:endParaRPr lang="en-IN" sz="2400" dirty="0"/>
          </a:p>
          <a:p>
            <a:endParaRPr lang="en-IN" sz="2400" dirty="0"/>
          </a:p>
        </p:txBody>
      </p:sp>
    </p:spTree>
    <p:extLst>
      <p:ext uri="{BB962C8B-B14F-4D97-AF65-F5344CB8AC3E}">
        <p14:creationId xmlns:p14="http://schemas.microsoft.com/office/powerpoint/2010/main" val="35784045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
            </a:r>
            <a:br>
              <a:rPr lang="en-US" dirty="0" smtClean="0"/>
            </a:br>
            <a:r>
              <a:rPr lang="en-US" dirty="0" smtClean="0"/>
              <a:t>Nitrite </a:t>
            </a:r>
            <a:r>
              <a:rPr lang="en-US" dirty="0"/>
              <a:t>and Nitrate</a:t>
            </a:r>
            <a:r>
              <a:rPr lang="en-IN" dirty="0"/>
              <a:t/>
            </a:r>
            <a:br>
              <a:rPr lang="en-IN" dirty="0"/>
            </a:br>
            <a:endParaRPr lang="en-IN" dirty="0"/>
          </a:p>
        </p:txBody>
      </p:sp>
      <p:sp>
        <p:nvSpPr>
          <p:cNvPr id="3" name="Content Placeholder 2"/>
          <p:cNvSpPr>
            <a:spLocks noGrp="1"/>
          </p:cNvSpPr>
          <p:nvPr>
            <p:ph idx="1"/>
          </p:nvPr>
        </p:nvSpPr>
        <p:spPr/>
        <p:txBody>
          <a:bodyPr>
            <a:noAutofit/>
          </a:bodyPr>
          <a:lstStyle/>
          <a:p>
            <a:pPr lvl="0"/>
            <a:r>
              <a:rPr lang="en-US" sz="2000" dirty="0" smtClean="0"/>
              <a:t>Sodium </a:t>
            </a:r>
            <a:r>
              <a:rPr lang="en-US" sz="2000" dirty="0"/>
              <a:t>nitrite (NaNO</a:t>
            </a:r>
            <a:r>
              <a:rPr lang="en-US" sz="2000" baseline="-25000" dirty="0"/>
              <a:t>2</a:t>
            </a:r>
            <a:r>
              <a:rPr lang="en-US" sz="2000" dirty="0"/>
              <a:t>) or potassium nitrite (KNO</a:t>
            </a:r>
            <a:r>
              <a:rPr lang="en-US" sz="2000" baseline="-25000" dirty="0"/>
              <a:t>2</a:t>
            </a:r>
            <a:r>
              <a:rPr lang="en-US" sz="2000" dirty="0"/>
              <a:t>) is added directly to sausage batter.</a:t>
            </a:r>
            <a:endParaRPr lang="en-IN" sz="2000" dirty="0"/>
          </a:p>
          <a:p>
            <a:pPr lvl="0"/>
            <a:r>
              <a:rPr lang="en-US" sz="2000" dirty="0"/>
              <a:t>Nitrite has four functions in cured meat and sausage products</a:t>
            </a:r>
            <a:endParaRPr lang="en-IN" sz="2000" dirty="0"/>
          </a:p>
          <a:p>
            <a:pPr lvl="1"/>
            <a:r>
              <a:rPr lang="en-US" sz="2000" dirty="0"/>
              <a:t>To develop the characteristic pink colour</a:t>
            </a:r>
            <a:endParaRPr lang="en-IN" sz="2000" dirty="0"/>
          </a:p>
          <a:p>
            <a:pPr lvl="1"/>
            <a:r>
              <a:rPr lang="en-US" sz="2000" dirty="0"/>
              <a:t>To provide bacteriostatic properties</a:t>
            </a:r>
            <a:endParaRPr lang="en-IN" sz="2000" dirty="0"/>
          </a:p>
          <a:p>
            <a:pPr lvl="1"/>
            <a:r>
              <a:rPr lang="en-US" sz="2000" dirty="0"/>
              <a:t>To improve the </a:t>
            </a:r>
            <a:r>
              <a:rPr lang="en-US" sz="2000" dirty="0" err="1"/>
              <a:t>flavour</a:t>
            </a:r>
            <a:endParaRPr lang="en-IN" sz="2000" dirty="0"/>
          </a:p>
          <a:p>
            <a:pPr lvl="1"/>
            <a:r>
              <a:rPr lang="en-US" sz="2000" dirty="0"/>
              <a:t>To serve as a powerful antioxidant</a:t>
            </a:r>
            <a:endParaRPr lang="en-IN" sz="2000" dirty="0"/>
          </a:p>
          <a:p>
            <a:pPr lvl="0"/>
            <a:r>
              <a:rPr lang="en-US" sz="2000" dirty="0"/>
              <a:t>The bacteriostatic properties of nitrite are extremely important in the thermally processed, vacuum packaged products.</a:t>
            </a:r>
            <a:endParaRPr lang="en-IN" sz="2000" dirty="0"/>
          </a:p>
          <a:p>
            <a:pPr lvl="0"/>
            <a:r>
              <a:rPr lang="en-US" sz="2000" dirty="0"/>
              <a:t>Without nitrite the organism </a:t>
            </a:r>
            <a:r>
              <a:rPr lang="en-US" sz="2000" i="1" dirty="0" err="1"/>
              <a:t>Cl.botulinum</a:t>
            </a:r>
            <a:r>
              <a:rPr lang="en-US" sz="2000" dirty="0"/>
              <a:t> will jeopardize the safety of these products, the bacteria that causes botulism.</a:t>
            </a:r>
            <a:endParaRPr lang="en-IN" sz="2000" dirty="0"/>
          </a:p>
          <a:p>
            <a:pPr lvl="0"/>
            <a:r>
              <a:rPr lang="en-US" sz="2000" dirty="0"/>
              <a:t>Nitrite prevents the outgrowth of </a:t>
            </a:r>
            <a:r>
              <a:rPr lang="en-US" sz="2000" i="1" dirty="0" err="1"/>
              <a:t>Cl.botulinum</a:t>
            </a:r>
            <a:r>
              <a:rPr lang="en-US" sz="2000" dirty="0"/>
              <a:t> spores and subsequently the production of toxins.</a:t>
            </a:r>
            <a:endParaRPr lang="en-IN" sz="2000" dirty="0"/>
          </a:p>
          <a:p>
            <a:pPr lvl="0"/>
            <a:r>
              <a:rPr lang="en-US" sz="2000" dirty="0"/>
              <a:t>About 400 ppm of nitrite in the finished product is considered necessary for the formation of the cured colour.</a:t>
            </a:r>
            <a:endParaRPr lang="en-IN" sz="2000" dirty="0"/>
          </a:p>
          <a:p>
            <a:endParaRPr lang="en-IN" sz="2000" dirty="0"/>
          </a:p>
        </p:txBody>
      </p:sp>
    </p:spTree>
    <p:extLst>
      <p:ext uri="{BB962C8B-B14F-4D97-AF65-F5344CB8AC3E}">
        <p14:creationId xmlns:p14="http://schemas.microsoft.com/office/powerpoint/2010/main" val="20424653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81000"/>
            <a:ext cx="8229600" cy="4525963"/>
          </a:xfrm>
        </p:spPr>
        <p:txBody>
          <a:bodyPr>
            <a:noAutofit/>
          </a:bodyPr>
          <a:lstStyle/>
          <a:p>
            <a:pPr marL="0" indent="0">
              <a:buNone/>
            </a:pPr>
            <a:r>
              <a:rPr lang="en-US" sz="2000" b="1" dirty="0" err="1"/>
              <a:t>Ascorbates</a:t>
            </a:r>
            <a:r>
              <a:rPr lang="en-US" sz="2000" b="1" dirty="0"/>
              <a:t> and </a:t>
            </a:r>
            <a:r>
              <a:rPr lang="en-US" sz="2000" b="1" dirty="0" err="1"/>
              <a:t>Erythrobates</a:t>
            </a:r>
            <a:endParaRPr lang="en-IN" sz="2000" b="1" dirty="0"/>
          </a:p>
          <a:p>
            <a:pPr lvl="0"/>
            <a:r>
              <a:rPr lang="en-US" sz="2000" dirty="0" err="1"/>
              <a:t>Ascorbates</a:t>
            </a:r>
            <a:r>
              <a:rPr lang="en-US" sz="2000" dirty="0"/>
              <a:t> and </a:t>
            </a:r>
            <a:r>
              <a:rPr lang="en-US" sz="2000" dirty="0" err="1"/>
              <a:t>Erythrobates</a:t>
            </a:r>
            <a:r>
              <a:rPr lang="en-US" sz="2000" dirty="0"/>
              <a:t> are strong reducing agents that accelerate the conversion of metmyoglobin to myoglobin and nitric oxide.</a:t>
            </a:r>
            <a:endParaRPr lang="en-IN" sz="2000" dirty="0"/>
          </a:p>
          <a:p>
            <a:pPr lvl="0"/>
            <a:r>
              <a:rPr lang="en-US" sz="2000" dirty="0"/>
              <a:t>The vitamin ascorbic acid (C</a:t>
            </a:r>
            <a:r>
              <a:rPr lang="en-US" sz="2000" baseline="-25000" dirty="0"/>
              <a:t>6</a:t>
            </a:r>
            <a:r>
              <a:rPr lang="en-US" sz="2000" dirty="0"/>
              <a:t>H</a:t>
            </a:r>
            <a:r>
              <a:rPr lang="en-US" sz="2000" baseline="-25000" dirty="0"/>
              <a:t>8</a:t>
            </a:r>
            <a:r>
              <a:rPr lang="en-US" sz="2000" dirty="0"/>
              <a:t>O</a:t>
            </a:r>
            <a:r>
              <a:rPr lang="en-US" sz="2000" baseline="-25000" dirty="0"/>
              <a:t>6</a:t>
            </a:r>
            <a:r>
              <a:rPr lang="en-US" sz="2000" dirty="0"/>
              <a:t>) derivatives are also known as cure accelerators, since they hasten the curing reaction.</a:t>
            </a:r>
            <a:endParaRPr lang="en-IN" sz="2000" dirty="0"/>
          </a:p>
          <a:p>
            <a:pPr lvl="0"/>
            <a:r>
              <a:rPr lang="en-US" sz="2000" dirty="0"/>
              <a:t>The use level is 7/8 </a:t>
            </a:r>
            <a:r>
              <a:rPr lang="en-US" sz="2000" dirty="0" err="1"/>
              <a:t>oz</a:t>
            </a:r>
            <a:r>
              <a:rPr lang="en-US" sz="2000" dirty="0"/>
              <a:t> per 100 </a:t>
            </a:r>
            <a:r>
              <a:rPr lang="en-US" sz="2000" dirty="0" err="1"/>
              <a:t>lb</a:t>
            </a:r>
            <a:r>
              <a:rPr lang="en-US" sz="2000" dirty="0"/>
              <a:t> of meat (approximately 550 ppm).</a:t>
            </a:r>
            <a:endParaRPr lang="en-IN" sz="2000" dirty="0"/>
          </a:p>
          <a:p>
            <a:pPr marL="0" indent="0">
              <a:buNone/>
            </a:pPr>
            <a:r>
              <a:rPr lang="en-US" sz="2000" b="1" dirty="0"/>
              <a:t>Antioxidants</a:t>
            </a:r>
            <a:endParaRPr lang="en-IN" sz="2000" b="1" dirty="0"/>
          </a:p>
          <a:p>
            <a:pPr lvl="0"/>
            <a:r>
              <a:rPr lang="en-US" sz="2000" dirty="0"/>
              <a:t>Antioxidants are added to the fresh and dry sausages to retard the development of oxidative rancidity.</a:t>
            </a:r>
            <a:endParaRPr lang="en-IN" sz="2000" dirty="0"/>
          </a:p>
          <a:p>
            <a:pPr lvl="0"/>
            <a:r>
              <a:rPr lang="en-US" sz="2000" dirty="0"/>
              <a:t>Oxidative rancidity develops in the unsaturated (double) carbon-carbon bonds in fatty acids present in meats.</a:t>
            </a:r>
            <a:endParaRPr lang="en-IN" sz="2000" dirty="0"/>
          </a:p>
          <a:p>
            <a:pPr lvl="0"/>
            <a:r>
              <a:rPr lang="en-US" sz="2000" dirty="0"/>
              <a:t>Salt, light, heating and freezing and traces of certain metals also increase oxidative rancidity.</a:t>
            </a:r>
            <a:endParaRPr lang="en-IN" sz="2000" dirty="0"/>
          </a:p>
          <a:p>
            <a:pPr lvl="0"/>
            <a:r>
              <a:rPr lang="en-US" sz="2000" dirty="0"/>
              <a:t>Grinding and chopping of meat for sausage production exposes more of the membrane fatty acids to oxidation.</a:t>
            </a:r>
            <a:endParaRPr lang="en-IN" sz="2000" dirty="0"/>
          </a:p>
          <a:p>
            <a:pPr lvl="0"/>
            <a:r>
              <a:rPr lang="en-US" sz="2000" dirty="0"/>
              <a:t>The most common antioxidant compounds used are BHA (</a:t>
            </a:r>
            <a:r>
              <a:rPr lang="en-US" sz="2000" dirty="0" err="1"/>
              <a:t>Butylated</a:t>
            </a:r>
            <a:r>
              <a:rPr lang="en-US" sz="2000" dirty="0"/>
              <a:t> </a:t>
            </a:r>
            <a:r>
              <a:rPr lang="en-US" sz="2000" dirty="0" err="1"/>
              <a:t>hydroxy</a:t>
            </a:r>
            <a:r>
              <a:rPr lang="en-US" sz="2000" dirty="0"/>
              <a:t> anisole), BHT (</a:t>
            </a:r>
            <a:r>
              <a:rPr lang="en-US" sz="2000" dirty="0" err="1"/>
              <a:t>Butylated</a:t>
            </a:r>
            <a:r>
              <a:rPr lang="en-US" sz="2000" dirty="0"/>
              <a:t> </a:t>
            </a:r>
            <a:r>
              <a:rPr lang="en-US" sz="2000" dirty="0" err="1"/>
              <a:t>hydroxy</a:t>
            </a:r>
            <a:r>
              <a:rPr lang="en-US" sz="2000" dirty="0"/>
              <a:t> toluene) and propyl </a:t>
            </a:r>
            <a:r>
              <a:rPr lang="en-US" sz="2000" dirty="0" err="1"/>
              <a:t>gallate</a:t>
            </a:r>
            <a:r>
              <a:rPr lang="en-US" sz="2000" dirty="0"/>
              <a:t>. They are added at 0.01 to 0.02% of fat content.</a:t>
            </a:r>
            <a:endParaRPr lang="en-IN" sz="2000" dirty="0"/>
          </a:p>
          <a:p>
            <a:endParaRPr lang="en-IN" sz="2000" dirty="0"/>
          </a:p>
        </p:txBody>
      </p:sp>
    </p:spTree>
    <p:extLst>
      <p:ext uri="{BB962C8B-B14F-4D97-AF65-F5344CB8AC3E}">
        <p14:creationId xmlns:p14="http://schemas.microsoft.com/office/powerpoint/2010/main" val="41648820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a:xfrm>
            <a:off x="457200" y="1143000"/>
            <a:ext cx="8229600" cy="4525963"/>
          </a:xfrm>
        </p:spPr>
        <p:txBody>
          <a:bodyPr>
            <a:noAutofit/>
          </a:bodyPr>
          <a:lstStyle/>
          <a:p>
            <a:pPr marL="0" indent="0">
              <a:buNone/>
            </a:pPr>
            <a:r>
              <a:rPr lang="en-US" sz="2400" b="1" dirty="0"/>
              <a:t>Phosphates</a:t>
            </a:r>
            <a:endParaRPr lang="en-IN" sz="2400" b="1" dirty="0"/>
          </a:p>
          <a:p>
            <a:pPr lvl="0"/>
            <a:r>
              <a:rPr lang="en-US" sz="2400" dirty="0"/>
              <a:t>Phosphates are added to improve the water binding capacity of meat and solubilize proteins and act as antioxidants and help protect and stabilize the </a:t>
            </a:r>
            <a:r>
              <a:rPr lang="en-US" sz="2400" dirty="0" err="1"/>
              <a:t>flavour</a:t>
            </a:r>
            <a:r>
              <a:rPr lang="en-US" sz="2400" dirty="0"/>
              <a:t> and colour of finished product.</a:t>
            </a:r>
            <a:endParaRPr lang="en-IN" sz="2400" dirty="0"/>
          </a:p>
          <a:p>
            <a:pPr lvl="0"/>
            <a:r>
              <a:rPr lang="en-US" sz="2400" dirty="0"/>
              <a:t>Through the use of phosphates, processors can attain a longer product shelf life and improve smokehouse yield.</a:t>
            </a:r>
            <a:endParaRPr lang="en-IN" sz="2400" dirty="0"/>
          </a:p>
          <a:p>
            <a:pPr lvl="0"/>
            <a:r>
              <a:rPr lang="en-US" sz="2400" dirty="0"/>
              <a:t>Phosphates are approved at a level not to exceed 0.5% in the finished product.</a:t>
            </a:r>
            <a:endParaRPr lang="en-IN" sz="2400" dirty="0"/>
          </a:p>
          <a:p>
            <a:pPr lvl="0"/>
            <a:r>
              <a:rPr lang="en-US" sz="2400" dirty="0"/>
              <a:t>The following phosphates are approved – Di-sodium phosphate, Sodium </a:t>
            </a:r>
            <a:r>
              <a:rPr lang="en-US" sz="2400" dirty="0" err="1"/>
              <a:t>metaphosphate</a:t>
            </a:r>
            <a:r>
              <a:rPr lang="en-US" sz="2400" dirty="0"/>
              <a:t>, Monosodium phosphate, Sodium poly phosphate, Sodium </a:t>
            </a:r>
            <a:r>
              <a:rPr lang="en-US" sz="2400" dirty="0" err="1"/>
              <a:t>triphosphste</a:t>
            </a:r>
            <a:r>
              <a:rPr lang="en-US" sz="2400" dirty="0"/>
              <a:t>, Sodium pyrophosphate, </a:t>
            </a:r>
            <a:r>
              <a:rPr lang="en-US" sz="2400" dirty="0" err="1"/>
              <a:t>Dipotassium</a:t>
            </a:r>
            <a:r>
              <a:rPr lang="en-US" sz="2400" dirty="0"/>
              <a:t> phosphate and Potassium pyrophosphate.</a:t>
            </a:r>
            <a:endParaRPr lang="en-IN" sz="2400" dirty="0"/>
          </a:p>
          <a:p>
            <a:endParaRPr lang="en-IN" sz="2400" dirty="0"/>
          </a:p>
        </p:txBody>
      </p:sp>
    </p:spTree>
    <p:extLst>
      <p:ext uri="{BB962C8B-B14F-4D97-AF65-F5344CB8AC3E}">
        <p14:creationId xmlns:p14="http://schemas.microsoft.com/office/powerpoint/2010/main" val="25815443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28600"/>
            <a:ext cx="8229600" cy="4525963"/>
          </a:xfrm>
        </p:spPr>
        <p:txBody>
          <a:bodyPr>
            <a:noAutofit/>
          </a:bodyPr>
          <a:lstStyle/>
          <a:p>
            <a:pPr marL="0" indent="0">
              <a:buNone/>
            </a:pPr>
            <a:r>
              <a:rPr lang="en-US" sz="2000" b="1" dirty="0"/>
              <a:t>Anti-microbial agents</a:t>
            </a:r>
            <a:endParaRPr lang="en-IN" sz="2000" b="1" dirty="0"/>
          </a:p>
          <a:p>
            <a:pPr lvl="0"/>
            <a:r>
              <a:rPr lang="en-US" sz="2000" dirty="0"/>
              <a:t>In general these are not permitted in sausage products.</a:t>
            </a:r>
            <a:endParaRPr lang="en-IN" sz="2000" dirty="0"/>
          </a:p>
          <a:p>
            <a:pPr lvl="0"/>
            <a:r>
              <a:rPr lang="en-US" sz="2000" dirty="0"/>
              <a:t>But they are allowed as a surface application on dry sausage to retard mold growth.</a:t>
            </a:r>
            <a:endParaRPr lang="en-IN" sz="2000" dirty="0"/>
          </a:p>
          <a:p>
            <a:pPr lvl="0"/>
            <a:r>
              <a:rPr lang="en-US" sz="2000" dirty="0"/>
              <a:t>A 3.5% solution of propyl </a:t>
            </a:r>
            <a:r>
              <a:rPr lang="en-US" sz="2000" dirty="0" err="1"/>
              <a:t>paraben</a:t>
            </a:r>
            <a:r>
              <a:rPr lang="en-US" sz="2000" dirty="0"/>
              <a:t> or a 2.5% solution of potassium </a:t>
            </a:r>
            <a:r>
              <a:rPr lang="en-US" sz="2000" dirty="0" err="1"/>
              <a:t>sorbate</a:t>
            </a:r>
            <a:r>
              <a:rPr lang="en-US" sz="2000" dirty="0"/>
              <a:t> may be used for this purpose.</a:t>
            </a:r>
            <a:endParaRPr lang="en-IN" sz="2000" dirty="0"/>
          </a:p>
          <a:p>
            <a:pPr lvl="0"/>
            <a:r>
              <a:rPr lang="en-US" sz="2000" dirty="0"/>
              <a:t>Usually these are applied as a drip.</a:t>
            </a:r>
            <a:endParaRPr lang="en-IN" sz="2000" dirty="0"/>
          </a:p>
          <a:p>
            <a:pPr marL="0" indent="0">
              <a:buNone/>
            </a:pPr>
            <a:r>
              <a:rPr lang="en-US" sz="2000" b="1" dirty="0"/>
              <a:t>Monosodium glutamate (MSG)</a:t>
            </a:r>
            <a:endParaRPr lang="en-IN" sz="2000" b="1" dirty="0"/>
          </a:p>
          <a:p>
            <a:pPr lvl="0"/>
            <a:r>
              <a:rPr lang="en-US" sz="2000" dirty="0"/>
              <a:t>Monosodium glutamate is the sodium salt of glutamic acid, which is one of the common, naturally occurring, non essential amino acids found in protein.</a:t>
            </a:r>
            <a:endParaRPr lang="en-IN" sz="2000" dirty="0"/>
          </a:p>
          <a:p>
            <a:pPr lvl="0"/>
            <a:r>
              <a:rPr lang="en-US" sz="2000" dirty="0"/>
              <a:t>MSG brings out food tastes without contributing any noticeable </a:t>
            </a:r>
            <a:r>
              <a:rPr lang="en-US" sz="2000" dirty="0" err="1"/>
              <a:t>odour</a:t>
            </a:r>
            <a:r>
              <a:rPr lang="en-US" sz="2000" dirty="0"/>
              <a:t> or taste.</a:t>
            </a:r>
            <a:endParaRPr lang="en-IN" sz="2000" dirty="0"/>
          </a:p>
          <a:p>
            <a:pPr marL="0" indent="0">
              <a:buNone/>
            </a:pPr>
            <a:r>
              <a:rPr lang="en-US" sz="2000" b="1" dirty="0"/>
              <a:t>Sodium lactate</a:t>
            </a:r>
            <a:endParaRPr lang="en-IN" sz="2000" b="1" dirty="0"/>
          </a:p>
          <a:p>
            <a:pPr lvl="0"/>
            <a:r>
              <a:rPr lang="en-US" sz="2000" dirty="0"/>
              <a:t>Sodium lactate is the sodium salt of lactic acid.</a:t>
            </a:r>
            <a:endParaRPr lang="en-IN" sz="2000" dirty="0"/>
          </a:p>
          <a:p>
            <a:pPr lvl="0"/>
            <a:r>
              <a:rPr lang="en-US" sz="2000" dirty="0"/>
              <a:t>It naturally occurs in animals and humans.</a:t>
            </a:r>
            <a:endParaRPr lang="en-IN" sz="2000" dirty="0"/>
          </a:p>
          <a:p>
            <a:pPr lvl="0"/>
            <a:r>
              <a:rPr lang="en-US" sz="2000" dirty="0"/>
              <a:t>Sodium lactate improves product stability and improves shelf life because of its bacteriostatic effect.</a:t>
            </a:r>
            <a:endParaRPr lang="en-IN" sz="2000" dirty="0"/>
          </a:p>
          <a:p>
            <a:r>
              <a:rPr lang="en-US" sz="2000" dirty="0"/>
              <a:t>It is a </a:t>
            </a:r>
            <a:r>
              <a:rPr lang="en-US" sz="2000" dirty="0" err="1"/>
              <a:t>colourless</a:t>
            </a:r>
            <a:r>
              <a:rPr lang="en-US" sz="2000" dirty="0"/>
              <a:t> syrupy liquid.</a:t>
            </a:r>
            <a:endParaRPr lang="en-IN" sz="2000" dirty="0"/>
          </a:p>
        </p:txBody>
      </p:sp>
    </p:spTree>
    <p:extLst>
      <p:ext uri="{BB962C8B-B14F-4D97-AF65-F5344CB8AC3E}">
        <p14:creationId xmlns:p14="http://schemas.microsoft.com/office/powerpoint/2010/main" val="27173296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FORMULATION </a:t>
            </a:r>
            <a:r>
              <a:rPr lang="en-US" b="1" dirty="0" smtClean="0"/>
              <a:t>OF </a:t>
            </a:r>
            <a:r>
              <a:rPr lang="en-US" b="1" dirty="0"/>
              <a:t>SAUSAGE</a:t>
            </a:r>
            <a:endParaRPr lang="en-IN" dirty="0"/>
          </a:p>
        </p:txBody>
      </p:sp>
      <p:sp>
        <p:nvSpPr>
          <p:cNvPr id="3" name="Content Placeholder 2"/>
          <p:cNvSpPr>
            <a:spLocks noGrp="1"/>
          </p:cNvSpPr>
          <p:nvPr>
            <p:ph idx="1"/>
          </p:nvPr>
        </p:nvSpPr>
        <p:spPr/>
        <p:txBody>
          <a:bodyPr>
            <a:normAutofit fontScale="77500" lnSpcReduction="20000"/>
          </a:bodyPr>
          <a:lstStyle/>
          <a:p>
            <a:pPr lvl="0"/>
            <a:r>
              <a:rPr lang="en-US" dirty="0" smtClean="0"/>
              <a:t>Ratio </a:t>
            </a:r>
            <a:r>
              <a:rPr lang="en-US" dirty="0"/>
              <a:t>of Lean meat to Offal Meat 7: 3</a:t>
            </a:r>
            <a:endParaRPr lang="en-IN" dirty="0"/>
          </a:p>
          <a:p>
            <a:pPr lvl="0"/>
            <a:r>
              <a:rPr lang="en-US" dirty="0"/>
              <a:t>The other ingredients are to be added in terms of % </a:t>
            </a:r>
            <a:r>
              <a:rPr lang="en-US" dirty="0" err="1"/>
              <a:t>wt</a:t>
            </a:r>
            <a:r>
              <a:rPr lang="en-US" dirty="0"/>
              <a:t> of meat (</a:t>
            </a:r>
            <a:r>
              <a:rPr lang="en-US" dirty="0" err="1"/>
              <a:t>i.e</a:t>
            </a:r>
            <a:r>
              <a:rPr lang="en-US" dirty="0"/>
              <a:t> 2% means - 2% of the weight of meat added)</a:t>
            </a:r>
            <a:endParaRPr lang="en-IN" dirty="0"/>
          </a:p>
          <a:p>
            <a:pPr lvl="0"/>
            <a:r>
              <a:rPr lang="en-US" dirty="0"/>
              <a:t>Fat-10%</a:t>
            </a:r>
            <a:endParaRPr lang="en-IN" dirty="0"/>
          </a:p>
          <a:p>
            <a:pPr lvl="0"/>
            <a:r>
              <a:rPr lang="en-US" dirty="0"/>
              <a:t>Salt-2.5%</a:t>
            </a:r>
            <a:endParaRPr lang="en-IN" dirty="0"/>
          </a:p>
          <a:p>
            <a:pPr lvl="0"/>
            <a:r>
              <a:rPr lang="en-US" dirty="0"/>
              <a:t>Sodium or Potassium nitrite- 200 ppm</a:t>
            </a:r>
            <a:endParaRPr lang="en-IN" dirty="0"/>
          </a:p>
          <a:p>
            <a:pPr lvl="0"/>
            <a:r>
              <a:rPr lang="en-US" dirty="0"/>
              <a:t>Pyrophosphates -0.3%</a:t>
            </a:r>
            <a:endParaRPr lang="en-IN" dirty="0"/>
          </a:p>
          <a:p>
            <a:pPr lvl="0"/>
            <a:r>
              <a:rPr lang="en-US" dirty="0"/>
              <a:t>Spice mix -2%</a:t>
            </a:r>
            <a:endParaRPr lang="en-IN" dirty="0"/>
          </a:p>
          <a:p>
            <a:pPr lvl="0"/>
            <a:r>
              <a:rPr lang="en-US" dirty="0"/>
              <a:t>Condiments - 4% (3% onions and 1% garlic)</a:t>
            </a:r>
            <a:endParaRPr lang="en-IN" dirty="0"/>
          </a:p>
          <a:p>
            <a:pPr lvl="0"/>
            <a:r>
              <a:rPr lang="en-US" dirty="0"/>
              <a:t>Binder or extender - 10%</a:t>
            </a:r>
            <a:endParaRPr lang="en-IN" dirty="0"/>
          </a:p>
          <a:p>
            <a:pPr lvl="0"/>
            <a:r>
              <a:rPr lang="en-US" dirty="0"/>
              <a:t>Added water, preferably as crushed ice. - 10%</a:t>
            </a:r>
            <a:endParaRPr lang="en-IN" dirty="0"/>
          </a:p>
          <a:p>
            <a:endParaRPr lang="en-IN" dirty="0"/>
          </a:p>
        </p:txBody>
      </p:sp>
    </p:spTree>
    <p:extLst>
      <p:ext uri="{BB962C8B-B14F-4D97-AF65-F5344CB8AC3E}">
        <p14:creationId xmlns:p14="http://schemas.microsoft.com/office/powerpoint/2010/main" val="32479039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STEPS IN PROCESSING</a:t>
            </a:r>
            <a:endParaRPr lang="en-IN" dirty="0"/>
          </a:p>
        </p:txBody>
      </p:sp>
      <p:sp>
        <p:nvSpPr>
          <p:cNvPr id="3" name="Content Placeholder 2"/>
          <p:cNvSpPr>
            <a:spLocks noGrp="1"/>
          </p:cNvSpPr>
          <p:nvPr>
            <p:ph idx="1"/>
          </p:nvPr>
        </p:nvSpPr>
        <p:spPr/>
        <p:txBody>
          <a:bodyPr>
            <a:noAutofit/>
          </a:bodyPr>
          <a:lstStyle/>
          <a:p>
            <a:pPr marL="0" indent="0" algn="just">
              <a:buNone/>
            </a:pPr>
            <a:r>
              <a:rPr lang="en-IN" sz="2400" b="1" dirty="0" smtClean="0"/>
              <a:t>Mincing</a:t>
            </a:r>
            <a:endParaRPr lang="en-IN" sz="2400" b="1" dirty="0"/>
          </a:p>
          <a:p>
            <a:pPr marL="0" indent="0" algn="just">
              <a:buNone/>
            </a:pPr>
            <a:r>
              <a:rPr lang="en-IN" sz="2400" dirty="0" smtClean="0"/>
              <a:t>    -It </a:t>
            </a:r>
            <a:r>
              <a:rPr lang="en-IN" sz="2400" dirty="0"/>
              <a:t>is advisable to cut the meat in small pieces, prior to </a:t>
            </a:r>
            <a:r>
              <a:rPr lang="en-IN" sz="2400" dirty="0" smtClean="0"/>
              <a:t>mincing.</a:t>
            </a:r>
            <a:endParaRPr lang="en-IN" sz="2400" dirty="0"/>
          </a:p>
          <a:p>
            <a:pPr marL="0" indent="0" algn="just">
              <a:buNone/>
            </a:pPr>
            <a:r>
              <a:rPr lang="en-IN" sz="2400" dirty="0" smtClean="0"/>
              <a:t>     -Fat </a:t>
            </a:r>
            <a:r>
              <a:rPr lang="en-IN" sz="2400" dirty="0"/>
              <a:t>is also minced in </a:t>
            </a:r>
            <a:r>
              <a:rPr lang="en-IN" sz="2400" dirty="0" smtClean="0"/>
              <a:t>this Meat </a:t>
            </a:r>
            <a:r>
              <a:rPr lang="en-IN" sz="2400" dirty="0"/>
              <a:t>grinder with 1/8” plate and 5/8” plate are used for grinding the meat.</a:t>
            </a:r>
          </a:p>
          <a:p>
            <a:pPr marL="0" lvl="0" indent="0">
              <a:buNone/>
            </a:pPr>
            <a:r>
              <a:rPr lang="en-US" sz="2400" b="1" dirty="0"/>
              <a:t>Mixing</a:t>
            </a:r>
            <a:endParaRPr lang="en-IN" sz="2400" b="1" dirty="0"/>
          </a:p>
          <a:p>
            <a:pPr lvl="1"/>
            <a:r>
              <a:rPr lang="en-US" sz="2400" dirty="0"/>
              <a:t>This step may are may not be followed, but this increases uniformity.</a:t>
            </a:r>
            <a:endParaRPr lang="en-IN" sz="2400" dirty="0"/>
          </a:p>
          <a:p>
            <a:pPr lvl="1"/>
            <a:r>
              <a:rPr lang="en-US" sz="2400" dirty="0"/>
              <a:t>The cylinders of fat and lean obtained by grinding are tumbled in a mixer to give a uniform distribution of fat and lean particles.</a:t>
            </a:r>
            <a:endParaRPr lang="en-IN" sz="2400" dirty="0"/>
          </a:p>
          <a:p>
            <a:pPr lvl="1"/>
            <a:r>
              <a:rPr lang="en-US" sz="2400" dirty="0"/>
              <a:t>Mixing also aids in extracting and coating the fat and lean particles with salt soluble proteins.</a:t>
            </a:r>
            <a:endParaRPr lang="en-IN" sz="2400" dirty="0"/>
          </a:p>
          <a:p>
            <a:pPr marL="0" indent="0" algn="just">
              <a:buNone/>
            </a:pPr>
            <a:r>
              <a:rPr lang="en-IN" sz="2400" dirty="0" smtClean="0"/>
              <a:t> </a:t>
            </a:r>
            <a:endParaRPr lang="en-IN" sz="2400" dirty="0"/>
          </a:p>
          <a:p>
            <a:pPr algn="just"/>
            <a:endParaRPr lang="en-IN" sz="2400" dirty="0"/>
          </a:p>
        </p:txBody>
      </p:sp>
    </p:spTree>
    <p:extLst>
      <p:ext uri="{BB962C8B-B14F-4D97-AF65-F5344CB8AC3E}">
        <p14:creationId xmlns:p14="http://schemas.microsoft.com/office/powerpoint/2010/main" val="11878225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81000"/>
            <a:ext cx="8229600" cy="4525963"/>
          </a:xfrm>
        </p:spPr>
        <p:txBody>
          <a:bodyPr>
            <a:noAutofit/>
          </a:bodyPr>
          <a:lstStyle/>
          <a:p>
            <a:pPr marL="0" indent="0" algn="just">
              <a:buNone/>
            </a:pPr>
            <a:r>
              <a:rPr lang="en-IN" sz="2400" b="1" dirty="0" smtClean="0"/>
              <a:t>Chopping</a:t>
            </a:r>
            <a:endParaRPr lang="en-IN" sz="2400" b="1" dirty="0"/>
          </a:p>
          <a:p>
            <a:pPr algn="just"/>
            <a:r>
              <a:rPr lang="en-IN" sz="2400" dirty="0" smtClean="0"/>
              <a:t>A </a:t>
            </a:r>
            <a:r>
              <a:rPr lang="en-IN" sz="2400" dirty="0"/>
              <a:t>chopper is composed of a revolving metal bowl that contains the meat while the knife blades rotating on an axle cut through the revolving meat mass.</a:t>
            </a:r>
          </a:p>
          <a:p>
            <a:pPr algn="just"/>
            <a:r>
              <a:rPr lang="en-IN" sz="2400" dirty="0" smtClean="0"/>
              <a:t>The </a:t>
            </a:r>
            <a:r>
              <a:rPr lang="en-IN" sz="2400" dirty="0"/>
              <a:t>meat is first added followed by the salt, curing salts, phosphate and then the fat spice mix condiments and finally binder or filler is added and chopped together to produce a fine ground emulsion.</a:t>
            </a:r>
          </a:p>
          <a:p>
            <a:pPr algn="just"/>
            <a:r>
              <a:rPr lang="en-IN" sz="2400" dirty="0" smtClean="0"/>
              <a:t>The </a:t>
            </a:r>
            <a:r>
              <a:rPr lang="en-IN" sz="2400" dirty="0"/>
              <a:t>emulsion formed is not a true emulsion and is only a pseudo emulsion as fat and water are not in direct contact at all.</a:t>
            </a:r>
          </a:p>
          <a:p>
            <a:pPr algn="just"/>
            <a:r>
              <a:rPr lang="en-IN" sz="2400" dirty="0" smtClean="0"/>
              <a:t>Chopping </a:t>
            </a:r>
            <a:r>
              <a:rPr lang="en-IN" sz="2400" dirty="0"/>
              <a:t>results in extraction of muscle protein, especially myosin which serves as the dispersion matrix in which both fat and water of meat are dispersed on either side of the matrix</a:t>
            </a:r>
            <a:r>
              <a:rPr lang="en-IN" sz="2400" dirty="0" smtClean="0"/>
              <a:t>. </a:t>
            </a:r>
            <a:r>
              <a:rPr lang="en-IN" sz="2400" dirty="0"/>
              <a:t>	 </a:t>
            </a:r>
          </a:p>
          <a:p>
            <a:pPr algn="just"/>
            <a:endParaRPr lang="en-IN" sz="2400" dirty="0"/>
          </a:p>
        </p:txBody>
      </p:sp>
    </p:spTree>
    <p:extLst>
      <p:ext uri="{BB962C8B-B14F-4D97-AF65-F5344CB8AC3E}">
        <p14:creationId xmlns:p14="http://schemas.microsoft.com/office/powerpoint/2010/main" val="23864958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200"/>
            <a:ext cx="8229600" cy="4525963"/>
          </a:xfrm>
        </p:spPr>
        <p:txBody>
          <a:bodyPr>
            <a:noAutofit/>
          </a:bodyPr>
          <a:lstStyle/>
          <a:p>
            <a:pPr marL="0" indent="0">
              <a:buNone/>
            </a:pPr>
            <a:r>
              <a:rPr lang="en-US" sz="2400" b="1" dirty="0"/>
              <a:t>Stuffing</a:t>
            </a:r>
            <a:endParaRPr lang="en-IN" sz="2400" b="1" dirty="0"/>
          </a:p>
          <a:p>
            <a:pPr lvl="0"/>
            <a:r>
              <a:rPr lang="en-US" sz="2400" dirty="0"/>
              <a:t>The sausage emulsion is also known as mix.</a:t>
            </a:r>
            <a:endParaRPr lang="en-IN" sz="2400" dirty="0"/>
          </a:p>
          <a:p>
            <a:pPr lvl="0"/>
            <a:r>
              <a:rPr lang="en-US" sz="2400" dirty="0"/>
              <a:t>Sausage dough or batter is transferred to stuffers for extruding into casings.</a:t>
            </a:r>
            <a:endParaRPr lang="en-IN" sz="2400" dirty="0"/>
          </a:p>
          <a:p>
            <a:pPr lvl="0"/>
            <a:r>
              <a:rPr lang="en-US" sz="2400" dirty="0"/>
              <a:t>At this point the size and shape of the product is determined.</a:t>
            </a:r>
            <a:endParaRPr lang="en-IN" sz="2400" dirty="0"/>
          </a:p>
          <a:p>
            <a:pPr lvl="0"/>
            <a:r>
              <a:rPr lang="en-US" sz="2400" dirty="0"/>
              <a:t>Natural casings (hog stomachs, beef bladders, or sheep intestines) or artificial casings (cellulose) may be used to package the meats.</a:t>
            </a:r>
            <a:endParaRPr lang="en-IN" sz="2400" dirty="0"/>
          </a:p>
          <a:p>
            <a:pPr lvl="0"/>
            <a:r>
              <a:rPr lang="en-US" sz="2400" dirty="0"/>
              <a:t>While making sausage one should be careful not to stuff the casings too tightly.</a:t>
            </a:r>
            <a:endParaRPr lang="en-IN" sz="2400" dirty="0"/>
          </a:p>
          <a:p>
            <a:pPr lvl="0"/>
            <a:r>
              <a:rPr lang="en-US" sz="2400" dirty="0"/>
              <a:t>Space is allowed for swelling during cooking otherwise, the casings may burst.</a:t>
            </a:r>
            <a:endParaRPr lang="en-IN" sz="2400" dirty="0"/>
          </a:p>
          <a:p>
            <a:pPr lvl="0"/>
            <a:r>
              <a:rPr lang="en-US" sz="2400" dirty="0"/>
              <a:t>There are three types of stuffing pumps.</a:t>
            </a:r>
            <a:endParaRPr lang="en-IN" sz="2400" dirty="0"/>
          </a:p>
          <a:p>
            <a:pPr lvl="1"/>
            <a:r>
              <a:rPr lang="en-US" sz="2400" dirty="0"/>
              <a:t>Piston type recommended for coarse-ground sausages and those having fat chunks.</a:t>
            </a:r>
            <a:endParaRPr lang="en-IN" sz="2400" dirty="0"/>
          </a:p>
          <a:p>
            <a:pPr lvl="1"/>
            <a:r>
              <a:rPr lang="en-US" sz="2400" dirty="0"/>
              <a:t>Screw type and</a:t>
            </a:r>
            <a:endParaRPr lang="en-IN" sz="2400" dirty="0"/>
          </a:p>
          <a:p>
            <a:pPr lvl="1"/>
            <a:r>
              <a:rPr lang="en-US" sz="2400" dirty="0"/>
              <a:t>Rotary type used for small sausages.</a:t>
            </a:r>
            <a:endParaRPr lang="en-IN" sz="2400" dirty="0"/>
          </a:p>
          <a:p>
            <a:endParaRPr lang="en-IN" sz="2400" dirty="0"/>
          </a:p>
        </p:txBody>
      </p:sp>
    </p:spTree>
    <p:extLst>
      <p:ext uri="{BB962C8B-B14F-4D97-AF65-F5344CB8AC3E}">
        <p14:creationId xmlns:p14="http://schemas.microsoft.com/office/powerpoint/2010/main" val="12883559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a:xfrm>
            <a:off x="457200" y="1600200"/>
            <a:ext cx="8229600" cy="4525963"/>
          </a:xfrm>
        </p:spPr>
        <p:txBody>
          <a:bodyPr>
            <a:noAutofit/>
          </a:bodyPr>
          <a:lstStyle/>
          <a:p>
            <a:pPr marL="0" lvl="0" indent="0">
              <a:buNone/>
            </a:pPr>
            <a:r>
              <a:rPr lang="en-US" sz="2400" b="1" dirty="0"/>
              <a:t>Linking and tying</a:t>
            </a:r>
            <a:endParaRPr lang="en-IN" sz="2400" b="1" dirty="0"/>
          </a:p>
          <a:p>
            <a:pPr lvl="1"/>
            <a:r>
              <a:rPr lang="en-US" sz="2400" dirty="0"/>
              <a:t>After the emulsion is stuffed into casings, the encased mass is tied with thread or fastened with metal clips.</a:t>
            </a:r>
            <a:endParaRPr lang="en-IN" sz="2400" dirty="0"/>
          </a:p>
          <a:p>
            <a:pPr lvl="1"/>
            <a:r>
              <a:rPr lang="en-US" sz="2400" dirty="0"/>
              <a:t>In case of small sausages such as frankfurters, stuffed casings are hoisted or drawn together to produce links either by hand or by mechanical devices.</a:t>
            </a:r>
            <a:endParaRPr lang="en-IN" sz="2400" dirty="0"/>
          </a:p>
          <a:p>
            <a:pPr lvl="1"/>
            <a:r>
              <a:rPr lang="en-US" sz="2400" dirty="0"/>
              <a:t>In linking sausage, the casings are pressed together at appropriate intervals and twisted around once.</a:t>
            </a:r>
            <a:endParaRPr lang="en-IN" sz="2400" dirty="0"/>
          </a:p>
          <a:p>
            <a:pPr lvl="1"/>
            <a:r>
              <a:rPr lang="en-US" sz="2400" dirty="0"/>
              <a:t>The direction of the twist is alternated, to allow the sausage to remain linked.</a:t>
            </a:r>
            <a:endParaRPr lang="en-IN" sz="2400" dirty="0"/>
          </a:p>
          <a:p>
            <a:pPr lvl="1"/>
            <a:r>
              <a:rPr lang="en-US" sz="2400" dirty="0"/>
              <a:t>One should be careful not to break artificial casings while linking, tying and knotting the links with string</a:t>
            </a:r>
            <a:r>
              <a:rPr lang="en-US" sz="2400" dirty="0" smtClean="0"/>
              <a:t>.</a:t>
            </a:r>
            <a:endParaRPr lang="en-IN" sz="2400" dirty="0"/>
          </a:p>
        </p:txBody>
      </p:sp>
    </p:spTree>
    <p:extLst>
      <p:ext uri="{BB962C8B-B14F-4D97-AF65-F5344CB8AC3E}">
        <p14:creationId xmlns:p14="http://schemas.microsoft.com/office/powerpoint/2010/main" val="411423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normAutofit/>
          </a:bodyPr>
          <a:lstStyle/>
          <a:p>
            <a:pPr marL="0" lvl="0" indent="0">
              <a:buNone/>
            </a:pPr>
            <a:r>
              <a:rPr lang="en-US" sz="2400" b="1" dirty="0"/>
              <a:t>Smoking and cooking</a:t>
            </a:r>
            <a:endParaRPr lang="en-IN" sz="2400" b="1" dirty="0"/>
          </a:p>
          <a:p>
            <a:pPr lvl="1"/>
            <a:r>
              <a:rPr lang="en-US" sz="2400" dirty="0"/>
              <a:t>The sausages are placed on smoke trees or trolleys with 12 to 18 sticks per tree.</a:t>
            </a:r>
            <a:endParaRPr lang="en-IN" sz="2400" dirty="0"/>
          </a:p>
          <a:p>
            <a:pPr lvl="1"/>
            <a:r>
              <a:rPr lang="en-US" sz="2400" dirty="0"/>
              <a:t>The trees are transferred to the smoke house usually having an internal temperature of 15 to 20°C.</a:t>
            </a:r>
            <a:endParaRPr lang="en-IN" sz="2400" dirty="0"/>
          </a:p>
          <a:p>
            <a:pPr lvl="1"/>
            <a:r>
              <a:rPr lang="en-US" sz="2400" dirty="0"/>
              <a:t>During cooking the temperature rises to 68 to 72°C.</a:t>
            </a:r>
            <a:endParaRPr lang="en-IN" sz="2400" dirty="0"/>
          </a:p>
          <a:p>
            <a:pPr lvl="1"/>
            <a:r>
              <a:rPr lang="en-US" sz="2400" dirty="0"/>
              <a:t>The air velocity (4000 </a:t>
            </a:r>
            <a:r>
              <a:rPr lang="en-US" sz="2400" dirty="0" err="1"/>
              <a:t>ft</a:t>
            </a:r>
            <a:r>
              <a:rPr lang="en-US" sz="2400" dirty="0"/>
              <a:t>/min) in the smoke house influences the rate at which the sausages are cooked.</a:t>
            </a:r>
            <a:endParaRPr lang="en-IN" sz="2400" dirty="0"/>
          </a:p>
          <a:p>
            <a:pPr lvl="1"/>
            <a:r>
              <a:rPr lang="en-US" sz="2400" dirty="0"/>
              <a:t>Humidity of 35-45% is required to transfer smoke through cellulose casings into the product.</a:t>
            </a:r>
            <a:endParaRPr lang="en-IN" sz="2400" dirty="0"/>
          </a:p>
          <a:p>
            <a:endParaRPr lang="en-IN" sz="2400" dirty="0"/>
          </a:p>
          <a:p>
            <a:endParaRPr lang="en-IN" sz="3600" dirty="0"/>
          </a:p>
        </p:txBody>
      </p:sp>
    </p:spTree>
    <p:extLst>
      <p:ext uri="{BB962C8B-B14F-4D97-AF65-F5344CB8AC3E}">
        <p14:creationId xmlns:p14="http://schemas.microsoft.com/office/powerpoint/2010/main" val="29715496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2400"/>
            <a:ext cx="8229600" cy="4525963"/>
          </a:xfrm>
        </p:spPr>
        <p:txBody>
          <a:bodyPr>
            <a:noAutofit/>
          </a:bodyPr>
          <a:lstStyle/>
          <a:p>
            <a:pPr lvl="0"/>
            <a:r>
              <a:rPr lang="en-US" sz="2000" b="1" i="1" dirty="0"/>
              <a:t>Chilling</a:t>
            </a:r>
            <a:endParaRPr lang="en-IN" sz="2000" b="1" i="1" dirty="0"/>
          </a:p>
          <a:p>
            <a:pPr lvl="1"/>
            <a:r>
              <a:rPr lang="en-US" sz="2000" dirty="0"/>
              <a:t>After smoking and cooking, the product is showered with cold water and then chilled by refrigeration.</a:t>
            </a:r>
            <a:endParaRPr lang="en-IN" sz="2000" dirty="0"/>
          </a:p>
          <a:p>
            <a:pPr lvl="1"/>
            <a:r>
              <a:rPr lang="en-US" sz="2000" dirty="0"/>
              <a:t>On large volume continuous operations, chilling is frequently done with a 6% brine solution by dipping or spraying.</a:t>
            </a:r>
            <a:endParaRPr lang="en-IN" sz="2000" dirty="0"/>
          </a:p>
          <a:p>
            <a:pPr lvl="1"/>
            <a:r>
              <a:rPr lang="en-US" sz="2000" dirty="0"/>
              <a:t>The brine permits lower chill temperatures and rapid cooling of the product.</a:t>
            </a:r>
            <a:endParaRPr lang="en-IN" sz="2000" dirty="0"/>
          </a:p>
          <a:p>
            <a:pPr lvl="0"/>
            <a:r>
              <a:rPr lang="en-US" sz="2000" b="1" dirty="0"/>
              <a:t>Peeling and packaging</a:t>
            </a:r>
            <a:endParaRPr lang="en-IN" sz="2000" b="1" dirty="0"/>
          </a:p>
          <a:p>
            <a:pPr lvl="1"/>
            <a:r>
              <a:rPr lang="en-US" sz="2000" dirty="0"/>
              <a:t>After properly chilling the product to an internal temperature of 1.5 to 4.5°C, the cellulose casings on frankfurters are removed.</a:t>
            </a:r>
            <a:endParaRPr lang="en-IN" sz="2000" dirty="0"/>
          </a:p>
          <a:p>
            <a:pPr lvl="1"/>
            <a:r>
              <a:rPr lang="en-US" sz="2000" dirty="0"/>
              <a:t>This is known as peeling.</a:t>
            </a:r>
            <a:endParaRPr lang="en-IN" sz="2000" dirty="0"/>
          </a:p>
          <a:p>
            <a:pPr lvl="1"/>
            <a:r>
              <a:rPr lang="en-US" sz="2000" dirty="0"/>
              <a:t>Peeling can be done by hand/machines.</a:t>
            </a:r>
            <a:endParaRPr lang="en-IN" sz="2000" dirty="0"/>
          </a:p>
          <a:p>
            <a:pPr lvl="1"/>
            <a:r>
              <a:rPr lang="en-US" sz="2000" dirty="0"/>
              <a:t>Peeled frankfurters can be packed with general information for sale to the consumers.</a:t>
            </a:r>
            <a:endParaRPr lang="en-IN" sz="2000" dirty="0"/>
          </a:p>
          <a:p>
            <a:pPr lvl="1"/>
            <a:r>
              <a:rPr lang="en-US" sz="2000" dirty="0"/>
              <a:t>Cleanliness cannot be overstressed in the making of sausage.</a:t>
            </a:r>
            <a:endParaRPr lang="en-IN" sz="2000" dirty="0"/>
          </a:p>
          <a:p>
            <a:pPr lvl="1"/>
            <a:r>
              <a:rPr lang="en-US" sz="2000" dirty="0"/>
              <a:t>Sanitation of ingredients as well as utensils is essential for best results.</a:t>
            </a:r>
            <a:endParaRPr lang="en-IN" sz="2000" dirty="0"/>
          </a:p>
          <a:p>
            <a:pPr lvl="1"/>
            <a:r>
              <a:rPr lang="en-US" sz="2000" dirty="0"/>
              <a:t>Sausage may be successfully stored in the freezer.</a:t>
            </a:r>
            <a:endParaRPr lang="en-IN" sz="2000" dirty="0"/>
          </a:p>
          <a:p>
            <a:pPr lvl="1"/>
            <a:r>
              <a:rPr lang="en-US" sz="2000" dirty="0"/>
              <a:t>These products tend to lose </a:t>
            </a:r>
            <a:r>
              <a:rPr lang="en-US" sz="2000" dirty="0" err="1"/>
              <a:t>flavour</a:t>
            </a:r>
            <a:r>
              <a:rPr lang="en-US" sz="2000" dirty="0"/>
              <a:t> during freezer storage.</a:t>
            </a:r>
            <a:endParaRPr lang="en-IN" sz="2000" dirty="0"/>
          </a:p>
          <a:p>
            <a:pPr lvl="1"/>
            <a:r>
              <a:rPr lang="en-US" sz="2000" dirty="0"/>
              <a:t>Therefore they should be used without long storage . </a:t>
            </a:r>
            <a:endParaRPr lang="en-IN" sz="2000" dirty="0"/>
          </a:p>
          <a:p>
            <a:endParaRPr lang="en-IN" sz="2000" dirty="0"/>
          </a:p>
        </p:txBody>
      </p:sp>
    </p:spTree>
    <p:extLst>
      <p:ext uri="{BB962C8B-B14F-4D97-AF65-F5344CB8AC3E}">
        <p14:creationId xmlns:p14="http://schemas.microsoft.com/office/powerpoint/2010/main" val="1848611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STEPS IN PRODUCTION OF THE EMULSION </a:t>
            </a:r>
            <a:endParaRPr lang="en-IN" dirty="0"/>
          </a:p>
        </p:txBody>
      </p:sp>
      <p:sp>
        <p:nvSpPr>
          <p:cNvPr id="3" name="Content Placeholder 2"/>
          <p:cNvSpPr>
            <a:spLocks noGrp="1"/>
          </p:cNvSpPr>
          <p:nvPr>
            <p:ph idx="1"/>
          </p:nvPr>
        </p:nvSpPr>
        <p:spPr/>
        <p:txBody>
          <a:bodyPr>
            <a:noAutofit/>
          </a:bodyPr>
          <a:lstStyle/>
          <a:p>
            <a:pPr lvl="0" algn="just"/>
            <a:r>
              <a:rPr lang="en-US" sz="2000" dirty="0"/>
              <a:t>Lean meat highest in </a:t>
            </a:r>
            <a:r>
              <a:rPr lang="en-US" sz="2000" dirty="0" err="1"/>
              <a:t>myofibrillar</a:t>
            </a:r>
            <a:r>
              <a:rPr lang="en-US" sz="2000" dirty="0"/>
              <a:t> proteins is used for the formation of emulsion by mincing in a bowl chopper.</a:t>
            </a:r>
            <a:endParaRPr lang="en-IN" sz="2000" dirty="0"/>
          </a:p>
          <a:p>
            <a:pPr lvl="0" algn="just"/>
            <a:r>
              <a:rPr lang="en-US" sz="2000" dirty="0"/>
              <a:t>Salt is added to about 4 to 4.5% of the lean meat and chopping is initiated by keeping the temperatures below 3°C (37°F).</a:t>
            </a:r>
            <a:endParaRPr lang="en-IN" sz="2000" dirty="0"/>
          </a:p>
          <a:p>
            <a:pPr lvl="0" algn="just"/>
            <a:r>
              <a:rPr lang="en-US" sz="2000" dirty="0"/>
              <a:t>Commercially cold water or chopped ice is often added during processing to keep the meat from heating while being chopped.</a:t>
            </a:r>
            <a:endParaRPr lang="en-IN" sz="2000" dirty="0"/>
          </a:p>
          <a:p>
            <a:pPr lvl="0" algn="just"/>
            <a:r>
              <a:rPr lang="en-US" sz="2000" dirty="0"/>
              <a:t>Chopping continues to a final temperature of 13°C (55°F) to 18° C (64°F).</a:t>
            </a:r>
            <a:endParaRPr lang="en-IN" sz="2000" dirty="0"/>
          </a:p>
          <a:p>
            <a:pPr lvl="0" algn="just"/>
            <a:r>
              <a:rPr lang="en-US" sz="2000" dirty="0"/>
              <a:t>If the chopping is done in high temperature, the emulsion may ‘break’ causing fat separation during the subsequent cooking step.</a:t>
            </a:r>
            <a:endParaRPr lang="en-IN" sz="2000" dirty="0"/>
          </a:p>
          <a:p>
            <a:pPr lvl="0" algn="just"/>
            <a:r>
              <a:rPr lang="en-US" sz="2000" dirty="0"/>
              <a:t>In over chopping, fat particles are coated and the protein interface broken by further </a:t>
            </a:r>
            <a:r>
              <a:rPr lang="en-US" sz="2000" dirty="0" err="1"/>
              <a:t>comminution</a:t>
            </a:r>
            <a:r>
              <a:rPr lang="en-US" sz="2000" dirty="0"/>
              <a:t>.</a:t>
            </a:r>
            <a:endParaRPr lang="en-IN" sz="2000" dirty="0"/>
          </a:p>
          <a:p>
            <a:pPr lvl="0" algn="just"/>
            <a:r>
              <a:rPr lang="en-US" sz="2000" dirty="0"/>
              <a:t>Once the emulsion is formed, the batter is at critical stage.</a:t>
            </a:r>
            <a:endParaRPr lang="en-IN" sz="2000" dirty="0"/>
          </a:p>
          <a:p>
            <a:pPr lvl="0" algn="just"/>
            <a:r>
              <a:rPr lang="en-US" sz="2000" dirty="0"/>
              <a:t>Excessive physical handling, long holding times, etc., can reduce stability.</a:t>
            </a:r>
            <a:endParaRPr lang="en-IN" sz="2000" dirty="0"/>
          </a:p>
          <a:p>
            <a:pPr algn="just"/>
            <a:r>
              <a:rPr lang="en-US" sz="2000" dirty="0"/>
              <a:t>The product should be stuffed into appropriate casing and moved to heat processing as soon as possible.</a:t>
            </a:r>
            <a:endParaRPr lang="en-IN" sz="2000" dirty="0"/>
          </a:p>
        </p:txBody>
      </p:sp>
    </p:spTree>
    <p:extLst>
      <p:ext uri="{BB962C8B-B14F-4D97-AF65-F5344CB8AC3E}">
        <p14:creationId xmlns:p14="http://schemas.microsoft.com/office/powerpoint/2010/main" val="6799924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US" dirty="0" smtClean="0"/>
              <a:t/>
            </a:r>
            <a:br>
              <a:rPr lang="en-US" dirty="0" smtClean="0"/>
            </a:br>
            <a:r>
              <a:rPr lang="en-US" dirty="0" smtClean="0"/>
              <a:t>Frankfurters</a:t>
            </a:r>
            <a:r>
              <a:rPr lang="en-IN" sz="4000" dirty="0"/>
              <a:t/>
            </a:r>
            <a:br>
              <a:rPr lang="en-IN" sz="4000" dirty="0"/>
            </a:br>
            <a:endParaRPr lang="en-IN" dirty="0"/>
          </a:p>
        </p:txBody>
      </p:sp>
      <p:sp>
        <p:nvSpPr>
          <p:cNvPr id="3" name="Content Placeholder 2"/>
          <p:cNvSpPr>
            <a:spLocks noGrp="1"/>
          </p:cNvSpPr>
          <p:nvPr>
            <p:ph idx="1"/>
          </p:nvPr>
        </p:nvSpPr>
        <p:spPr/>
        <p:txBody>
          <a:bodyPr>
            <a:normAutofit fontScale="77500" lnSpcReduction="20000"/>
          </a:bodyPr>
          <a:lstStyle/>
          <a:p>
            <a:pPr lvl="1"/>
            <a:r>
              <a:rPr lang="en-US" dirty="0" smtClean="0"/>
              <a:t>These </a:t>
            </a:r>
            <a:r>
              <a:rPr lang="en-US" dirty="0"/>
              <a:t>are the most popular of all cooked and smoked sausages, representing 25% of all sausages sold.</a:t>
            </a:r>
            <a:endParaRPr lang="en-IN" sz="2400" dirty="0"/>
          </a:p>
          <a:p>
            <a:pPr lvl="1"/>
            <a:r>
              <a:rPr lang="en-US" dirty="0"/>
              <a:t>The meat formulation for frankfurters usually is 40-60% beef and 40-60% pork.</a:t>
            </a:r>
            <a:endParaRPr lang="en-IN" sz="2400" dirty="0"/>
          </a:p>
          <a:p>
            <a:pPr lvl="1"/>
            <a:r>
              <a:rPr lang="en-US" dirty="0"/>
              <a:t>Deviations from these limits are not uncommon where all meat by-products are used extensively or where all beef products are manufactured.</a:t>
            </a:r>
            <a:endParaRPr lang="en-IN" sz="2400" dirty="0"/>
          </a:p>
          <a:p>
            <a:pPr lvl="1"/>
            <a:r>
              <a:rPr lang="en-US" dirty="0"/>
              <a:t>Bull meat, boneless chucks plates, hearts and trimmings are the most commonly used beef ingredients.</a:t>
            </a:r>
            <a:endParaRPr lang="en-IN" sz="2400" dirty="0"/>
          </a:p>
          <a:p>
            <a:pPr lvl="1"/>
            <a:r>
              <a:rPr lang="en-US" dirty="0"/>
              <a:t>Pork trimmings containing various amounts of </a:t>
            </a:r>
            <a:r>
              <a:rPr lang="en-US" dirty="0" err="1"/>
              <a:t>trimmable</a:t>
            </a:r>
            <a:r>
              <a:rPr lang="en-US" dirty="0"/>
              <a:t> fat, and back fat and hearts compose the major port ingredients.</a:t>
            </a:r>
            <a:endParaRPr lang="en-IN" sz="2400" dirty="0"/>
          </a:p>
          <a:p>
            <a:pPr lvl="1"/>
            <a:r>
              <a:rPr lang="en-US" dirty="0"/>
              <a:t>Filler meats such as tongues, snouts, lips and other by-products may be used, but it is generally agreed that they should not exceed 20% of the meat formulation.</a:t>
            </a:r>
            <a:endParaRPr lang="en-IN" sz="2400" dirty="0"/>
          </a:p>
          <a:p>
            <a:endParaRPr lang="en-IN" dirty="0"/>
          </a:p>
        </p:txBody>
      </p:sp>
    </p:spTree>
    <p:extLst>
      <p:ext uri="{BB962C8B-B14F-4D97-AF65-F5344CB8AC3E}">
        <p14:creationId xmlns:p14="http://schemas.microsoft.com/office/powerpoint/2010/main" val="5075773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normAutofit fontScale="62500" lnSpcReduction="20000"/>
          </a:bodyPr>
          <a:lstStyle/>
          <a:p>
            <a:pPr lvl="0"/>
            <a:r>
              <a:rPr lang="en-US" dirty="0"/>
              <a:t>Salami</a:t>
            </a:r>
            <a:endParaRPr lang="en-IN" sz="2800" dirty="0"/>
          </a:p>
          <a:p>
            <a:pPr lvl="1"/>
            <a:r>
              <a:rPr lang="en-US" dirty="0"/>
              <a:t>These are fresh emulsion type of pork sausages.</a:t>
            </a:r>
            <a:endParaRPr lang="en-IN" sz="2400" dirty="0"/>
          </a:p>
          <a:p>
            <a:pPr lvl="1"/>
            <a:r>
              <a:rPr lang="en-US" dirty="0"/>
              <a:t>The batter is stuffed in broader casings, usually dried cattle </a:t>
            </a:r>
            <a:r>
              <a:rPr lang="en-US" dirty="0" err="1"/>
              <a:t>oesophagus</a:t>
            </a:r>
            <a:r>
              <a:rPr lang="en-US" dirty="0"/>
              <a:t> and hanged for 2 days at 4°C.</a:t>
            </a:r>
            <a:endParaRPr lang="en-IN" sz="2400" dirty="0"/>
          </a:p>
          <a:p>
            <a:pPr lvl="1"/>
            <a:r>
              <a:rPr lang="en-US" dirty="0"/>
              <a:t>It is smoked and cooked simultaneously in India.</a:t>
            </a:r>
            <a:endParaRPr lang="en-IN" sz="2400" dirty="0"/>
          </a:p>
          <a:p>
            <a:pPr lvl="0"/>
            <a:r>
              <a:rPr lang="en-US" dirty="0" err="1"/>
              <a:t>Thuringer</a:t>
            </a:r>
            <a:endParaRPr lang="en-IN" sz="2800" dirty="0"/>
          </a:p>
          <a:p>
            <a:pPr lvl="1"/>
            <a:r>
              <a:rPr lang="en-US" dirty="0"/>
              <a:t>This is a coarse ground, </a:t>
            </a:r>
            <a:r>
              <a:rPr lang="en-US" i="1" dirty="0"/>
              <a:t>fermented</a:t>
            </a:r>
            <a:r>
              <a:rPr lang="en-US" dirty="0"/>
              <a:t>, semi dry type </a:t>
            </a:r>
            <a:r>
              <a:rPr lang="en-US" i="1" dirty="0"/>
              <a:t>sausage</a:t>
            </a:r>
            <a:r>
              <a:rPr lang="en-US" dirty="0"/>
              <a:t> – also known as </a:t>
            </a:r>
            <a:r>
              <a:rPr lang="en-US" dirty="0" err="1"/>
              <a:t>Thuringer</a:t>
            </a:r>
            <a:r>
              <a:rPr lang="en-US" dirty="0"/>
              <a:t> Summer Sausages.</a:t>
            </a:r>
            <a:endParaRPr lang="en-IN" sz="2400" dirty="0"/>
          </a:p>
          <a:p>
            <a:pPr lvl="1"/>
            <a:r>
              <a:rPr lang="en-US" dirty="0"/>
              <a:t>The pH of the sausage mix comes down to about 5.0 due to bacterial fermentation.</a:t>
            </a:r>
            <a:endParaRPr lang="en-IN" sz="2400" dirty="0"/>
          </a:p>
          <a:p>
            <a:pPr lvl="1"/>
            <a:r>
              <a:rPr lang="en-US" dirty="0"/>
              <a:t>Dextrose serves as a substrate for fermentation.</a:t>
            </a:r>
            <a:endParaRPr lang="en-IN" sz="2400" dirty="0"/>
          </a:p>
          <a:p>
            <a:pPr lvl="1"/>
            <a:r>
              <a:rPr lang="en-US" dirty="0"/>
              <a:t>Sausage mix prepared at 0°C is stuffed into casings and held in green or ripening room maintained at 25°C and 85-90% relative humidity until fermentation is complete (2-3days).</a:t>
            </a:r>
            <a:endParaRPr lang="en-IN" sz="2400" dirty="0"/>
          </a:p>
          <a:p>
            <a:pPr lvl="1"/>
            <a:r>
              <a:rPr lang="en-US" dirty="0"/>
              <a:t>These are smoked and cooked at 60-65°C.</a:t>
            </a:r>
            <a:endParaRPr lang="en-IN" sz="2400" dirty="0"/>
          </a:p>
          <a:p>
            <a:pPr lvl="1"/>
            <a:r>
              <a:rPr lang="en-US" dirty="0"/>
              <a:t>The moisture content of finished product is nearly 50%.</a:t>
            </a:r>
            <a:endParaRPr lang="en-IN" sz="2400" dirty="0"/>
          </a:p>
          <a:p>
            <a:endParaRPr lang="en-IN" dirty="0"/>
          </a:p>
        </p:txBody>
      </p:sp>
    </p:spTree>
    <p:extLst>
      <p:ext uri="{BB962C8B-B14F-4D97-AF65-F5344CB8AC3E}">
        <p14:creationId xmlns:p14="http://schemas.microsoft.com/office/powerpoint/2010/main" val="27695835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normAutofit fontScale="62500" lnSpcReduction="20000"/>
          </a:bodyPr>
          <a:lstStyle/>
          <a:p>
            <a:pPr marL="0" lvl="0" indent="0">
              <a:buNone/>
            </a:pPr>
            <a:r>
              <a:rPr lang="en-US" dirty="0"/>
              <a:t>Dry sausages</a:t>
            </a:r>
            <a:endParaRPr lang="en-IN" sz="2800" dirty="0"/>
          </a:p>
          <a:p>
            <a:pPr lvl="1"/>
            <a:r>
              <a:rPr lang="en-US" dirty="0"/>
              <a:t>These are coarse ground, fermented sausages, e.g. Pepperoni.</a:t>
            </a:r>
            <a:endParaRPr lang="en-IN" sz="2400" dirty="0"/>
          </a:p>
          <a:p>
            <a:pPr lvl="1"/>
            <a:r>
              <a:rPr lang="en-US" dirty="0"/>
              <a:t>Sausage mix is stuffed into 40-44 mm animal casings and held for 9-11 days at 4°C.</a:t>
            </a:r>
            <a:endParaRPr lang="en-IN" sz="2400" dirty="0"/>
          </a:p>
          <a:p>
            <a:pPr lvl="1"/>
            <a:r>
              <a:rPr lang="en-US" dirty="0"/>
              <a:t>It is transferred to green room for 2 days to be maintained at 20°C and 70% relative humidity and then smoked for 3 days at 35°C and 80% relative humidity.</a:t>
            </a:r>
            <a:endParaRPr lang="en-IN" sz="2400" dirty="0"/>
          </a:p>
          <a:p>
            <a:pPr lvl="1"/>
            <a:r>
              <a:rPr lang="en-US" dirty="0"/>
              <a:t>The product is not cooked but held for 21 days in the drying room at 35°C and 70% relative humidity during which it will have shrinkage.</a:t>
            </a:r>
            <a:endParaRPr lang="en-IN" sz="2400" dirty="0"/>
          </a:p>
          <a:p>
            <a:pPr lvl="1"/>
            <a:r>
              <a:rPr lang="en-US" dirty="0"/>
              <a:t>The final product will have only 30-35% moisture content.</a:t>
            </a:r>
            <a:endParaRPr lang="en-IN" sz="2400" dirty="0"/>
          </a:p>
          <a:p>
            <a:pPr marL="0" lvl="0" indent="0">
              <a:buNone/>
            </a:pPr>
            <a:r>
              <a:rPr lang="en-US" dirty="0"/>
              <a:t>Bologna</a:t>
            </a:r>
            <a:endParaRPr lang="en-IN" sz="2800" dirty="0"/>
          </a:p>
          <a:p>
            <a:pPr lvl="1"/>
            <a:r>
              <a:rPr lang="en-US" dirty="0"/>
              <a:t>It is an emulsion type sausage prepared from the meat of old animals.</a:t>
            </a:r>
            <a:endParaRPr lang="en-IN" sz="2400" dirty="0"/>
          </a:p>
          <a:p>
            <a:pPr marL="0" lvl="0" indent="0">
              <a:buNone/>
            </a:pPr>
            <a:r>
              <a:rPr lang="en-US" dirty="0"/>
              <a:t>Hotdog</a:t>
            </a:r>
            <a:endParaRPr lang="en-IN" sz="2800" dirty="0"/>
          </a:p>
          <a:p>
            <a:pPr lvl="1"/>
            <a:r>
              <a:rPr lang="en-US" dirty="0"/>
              <a:t>It is a fairly spicy sausage in broader casings, usually </a:t>
            </a:r>
            <a:r>
              <a:rPr lang="en-US" dirty="0" err="1"/>
              <a:t>weasand</a:t>
            </a:r>
            <a:r>
              <a:rPr lang="en-US" dirty="0"/>
              <a:t> in India.</a:t>
            </a:r>
            <a:endParaRPr lang="en-IN" sz="2400" dirty="0"/>
          </a:p>
          <a:p>
            <a:pPr marL="0" lvl="0" indent="0">
              <a:buNone/>
            </a:pPr>
            <a:r>
              <a:rPr lang="en-US" dirty="0" err="1"/>
              <a:t>Mortadella</a:t>
            </a:r>
            <a:endParaRPr lang="en-IN" sz="2800" dirty="0"/>
          </a:p>
          <a:p>
            <a:pPr lvl="1"/>
            <a:r>
              <a:rPr lang="en-US" dirty="0"/>
              <a:t>It is a dry sausage prepared in cattle bladder or artificial broader casings.</a:t>
            </a:r>
            <a:endParaRPr lang="en-IN" sz="2400" dirty="0"/>
          </a:p>
          <a:p>
            <a:endParaRPr lang="en-IN" dirty="0"/>
          </a:p>
        </p:txBody>
      </p:sp>
    </p:spTree>
    <p:extLst>
      <p:ext uri="{BB962C8B-B14F-4D97-AF65-F5344CB8AC3E}">
        <p14:creationId xmlns:p14="http://schemas.microsoft.com/office/powerpoint/2010/main" val="14915309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102</TotalTime>
  <Words>3325</Words>
  <Application>Microsoft Office PowerPoint</Application>
  <PresentationFormat>On-screen Show (4:3)</PresentationFormat>
  <Paragraphs>299</Paragraphs>
  <Slides>35</Slides>
  <Notes>0</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Office Theme</vt:lpstr>
      <vt:lpstr> Unit I: Sausages </vt:lpstr>
      <vt:lpstr>Sausages</vt:lpstr>
      <vt:lpstr>Consumer Acceptance</vt:lpstr>
      <vt:lpstr>Classification of Sausages</vt:lpstr>
      <vt:lpstr>PowerPoint Presentation</vt:lpstr>
      <vt:lpstr>PowerPoint Presentation</vt:lpstr>
      <vt:lpstr>PowerPoint Presentation</vt:lpstr>
      <vt:lpstr>Sausage ingredients</vt:lpstr>
      <vt:lpstr>PowerPoint Presentation</vt:lpstr>
      <vt:lpstr>PowerPoint Presentation</vt:lpstr>
      <vt:lpstr>PowerPoint Presentation</vt:lpstr>
      <vt:lpstr>PowerPoint Presentation</vt:lpstr>
      <vt:lpstr> Non-meat ingredients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Nitrite and Nitrate </vt:lpstr>
      <vt:lpstr>PowerPoint Presentation</vt:lpstr>
      <vt:lpstr>PowerPoint Presentation</vt:lpstr>
      <vt:lpstr>PowerPoint Presentation</vt:lpstr>
      <vt:lpstr>FORMULATION OF SAUSAGE</vt:lpstr>
      <vt:lpstr>STEPS IN PROCESSING</vt:lpstr>
      <vt:lpstr>PowerPoint Presentation</vt:lpstr>
      <vt:lpstr>PowerPoint Presentation</vt:lpstr>
      <vt:lpstr>PowerPoint Presentation</vt:lpstr>
      <vt:lpstr>PowerPoint Presentation</vt:lpstr>
      <vt:lpstr>PowerPoint Presentation</vt:lpstr>
      <vt:lpstr>STEPS IN PRODUCTION OF THE EMULSION </vt:lpstr>
      <vt:lpstr> Frankfurters </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Sausages</dc:title>
  <dc:creator>ROHIT</dc:creator>
  <cp:lastModifiedBy>ROHIT</cp:lastModifiedBy>
  <cp:revision>10</cp:revision>
  <dcterms:created xsi:type="dcterms:W3CDTF">2006-08-16T00:00:00Z</dcterms:created>
  <dcterms:modified xsi:type="dcterms:W3CDTF">2020-10-20T09:21:28Z</dcterms:modified>
</cp:coreProperties>
</file>