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48" r:id="rId13"/>
    <p:sldId id="44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37306-994B-44B4-89B0-7E7EB69FB067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24582-92C1-4B89-8B2D-6631E658E9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891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5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46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90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49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7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356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374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408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282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49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379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BAB3-120E-4B94-88A7-2CD9B0C9CFD4}" type="datetimeFigureOut">
              <a:rPr lang="en-IN" smtClean="0"/>
              <a:t>05/10/20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2654F-6E9C-4D31-A5E2-40C99F058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464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208" y="2487168"/>
            <a:ext cx="10717238" cy="185146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Swine 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Erysipelas</a:t>
            </a:r>
            <a:r>
              <a:rPr 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1590" y="4937331"/>
            <a:ext cx="3604635" cy="1397482"/>
          </a:xfrm>
        </p:spPr>
        <p:txBody>
          <a:bodyPr>
            <a:noAutofit/>
          </a:bodyPr>
          <a:lstStyle/>
          <a:p>
            <a:r>
              <a:rPr lang="en-US" sz="1600" i="1" cap="none" dirty="0">
                <a:latin typeface="Arial" panose="020B0604020202020204" pitchFamily="34" charset="0"/>
                <a:cs typeface="Arial" panose="020B0604020202020204" pitchFamily="34" charset="0"/>
              </a:rPr>
              <a:t>By- Dr </a:t>
            </a:r>
            <a:r>
              <a:rPr lang="en-US" sz="16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Pallav</a:t>
            </a:r>
            <a:r>
              <a:rPr lang="en-US" sz="1600" i="1" cap="none" dirty="0">
                <a:latin typeface="Arial" panose="020B0604020202020204" pitchFamily="34" charset="0"/>
                <a:cs typeface="Arial" panose="020B0604020202020204" pitchFamily="34" charset="0"/>
              </a:rPr>
              <a:t> Shekhar</a:t>
            </a:r>
          </a:p>
          <a:p>
            <a:r>
              <a:rPr lang="en-US" sz="1600" i="1" cap="none" dirty="0">
                <a:latin typeface="Arial" panose="020B0604020202020204" pitchFamily="34" charset="0"/>
                <a:cs typeface="Arial" panose="020B0604020202020204" pitchFamily="34" charset="0"/>
              </a:rPr>
              <a:t>Assistant Professor </a:t>
            </a:r>
          </a:p>
          <a:p>
            <a:r>
              <a:rPr lang="en-US" sz="1600" i="1" cap="none" dirty="0">
                <a:latin typeface="Arial" panose="020B0604020202020204" pitchFamily="34" charset="0"/>
                <a:cs typeface="Arial" panose="020B0604020202020204" pitchFamily="34" charset="0"/>
              </a:rPr>
              <a:t>VMD</a:t>
            </a:r>
          </a:p>
          <a:p>
            <a:r>
              <a:rPr lang="en-US" sz="1600" i="1" cap="none" dirty="0">
                <a:latin typeface="Arial" panose="020B0604020202020204" pitchFamily="34" charset="0"/>
                <a:cs typeface="Arial" panose="020B0604020202020204" pitchFamily="34" charset="0"/>
              </a:rPr>
              <a:t>BVC Patna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72" y="0"/>
            <a:ext cx="28575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7905" y="126856"/>
            <a:ext cx="1529541" cy="1190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1D9877-E6CB-7B43-A565-85B6558586C2}"/>
              </a:ext>
            </a:extLst>
          </p:cNvPr>
          <p:cNvSpPr txBox="1"/>
          <p:nvPr/>
        </p:nvSpPr>
        <p:spPr>
          <a:xfrm>
            <a:off x="2091690" y="5200650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VCM  605</a:t>
            </a:r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2038734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Differential Diagnosis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solidFill>
                  <a:srgbClr val="FF3300"/>
                </a:solidFill>
              </a:rPr>
              <a:t>Hog Cholera</a:t>
            </a:r>
          </a:p>
          <a:p>
            <a:r>
              <a:rPr lang="en-US" altLang="en-US">
                <a:solidFill>
                  <a:srgbClr val="FF3300"/>
                </a:solidFill>
              </a:rPr>
              <a:t>Salmonellosis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Enteritis, tremors, convulsion</a:t>
            </a:r>
          </a:p>
        </p:txBody>
      </p:sp>
    </p:spTree>
    <p:extLst>
      <p:ext uri="{BB962C8B-B14F-4D97-AF65-F5344CB8AC3E}">
        <p14:creationId xmlns:p14="http://schemas.microsoft.com/office/powerpoint/2010/main" val="476612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Treatment and Prevention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Treatment</a:t>
            </a:r>
          </a:p>
          <a:p>
            <a:r>
              <a:rPr lang="en-US" altLang="en-US"/>
              <a:t>Penicillin 50,000IU/Kg bwt i/m for 3 days.</a:t>
            </a:r>
          </a:p>
          <a:p>
            <a:r>
              <a:rPr lang="en-US" altLang="en-US"/>
              <a:t>Cortisone 75 mg s/c for arthritis</a:t>
            </a: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969696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Prevention</a:t>
            </a:r>
          </a:p>
          <a:p>
            <a:r>
              <a:rPr lang="en-US" altLang="en-US"/>
              <a:t>Vaccination</a:t>
            </a:r>
          </a:p>
          <a:p>
            <a:r>
              <a:rPr lang="en-US" altLang="en-US"/>
              <a:t>Live attenuated or tissue culture vaccine</a:t>
            </a:r>
          </a:p>
        </p:txBody>
      </p:sp>
    </p:spTree>
    <p:extLst>
      <p:ext uri="{BB962C8B-B14F-4D97-AF65-F5344CB8AC3E}">
        <p14:creationId xmlns:p14="http://schemas.microsoft.com/office/powerpoint/2010/main" val="4088407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Treatment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en-US" altLang="en-US"/>
              <a:t>Surgical extirpation.</a:t>
            </a:r>
          </a:p>
          <a:p>
            <a:r>
              <a:rPr lang="en-US" altLang="en-US"/>
              <a:t>X ray irradiation.</a:t>
            </a:r>
          </a:p>
          <a:p>
            <a:r>
              <a:rPr lang="en-US" altLang="en-US"/>
              <a:t>Streptomycin 2-3 gm in lesion along with parentral route.</a:t>
            </a:r>
          </a:p>
        </p:txBody>
      </p:sp>
    </p:spTree>
    <p:extLst>
      <p:ext uri="{BB962C8B-B14F-4D97-AF65-F5344CB8AC3E}">
        <p14:creationId xmlns:p14="http://schemas.microsoft.com/office/powerpoint/2010/main" val="1499906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WordArt 2"/>
          <p:cNvSpPr>
            <a:spLocks noChangeArrowheads="1" noChangeShapeType="1" noTextEdit="1"/>
          </p:cNvSpPr>
          <p:nvPr/>
        </p:nvSpPr>
        <p:spPr bwMode="auto">
          <a:xfrm>
            <a:off x="2971801" y="2590800"/>
            <a:ext cx="6645275" cy="2273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2">
              <a:avLst>
                <a:gd name="adj1" fmla="val 20644"/>
                <a:gd name="adj2" fmla="val 0"/>
              </a:avLst>
            </a:prstTxWarp>
          </a:bodyPr>
          <a:lstStyle/>
          <a:p>
            <a:pPr algn="ctr"/>
            <a:r>
              <a:rPr lang="pt-BR" sz="3600" kern="10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t h a n k s !</a:t>
            </a:r>
            <a:endParaRPr lang="en-IN" sz="3600" kern="10"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sy="50000" rotWithShape="0">
                  <a:srgbClr val="808080">
                    <a:alpha val="5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36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99616" y="560832"/>
            <a:ext cx="8711184" cy="780606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5000" dirty="0">
                <a:latin typeface="Tahoma" panose="020B0604030504040204" pitchFamily="34" charset="0"/>
              </a:rPr>
              <a:t>SWINE ERYSEPELAS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1"/>
            <a:ext cx="8001000" cy="4416425"/>
          </a:xfrm>
        </p:spPr>
        <p:txBody>
          <a:bodyPr/>
          <a:lstStyle/>
          <a:p>
            <a:r>
              <a:rPr lang="en-US" altLang="en-US" sz="1800" b="1"/>
              <a:t>It is an important disease of pigs caused by a Gram-positive bacteria and characterized by arthritis, vegetative endocarditis and rhomboid shaped erythematous skin lesions. It is also known as </a:t>
            </a:r>
            <a:r>
              <a:rPr lang="en-US" altLang="en-US" sz="1800" b="1" i="1">
                <a:solidFill>
                  <a:srgbClr val="FF3300"/>
                </a:solidFill>
              </a:rPr>
              <a:t>diamond skin disease</a:t>
            </a:r>
            <a:r>
              <a:rPr lang="en-US" altLang="en-US" sz="1800" b="1" i="1"/>
              <a:t>.</a:t>
            </a:r>
            <a:endParaRPr lang="en-US" altLang="en-US" sz="1800" b="1"/>
          </a:p>
          <a:p>
            <a:pPr>
              <a:buFontTx/>
              <a:buNone/>
            </a:pPr>
            <a:endParaRPr lang="en-US" altLang="en-US" sz="1800">
              <a:solidFill>
                <a:srgbClr val="990099"/>
              </a:solidFill>
            </a:endParaRPr>
          </a:p>
          <a:p>
            <a:pPr>
              <a:buFontTx/>
              <a:buNone/>
            </a:pPr>
            <a:r>
              <a:rPr lang="en-US" altLang="en-US" sz="3900">
                <a:solidFill>
                  <a:srgbClr val="990099"/>
                </a:solidFill>
              </a:rPr>
              <a:t>Etiology</a:t>
            </a:r>
            <a:r>
              <a:rPr lang="en-US" altLang="en-US" sz="3600" b="1" i="1">
                <a:solidFill>
                  <a:srgbClr val="990099"/>
                </a:solidFill>
              </a:rPr>
              <a:t> </a:t>
            </a:r>
          </a:p>
          <a:p>
            <a:r>
              <a:rPr lang="en-US" altLang="en-US" sz="3600" b="1" i="1"/>
              <a:t>Erysepalothrix rhusiopathie</a:t>
            </a:r>
            <a:endParaRPr lang="en-US" altLang="en-US" sz="3600" b="1"/>
          </a:p>
          <a:p>
            <a:r>
              <a:rPr lang="en-US" altLang="en-US" sz="3600" b="1">
                <a:solidFill>
                  <a:srgbClr val="0000CC"/>
                </a:solidFill>
              </a:rPr>
              <a:t>Gram-positive, rod shaped, pleomorphic </a:t>
            </a:r>
          </a:p>
        </p:txBody>
      </p:sp>
    </p:spTree>
    <p:extLst>
      <p:ext uri="{BB962C8B-B14F-4D97-AF65-F5344CB8AC3E}">
        <p14:creationId xmlns:p14="http://schemas.microsoft.com/office/powerpoint/2010/main" val="359503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Etiology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Erysipelothrix rhusiopathiae</a:t>
            </a:r>
          </a:p>
          <a:p>
            <a:r>
              <a:rPr lang="en-US" altLang="en-US"/>
              <a:t>Gram positive rod.</a:t>
            </a:r>
          </a:p>
          <a:p>
            <a:r>
              <a:rPr lang="en-US" altLang="en-US"/>
              <a:t>Pigs of all age are susceptible</a:t>
            </a:r>
          </a:p>
          <a:p>
            <a:r>
              <a:rPr lang="en-US" altLang="en-US"/>
              <a:t>Young suckling pigs are susceptible</a:t>
            </a:r>
          </a:p>
          <a:p>
            <a:r>
              <a:rPr lang="en-US" altLang="en-US"/>
              <a:t>Human beings are also susceptible.</a:t>
            </a:r>
          </a:p>
        </p:txBody>
      </p:sp>
    </p:spTree>
    <p:extLst>
      <p:ext uri="{BB962C8B-B14F-4D97-AF65-F5344CB8AC3E}">
        <p14:creationId xmlns:p14="http://schemas.microsoft.com/office/powerpoint/2010/main" val="410706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5000">
                <a:latin typeface="Tahoma" panose="020B0604030504040204" pitchFamily="34" charset="0"/>
              </a:rPr>
              <a:t>SWINE ERYSEPALAS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0" y="1295401"/>
            <a:ext cx="8915400" cy="46783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80000"/>
              </a:spcBef>
              <a:buFontTx/>
              <a:buNone/>
            </a:pPr>
            <a:r>
              <a:rPr lang="en-US" altLang="en-US" sz="3500" dirty="0">
                <a:solidFill>
                  <a:srgbClr val="990099"/>
                </a:solidFill>
              </a:rPr>
              <a:t>Pathogenesis</a:t>
            </a:r>
            <a:r>
              <a:rPr lang="en-US" altLang="en-US" b="1" dirty="0">
                <a:solidFill>
                  <a:srgbClr val="990099"/>
                </a:solidFill>
              </a:rPr>
              <a:t> </a:t>
            </a:r>
          </a:p>
          <a:p>
            <a:pPr>
              <a:spcBef>
                <a:spcPct val="80000"/>
              </a:spcBef>
            </a:pPr>
            <a:r>
              <a:rPr lang="en-US" altLang="en-US" sz="1800" b="1" dirty="0"/>
              <a:t>Infection enters through skin 0r </a:t>
            </a:r>
            <a:r>
              <a:rPr lang="en-US" altLang="en-US" sz="1800" b="1" dirty="0">
                <a:solidFill>
                  <a:srgbClr val="0000CC"/>
                </a:solidFill>
              </a:rPr>
              <a:t>Ingestion </a:t>
            </a:r>
          </a:p>
          <a:p>
            <a:pPr>
              <a:spcBef>
                <a:spcPct val="80000"/>
              </a:spcBef>
            </a:pPr>
            <a:r>
              <a:rPr lang="en-US" altLang="en-US" sz="1800" b="1" dirty="0">
                <a:solidFill>
                  <a:srgbClr val="FF0000"/>
                </a:solidFill>
              </a:rPr>
              <a:t>Bacteremia or septicemia</a:t>
            </a:r>
          </a:p>
          <a:p>
            <a:pPr>
              <a:spcBef>
                <a:spcPct val="80000"/>
              </a:spcBef>
            </a:pPr>
            <a:r>
              <a:rPr lang="en-US" altLang="en-US" sz="1800" b="1" dirty="0">
                <a:solidFill>
                  <a:srgbClr val="336600"/>
                </a:solidFill>
              </a:rPr>
              <a:t>Localizes in joints, 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altLang="en-US" sz="1800" b="1" dirty="0">
                <a:solidFill>
                  <a:srgbClr val="336600"/>
                </a:solidFill>
              </a:rPr>
              <a:t>                                               skin and    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altLang="en-US" sz="1800" b="1" dirty="0">
                <a:solidFill>
                  <a:srgbClr val="336600"/>
                </a:solidFill>
              </a:rPr>
              <a:t>                                                                                             heart valves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altLang="en-US" sz="1800" b="1" dirty="0">
                <a:solidFill>
                  <a:srgbClr val="336600"/>
                </a:solidFill>
              </a:rPr>
              <a:t>Hyperemia                      Urticaria patches                    Cauli flower like lesion  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altLang="en-US" sz="1800" b="1" dirty="0">
                <a:solidFill>
                  <a:srgbClr val="336600"/>
                </a:solidFill>
              </a:rPr>
              <a:t>Thickening of                                                                   Vegetative endocarditis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altLang="en-US" sz="1800" b="1" dirty="0">
                <a:solidFill>
                  <a:srgbClr val="336600"/>
                </a:solidFill>
              </a:rPr>
              <a:t> joint capsules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altLang="en-US" sz="1800" b="1" dirty="0">
                <a:solidFill>
                  <a:srgbClr val="336600"/>
                </a:solidFill>
              </a:rPr>
              <a:t>NEPHRITIS?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altLang="en-US" sz="1800" b="1" dirty="0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3179064" y="24765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179064" y="211788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2895600" y="3352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4267200" y="2117884"/>
            <a:ext cx="0" cy="1112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4343401" y="2362676"/>
            <a:ext cx="2666999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flipH="1">
            <a:off x="2438400" y="2819400"/>
            <a:ext cx="304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42672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80772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222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animBg="1"/>
      <p:bldP spid="59403" grpId="0" animBg="1"/>
      <p:bldP spid="59404" grpId="0" animBg="1"/>
      <p:bldP spid="59405" grpId="0" animBg="1"/>
      <p:bldP spid="594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838200"/>
            <a:ext cx="8229600" cy="42703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5000">
                <a:latin typeface="Tahoma" panose="020B0604030504040204" pitchFamily="34" charset="0"/>
              </a:rPr>
              <a:t>SWINE ERYSEPALAS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41501"/>
            <a:ext cx="8229600" cy="4284663"/>
          </a:xfrm>
        </p:spPr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US" altLang="en-US" sz="3900">
                <a:solidFill>
                  <a:srgbClr val="990099"/>
                </a:solidFill>
              </a:rPr>
              <a:t>Characteristic symptoms</a:t>
            </a:r>
            <a:r>
              <a:rPr lang="en-US" altLang="en-US">
                <a:solidFill>
                  <a:srgbClr val="990099"/>
                </a:solidFill>
              </a:rPr>
              <a:t> </a:t>
            </a:r>
          </a:p>
          <a:p>
            <a:pPr>
              <a:spcBef>
                <a:spcPct val="80000"/>
              </a:spcBef>
            </a:pPr>
            <a:r>
              <a:rPr lang="en-US" altLang="en-US" sz="3600" b="1"/>
              <a:t>Arthritis </a:t>
            </a:r>
          </a:p>
          <a:p>
            <a:pPr>
              <a:spcBef>
                <a:spcPct val="80000"/>
              </a:spcBef>
            </a:pPr>
            <a:r>
              <a:rPr lang="en-US" altLang="en-US" sz="3600" b="1">
                <a:solidFill>
                  <a:srgbClr val="0000CC"/>
                </a:solidFill>
              </a:rPr>
              <a:t>Erythema on skin, later sloughing of skin and patches on abdomen</a:t>
            </a:r>
          </a:p>
        </p:txBody>
      </p:sp>
    </p:spTree>
    <p:extLst>
      <p:ext uri="{BB962C8B-B14F-4D97-AF65-F5344CB8AC3E}">
        <p14:creationId xmlns:p14="http://schemas.microsoft.com/office/powerpoint/2010/main" val="113112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14400"/>
            <a:ext cx="8229600" cy="42703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5000">
                <a:latin typeface="Tahoma" panose="020B0604030504040204" pitchFamily="34" charset="0"/>
              </a:rPr>
              <a:t>SWINE ERYSEPALAS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1"/>
            <a:ext cx="5562600" cy="4264025"/>
          </a:xfrm>
        </p:spPr>
        <p:txBody>
          <a:bodyPr/>
          <a:lstStyle/>
          <a:p>
            <a:pPr>
              <a:spcBef>
                <a:spcPct val="60000"/>
              </a:spcBef>
              <a:buFontTx/>
              <a:buNone/>
            </a:pPr>
            <a:r>
              <a:rPr lang="en-US" altLang="en-US" sz="3900">
                <a:solidFill>
                  <a:srgbClr val="990099"/>
                </a:solidFill>
              </a:rPr>
              <a:t>Macroscopic features</a:t>
            </a:r>
            <a:r>
              <a:rPr lang="en-US" altLang="en-US" sz="3600" b="1">
                <a:solidFill>
                  <a:srgbClr val="990099"/>
                </a:solidFill>
              </a:rPr>
              <a:t> </a:t>
            </a:r>
          </a:p>
          <a:p>
            <a:pPr>
              <a:spcBef>
                <a:spcPct val="60000"/>
              </a:spcBef>
            </a:pPr>
            <a:r>
              <a:rPr lang="en-US" altLang="en-US" b="1"/>
              <a:t>Arthritis</a:t>
            </a:r>
          </a:p>
          <a:p>
            <a:pPr>
              <a:spcBef>
                <a:spcPct val="60000"/>
              </a:spcBef>
            </a:pPr>
            <a:r>
              <a:rPr lang="en-US" altLang="en-US" b="1">
                <a:solidFill>
                  <a:srgbClr val="0000CC"/>
                </a:solidFill>
              </a:rPr>
              <a:t>Erythema or sloughing of skin</a:t>
            </a:r>
          </a:p>
          <a:p>
            <a:pPr>
              <a:spcBef>
                <a:spcPct val="60000"/>
              </a:spcBef>
            </a:pPr>
            <a:r>
              <a:rPr lang="en-US" altLang="en-US" b="1">
                <a:solidFill>
                  <a:srgbClr val="FF0000"/>
                </a:solidFill>
              </a:rPr>
              <a:t>Vegetative endocarditis- nodular mass of over growth on valves </a:t>
            </a:r>
          </a:p>
          <a:p>
            <a:pPr>
              <a:spcBef>
                <a:spcPct val="60000"/>
              </a:spcBef>
            </a:pPr>
            <a:r>
              <a:rPr lang="en-US" altLang="en-US" b="1">
                <a:solidFill>
                  <a:srgbClr val="336600"/>
                </a:solidFill>
              </a:rPr>
              <a:t>Hypertrophy of left ventricle </a:t>
            </a:r>
          </a:p>
        </p:txBody>
      </p:sp>
      <p:pic>
        <p:nvPicPr>
          <p:cNvPr id="61444" name="Picture 4" descr="35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310384"/>
            <a:ext cx="2438400" cy="236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79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14400"/>
            <a:ext cx="8229600" cy="35083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5000">
                <a:latin typeface="Tahoma" panose="020B0604030504040204" pitchFamily="34" charset="0"/>
              </a:rPr>
              <a:t>SWINE ERYSEPALAS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1"/>
            <a:ext cx="5105400" cy="4187825"/>
          </a:xfrm>
        </p:spPr>
        <p:txBody>
          <a:bodyPr/>
          <a:lstStyle/>
          <a:p>
            <a:pPr>
              <a:spcBef>
                <a:spcPct val="30000"/>
              </a:spcBef>
              <a:buFontTx/>
              <a:buNone/>
            </a:pPr>
            <a:r>
              <a:rPr lang="en-US" altLang="en-US" sz="3900">
                <a:solidFill>
                  <a:srgbClr val="990099"/>
                </a:solidFill>
              </a:rPr>
              <a:t>Microscopic features</a:t>
            </a:r>
            <a:r>
              <a:rPr lang="en-US" altLang="en-US" sz="3600" b="1">
                <a:solidFill>
                  <a:srgbClr val="990099"/>
                </a:solidFill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en-US" altLang="en-US" b="1"/>
              <a:t>Infiltration of lymphocytes in joint capsules</a:t>
            </a:r>
          </a:p>
          <a:p>
            <a:pPr>
              <a:spcBef>
                <a:spcPct val="30000"/>
              </a:spcBef>
            </a:pPr>
            <a:r>
              <a:rPr lang="en-US" altLang="en-US" b="1">
                <a:solidFill>
                  <a:srgbClr val="0000CC"/>
                </a:solidFill>
              </a:rPr>
              <a:t>Fibrinous exudate with necrosis, leucocytic infiltration and colonies of bacteria in heart lesions</a:t>
            </a:r>
          </a:p>
          <a:p>
            <a:pPr>
              <a:spcBef>
                <a:spcPct val="30000"/>
              </a:spcBef>
            </a:pPr>
            <a:r>
              <a:rPr lang="en-US" altLang="en-US" b="1">
                <a:solidFill>
                  <a:srgbClr val="FF0000"/>
                </a:solidFill>
              </a:rPr>
              <a:t>Necrosis in skin sections </a:t>
            </a:r>
          </a:p>
        </p:txBody>
      </p:sp>
    </p:spTree>
    <p:extLst>
      <p:ext uri="{BB962C8B-B14F-4D97-AF65-F5344CB8AC3E}">
        <p14:creationId xmlns:p14="http://schemas.microsoft.com/office/powerpoint/2010/main" val="280051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7" name="Rectangle 9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en-US" altLang="en-US"/>
              <a:t>Clinical Findings</a:t>
            </a:r>
          </a:p>
        </p:txBody>
      </p:sp>
      <p:sp>
        <p:nvSpPr>
          <p:cNvPr id="181258" name="Rectangle 10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9933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400"/>
              <a:t>Acute form</a:t>
            </a:r>
          </a:p>
          <a:p>
            <a:r>
              <a:rPr lang="en-US" altLang="en-US" sz="2400"/>
              <a:t>Sudden Death</a:t>
            </a:r>
          </a:p>
          <a:p>
            <a:r>
              <a:rPr lang="en-US" altLang="en-US" sz="2400"/>
              <a:t>Fever 108 F</a:t>
            </a:r>
          </a:p>
          <a:p>
            <a:r>
              <a:rPr lang="en-US" altLang="en-US" sz="2400"/>
              <a:t>Ocular discharge</a:t>
            </a:r>
          </a:p>
          <a:p>
            <a:r>
              <a:rPr lang="en-US" altLang="en-US" sz="2400"/>
              <a:t>Shifting lameness</a:t>
            </a:r>
          </a:p>
          <a:p>
            <a:r>
              <a:rPr lang="en-US" altLang="en-US" sz="2400"/>
              <a:t>Diamond Skin Lesion</a:t>
            </a:r>
          </a:p>
        </p:txBody>
      </p:sp>
      <p:sp>
        <p:nvSpPr>
          <p:cNvPr id="181259" name="Rectangle 11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folHlink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400"/>
              <a:t>Chronic form</a:t>
            </a:r>
          </a:p>
          <a:p>
            <a:r>
              <a:rPr lang="en-US" altLang="en-US" sz="2400"/>
              <a:t>Dyspnoea</a:t>
            </a:r>
          </a:p>
          <a:p>
            <a:r>
              <a:rPr lang="en-US" altLang="en-US" sz="2400"/>
              <a:t>Cyanosis</a:t>
            </a:r>
          </a:p>
          <a:p>
            <a:r>
              <a:rPr lang="en-US" altLang="en-US" sz="2400"/>
              <a:t>Joint enlarged, hot, painfull</a:t>
            </a:r>
          </a:p>
          <a:p>
            <a:r>
              <a:rPr lang="en-US" altLang="en-US" sz="2400"/>
              <a:t>Ankylosis</a:t>
            </a:r>
          </a:p>
          <a:p>
            <a:r>
              <a:rPr lang="en-US" altLang="en-US" sz="2400"/>
              <a:t>Alopecia</a:t>
            </a:r>
          </a:p>
          <a:p>
            <a:r>
              <a:rPr lang="en-US" altLang="en-US" sz="2400"/>
              <a:t>Hyperkeratosis</a:t>
            </a:r>
          </a:p>
          <a:p>
            <a:r>
              <a:rPr lang="en-US" altLang="en-US" sz="2400"/>
              <a:t>Sloughing of tail and ear tip</a:t>
            </a:r>
          </a:p>
          <a:p>
            <a:pPr algn="ctr"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07268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14400"/>
            <a:ext cx="8229600" cy="42703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5000">
                <a:latin typeface="Tahoma" panose="020B0604030504040204" pitchFamily="34" charset="0"/>
              </a:rPr>
              <a:t>SWINE ERYSEPALAS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01789"/>
            <a:ext cx="7924800" cy="4524375"/>
          </a:xfrm>
          <a:solidFill>
            <a:schemeClr val="folHlink"/>
          </a:solidFill>
        </p:spPr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US" altLang="en-US" sz="3900">
                <a:solidFill>
                  <a:srgbClr val="990099"/>
                </a:solidFill>
              </a:rPr>
              <a:t>Diagnosis</a:t>
            </a:r>
            <a:r>
              <a:rPr lang="en-US" altLang="en-US" sz="3600" b="1">
                <a:solidFill>
                  <a:srgbClr val="990099"/>
                </a:solidFill>
              </a:rPr>
              <a:t> </a:t>
            </a:r>
          </a:p>
          <a:p>
            <a:pPr>
              <a:spcBef>
                <a:spcPct val="80000"/>
              </a:spcBef>
            </a:pPr>
            <a:r>
              <a:rPr lang="en-US" altLang="en-US" sz="2400" b="1"/>
              <a:t>Symptoms and lesions</a:t>
            </a:r>
          </a:p>
          <a:p>
            <a:pPr>
              <a:spcBef>
                <a:spcPct val="80000"/>
              </a:spcBef>
            </a:pPr>
            <a:r>
              <a:rPr lang="en-US" altLang="en-US" sz="2400" b="1">
                <a:solidFill>
                  <a:srgbClr val="0000CC"/>
                </a:solidFill>
              </a:rPr>
              <a:t>Isolation of bacteria</a:t>
            </a:r>
          </a:p>
          <a:p>
            <a:pPr>
              <a:spcBef>
                <a:spcPct val="80000"/>
              </a:spcBef>
            </a:pPr>
            <a:r>
              <a:rPr lang="en-US" altLang="en-US" sz="2400" b="1">
                <a:solidFill>
                  <a:srgbClr val="0000CC"/>
                </a:solidFill>
              </a:rPr>
              <a:t>Hematology reveals monocytosis</a:t>
            </a:r>
          </a:p>
          <a:p>
            <a:pPr>
              <a:spcBef>
                <a:spcPct val="8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Demonstration of bacteria in tissue sections using special stains. </a:t>
            </a:r>
          </a:p>
        </p:txBody>
      </p:sp>
    </p:spTree>
    <p:extLst>
      <p:ext uri="{BB962C8B-B14F-4D97-AF65-F5344CB8AC3E}">
        <p14:creationId xmlns:p14="http://schemas.microsoft.com/office/powerpoint/2010/main" val="393642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314</Words>
  <Application>Microsoft Macintosh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Tahoma</vt:lpstr>
      <vt:lpstr>Office Theme</vt:lpstr>
      <vt:lpstr>Swine Erysipelas  </vt:lpstr>
      <vt:lpstr>SWINE ERYSEPELAS</vt:lpstr>
      <vt:lpstr>Etiology</vt:lpstr>
      <vt:lpstr>SWINE ERYSEPALAS</vt:lpstr>
      <vt:lpstr>SWINE ERYSEPALAS</vt:lpstr>
      <vt:lpstr>SWINE ERYSEPALAS</vt:lpstr>
      <vt:lpstr>SWINE ERYSEPALAS</vt:lpstr>
      <vt:lpstr>Clinical Findings</vt:lpstr>
      <vt:lpstr>SWINE ERYSEPALAS</vt:lpstr>
      <vt:lpstr>Differential Diagnosis</vt:lpstr>
      <vt:lpstr>Treatment and Prevention</vt:lpstr>
      <vt:lpstr>Treatment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-5 Bacterial, Fungal and Rickettsial Diseases</dc:title>
  <dc:creator>Windows User</dc:creator>
  <cp:lastModifiedBy>dr pallav shekhar</cp:lastModifiedBy>
  <cp:revision>6</cp:revision>
  <dcterms:created xsi:type="dcterms:W3CDTF">2019-05-18T18:20:05Z</dcterms:created>
  <dcterms:modified xsi:type="dcterms:W3CDTF">2020-10-05T09:06:21Z</dcterms:modified>
</cp:coreProperties>
</file>