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423" r:id="rId3"/>
    <p:sldId id="424" r:id="rId4"/>
    <p:sldId id="425" r:id="rId5"/>
    <p:sldId id="426" r:id="rId6"/>
    <p:sldId id="427" r:id="rId7"/>
    <p:sldId id="428" r:id="rId8"/>
    <p:sldId id="429" r:id="rId9"/>
    <p:sldId id="430" r:id="rId10"/>
    <p:sldId id="431" r:id="rId11"/>
    <p:sldId id="432" r:id="rId12"/>
    <p:sldId id="448" r:id="rId13"/>
    <p:sldId id="44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8"/>
  </p:normalViewPr>
  <p:slideViewPr>
    <p:cSldViewPr snapToGrid="0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37306-994B-44B4-89B0-7E7EB69FB067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B24582-92C1-4B89-8B2D-6631E658E9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18910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41519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1490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171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3562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3745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14087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2827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10493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379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346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94908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4BAB3-120E-4B94-88A7-2CD9B0C9CFD4}" type="datetimeFigureOut">
              <a:rPr lang="en-IN" smtClean="0"/>
              <a:t>05/10/20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2654F-6E9C-4D31-A5E2-40C99F05828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4648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0208" y="2487168"/>
            <a:ext cx="10717238" cy="1851464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6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Swine </a:t>
            </a:r>
            <a:r>
              <a:rPr lang="en-US" sz="6600" b="1" dirty="0">
                <a:latin typeface="Arial" panose="020B0604020202020204" pitchFamily="34" charset="0"/>
                <a:cs typeface="Arial" panose="020B0604020202020204" pitchFamily="34" charset="0"/>
              </a:rPr>
              <a:t>Erysipelas</a:t>
            </a:r>
            <a:r>
              <a:rPr lang="en-US" sz="6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41590" y="4937331"/>
            <a:ext cx="3604635" cy="1397482"/>
          </a:xfrm>
        </p:spPr>
        <p:txBody>
          <a:bodyPr>
            <a:noAutofit/>
          </a:bodyPr>
          <a:lstStyle/>
          <a:p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By- Dr </a:t>
            </a:r>
            <a:r>
              <a:rPr lang="en-US" sz="16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Pallav</a:t>
            </a:r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 Shekhar</a:t>
            </a:r>
          </a:p>
          <a:p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Assistant Professor </a:t>
            </a:r>
          </a:p>
          <a:p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VMD</a:t>
            </a:r>
          </a:p>
          <a:p>
            <a:r>
              <a:rPr lang="en-US" sz="1600" i="1" cap="none" dirty="0">
                <a:latin typeface="Arial" panose="020B0604020202020204" pitchFamily="34" charset="0"/>
                <a:cs typeface="Arial" panose="020B0604020202020204" pitchFamily="34" charset="0"/>
              </a:rPr>
              <a:t>BVC Patna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272" y="0"/>
            <a:ext cx="2857500" cy="1428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7905" y="126856"/>
            <a:ext cx="1529541" cy="1190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1D9877-E6CB-7B43-A565-85B6558586C2}"/>
              </a:ext>
            </a:extLst>
          </p:cNvPr>
          <p:cNvSpPr txBox="1"/>
          <p:nvPr/>
        </p:nvSpPr>
        <p:spPr>
          <a:xfrm>
            <a:off x="2091690" y="5200650"/>
            <a:ext cx="114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VCM  605</a:t>
            </a:r>
            <a:endParaRPr lang="hi-IN" dirty="0"/>
          </a:p>
        </p:txBody>
      </p:sp>
    </p:spTree>
    <p:extLst>
      <p:ext uri="{BB962C8B-B14F-4D97-AF65-F5344CB8AC3E}">
        <p14:creationId xmlns:p14="http://schemas.microsoft.com/office/powerpoint/2010/main" val="2038734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499616" y="560832"/>
            <a:ext cx="8711184" cy="780606"/>
          </a:xfrm>
          <a:noFill/>
          <a:ln/>
        </p:spPr>
        <p:txBody>
          <a:bodyPr>
            <a:normAutofit/>
          </a:bodyPr>
          <a:lstStyle/>
          <a:p>
            <a:r>
              <a:rPr lang="en-US" altLang="en-US" sz="5000" dirty="0">
                <a:latin typeface="Tahoma" panose="020B0604030504040204" pitchFamily="34" charset="0"/>
              </a:rPr>
              <a:t>SWINE ERYSEPELAS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676401"/>
            <a:ext cx="8001000" cy="4416425"/>
          </a:xfrm>
        </p:spPr>
        <p:txBody>
          <a:bodyPr/>
          <a:lstStyle/>
          <a:p>
            <a:r>
              <a:rPr lang="en-US" altLang="en-US" sz="1800" b="1"/>
              <a:t>It is an important disease of pigs caused by a Gram-positive bacteria and characterized by arthritis, vegetative endocarditis and rhomboid shaped erythematous skin lesions. It is also known as </a:t>
            </a:r>
            <a:r>
              <a:rPr lang="en-US" altLang="en-US" sz="1800" b="1" i="1">
                <a:solidFill>
                  <a:srgbClr val="FF3300"/>
                </a:solidFill>
              </a:rPr>
              <a:t>diamond skin disease</a:t>
            </a:r>
            <a:r>
              <a:rPr lang="en-US" altLang="en-US" sz="1800" b="1" i="1"/>
              <a:t>.</a:t>
            </a:r>
            <a:endParaRPr lang="en-US" altLang="en-US" sz="1800" b="1"/>
          </a:p>
          <a:p>
            <a:pPr>
              <a:buFontTx/>
              <a:buNone/>
            </a:pPr>
            <a:endParaRPr lang="en-US" altLang="en-US" sz="1800">
              <a:solidFill>
                <a:srgbClr val="990099"/>
              </a:solidFill>
            </a:endParaRPr>
          </a:p>
          <a:p>
            <a:pPr>
              <a:buFontTx/>
              <a:buNone/>
            </a:pPr>
            <a:r>
              <a:rPr lang="en-US" altLang="en-US" sz="3900">
                <a:solidFill>
                  <a:srgbClr val="990099"/>
                </a:solidFill>
              </a:rPr>
              <a:t>Etiology</a:t>
            </a:r>
            <a:r>
              <a:rPr lang="en-US" altLang="en-US" sz="3600" b="1" i="1">
                <a:solidFill>
                  <a:srgbClr val="990099"/>
                </a:solidFill>
              </a:rPr>
              <a:t> </a:t>
            </a:r>
          </a:p>
          <a:p>
            <a:r>
              <a:rPr lang="en-US" altLang="en-US" sz="3600" b="1" i="1"/>
              <a:t>Erysepalothrix rhusiopathie</a:t>
            </a:r>
            <a:endParaRPr lang="en-US" altLang="en-US" sz="3600" b="1"/>
          </a:p>
          <a:p>
            <a:r>
              <a:rPr lang="en-US" altLang="en-US" sz="3600" b="1">
                <a:solidFill>
                  <a:srgbClr val="0000CC"/>
                </a:solidFill>
              </a:rPr>
              <a:t>Gram-positive, rod shaped, pleomorphic </a:t>
            </a:r>
          </a:p>
        </p:txBody>
      </p:sp>
    </p:spTree>
    <p:extLst>
      <p:ext uri="{BB962C8B-B14F-4D97-AF65-F5344CB8AC3E}">
        <p14:creationId xmlns:p14="http://schemas.microsoft.com/office/powerpoint/2010/main" val="3595038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Etiology</a:t>
            </a:r>
          </a:p>
        </p:txBody>
      </p:sp>
      <p:sp>
        <p:nvSpPr>
          <p:cNvPr id="17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i="1"/>
              <a:t>Erysipelothrix rhusiopathiae</a:t>
            </a:r>
          </a:p>
          <a:p>
            <a:r>
              <a:rPr lang="en-US" altLang="en-US"/>
              <a:t>Gram positive rod.</a:t>
            </a:r>
          </a:p>
          <a:p>
            <a:r>
              <a:rPr lang="en-US" altLang="en-US"/>
              <a:t>Pigs of all age are susceptible</a:t>
            </a:r>
          </a:p>
          <a:p>
            <a:r>
              <a:rPr lang="en-US" altLang="en-US"/>
              <a:t>Young suckling pigs are susceptible</a:t>
            </a:r>
          </a:p>
          <a:p>
            <a:r>
              <a:rPr lang="en-US" altLang="en-US"/>
              <a:t>Human beings are also susceptible.</a:t>
            </a:r>
          </a:p>
        </p:txBody>
      </p:sp>
    </p:spTree>
    <p:extLst>
      <p:ext uri="{BB962C8B-B14F-4D97-AF65-F5344CB8AC3E}">
        <p14:creationId xmlns:p14="http://schemas.microsoft.com/office/powerpoint/2010/main" val="4107063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 altLang="en-US" sz="5000">
                <a:latin typeface="Tahoma" panose="020B0604030504040204" pitchFamily="34" charset="0"/>
              </a:rPr>
              <a:t>SWINE ERYSEPALAS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524000" y="1295401"/>
            <a:ext cx="8915400" cy="4678363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ct val="80000"/>
              </a:spcBef>
              <a:buFontTx/>
              <a:buNone/>
            </a:pPr>
            <a:r>
              <a:rPr lang="en-US" altLang="en-US" sz="3500" dirty="0">
                <a:solidFill>
                  <a:srgbClr val="990099"/>
                </a:solidFill>
              </a:rPr>
              <a:t>Pathogenesis</a:t>
            </a:r>
            <a:r>
              <a:rPr lang="en-US" altLang="en-US" b="1" dirty="0">
                <a:solidFill>
                  <a:srgbClr val="990099"/>
                </a:solidFill>
              </a:rPr>
              <a:t> </a:t>
            </a:r>
          </a:p>
          <a:p>
            <a:pPr>
              <a:spcBef>
                <a:spcPct val="80000"/>
              </a:spcBef>
            </a:pPr>
            <a:r>
              <a:rPr lang="en-US" altLang="en-US" sz="1800" b="1" dirty="0"/>
              <a:t>Infection enters through skin 0r </a:t>
            </a:r>
            <a:r>
              <a:rPr lang="en-US" altLang="en-US" sz="1800" b="1" dirty="0">
                <a:solidFill>
                  <a:srgbClr val="0000CC"/>
                </a:solidFill>
              </a:rPr>
              <a:t>Ingestion </a:t>
            </a:r>
          </a:p>
          <a:p>
            <a:pPr>
              <a:spcBef>
                <a:spcPct val="80000"/>
              </a:spcBef>
            </a:pPr>
            <a:r>
              <a:rPr lang="en-US" altLang="en-US" sz="1800" b="1" dirty="0">
                <a:solidFill>
                  <a:srgbClr val="FF0000"/>
                </a:solidFill>
              </a:rPr>
              <a:t>Bacteremia or septicemia</a:t>
            </a:r>
          </a:p>
          <a:p>
            <a:pPr>
              <a:spcBef>
                <a:spcPct val="80000"/>
              </a:spcBef>
            </a:pPr>
            <a:r>
              <a:rPr lang="en-US" altLang="en-US" sz="1800" b="1" dirty="0">
                <a:solidFill>
                  <a:srgbClr val="336600"/>
                </a:solidFill>
              </a:rPr>
              <a:t>Localizes in joints, 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                                               skin and    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                                                                                             heart valves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Hyperemia                      Urticaria patches                    Cauli flower like lesion  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Thickening of                                                                   Vegetative endocarditis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 joint capsules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NEPHRITIS?</a:t>
            </a:r>
          </a:p>
          <a:p>
            <a:pPr>
              <a:spcBef>
                <a:spcPct val="80000"/>
              </a:spcBef>
              <a:buFontTx/>
              <a:buNone/>
            </a:pPr>
            <a:r>
              <a:rPr lang="en-US" altLang="en-US" sz="1800" b="1" dirty="0">
                <a:solidFill>
                  <a:srgbClr val="336600"/>
                </a:solidFill>
              </a:rPr>
              <a:t> </a:t>
            </a:r>
          </a:p>
        </p:txBody>
      </p:sp>
      <p:sp>
        <p:nvSpPr>
          <p:cNvPr id="59398" name="Line 6"/>
          <p:cNvSpPr>
            <a:spLocks noChangeShapeType="1"/>
          </p:cNvSpPr>
          <p:nvPr/>
        </p:nvSpPr>
        <p:spPr bwMode="auto">
          <a:xfrm>
            <a:off x="3179064" y="24765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1" name="Line 9"/>
          <p:cNvSpPr>
            <a:spLocks noChangeShapeType="1"/>
          </p:cNvSpPr>
          <p:nvPr/>
        </p:nvSpPr>
        <p:spPr bwMode="auto">
          <a:xfrm>
            <a:off x="3179064" y="2117884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2" name="Line 10"/>
          <p:cNvSpPr>
            <a:spLocks noChangeShapeType="1"/>
          </p:cNvSpPr>
          <p:nvPr/>
        </p:nvSpPr>
        <p:spPr bwMode="auto">
          <a:xfrm>
            <a:off x="2895600" y="33528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3" name="Line 11"/>
          <p:cNvSpPr>
            <a:spLocks noChangeShapeType="1"/>
          </p:cNvSpPr>
          <p:nvPr/>
        </p:nvSpPr>
        <p:spPr bwMode="auto">
          <a:xfrm>
            <a:off x="4267200" y="2117884"/>
            <a:ext cx="0" cy="111299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4" name="Line 12"/>
          <p:cNvSpPr>
            <a:spLocks noChangeShapeType="1"/>
          </p:cNvSpPr>
          <p:nvPr/>
        </p:nvSpPr>
        <p:spPr bwMode="auto">
          <a:xfrm>
            <a:off x="4343401" y="2362676"/>
            <a:ext cx="2666999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5" name="Line 13"/>
          <p:cNvSpPr>
            <a:spLocks noChangeShapeType="1"/>
          </p:cNvSpPr>
          <p:nvPr/>
        </p:nvSpPr>
        <p:spPr bwMode="auto">
          <a:xfrm flipH="1">
            <a:off x="2438400" y="2819400"/>
            <a:ext cx="3048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6" name="Line 14"/>
          <p:cNvSpPr>
            <a:spLocks noChangeShapeType="1"/>
          </p:cNvSpPr>
          <p:nvPr/>
        </p:nvSpPr>
        <p:spPr bwMode="auto">
          <a:xfrm>
            <a:off x="4267200" y="3429000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  <p:sp>
        <p:nvSpPr>
          <p:cNvPr id="59407" name="Line 15"/>
          <p:cNvSpPr>
            <a:spLocks noChangeShapeType="1"/>
          </p:cNvSpPr>
          <p:nvPr/>
        </p:nvSpPr>
        <p:spPr bwMode="auto">
          <a:xfrm>
            <a:off x="8077200" y="4267200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2228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401" grpId="0" animBg="1"/>
      <p:bldP spid="59403" grpId="0" animBg="1"/>
      <p:bldP spid="59404" grpId="0" animBg="1"/>
      <p:bldP spid="59405" grpId="0" animBg="1"/>
      <p:bldP spid="594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838200"/>
            <a:ext cx="8229600" cy="427038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altLang="en-US" sz="5000">
                <a:latin typeface="Tahoma" panose="020B0604030504040204" pitchFamily="34" charset="0"/>
              </a:rPr>
              <a:t>SWINE ERYSEPALAS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841501"/>
            <a:ext cx="8229600" cy="4284663"/>
          </a:xfrm>
        </p:spPr>
        <p:txBody>
          <a:bodyPr/>
          <a:lstStyle/>
          <a:p>
            <a:pPr>
              <a:spcBef>
                <a:spcPct val="80000"/>
              </a:spcBef>
              <a:buFontTx/>
              <a:buNone/>
            </a:pPr>
            <a:r>
              <a:rPr lang="en-US" altLang="en-US" sz="3900">
                <a:solidFill>
                  <a:srgbClr val="990099"/>
                </a:solidFill>
              </a:rPr>
              <a:t>Characteristic symptoms</a:t>
            </a:r>
            <a:r>
              <a:rPr lang="en-US" altLang="en-US">
                <a:solidFill>
                  <a:srgbClr val="990099"/>
                </a:solidFill>
              </a:rPr>
              <a:t> </a:t>
            </a:r>
          </a:p>
          <a:p>
            <a:pPr>
              <a:spcBef>
                <a:spcPct val="80000"/>
              </a:spcBef>
            </a:pPr>
            <a:r>
              <a:rPr lang="en-US" altLang="en-US" sz="3600" b="1"/>
              <a:t>Arthritis </a:t>
            </a:r>
          </a:p>
          <a:p>
            <a:pPr>
              <a:spcBef>
                <a:spcPct val="80000"/>
              </a:spcBef>
            </a:pPr>
            <a:r>
              <a:rPr lang="en-US" altLang="en-US" sz="3600" b="1">
                <a:solidFill>
                  <a:srgbClr val="0000CC"/>
                </a:solidFill>
              </a:rPr>
              <a:t>Erythema on skin, later sloughing of skin and patches on abdomen</a:t>
            </a:r>
          </a:p>
        </p:txBody>
      </p:sp>
    </p:spTree>
    <p:extLst>
      <p:ext uri="{BB962C8B-B14F-4D97-AF65-F5344CB8AC3E}">
        <p14:creationId xmlns:p14="http://schemas.microsoft.com/office/powerpoint/2010/main" val="1131126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914400"/>
            <a:ext cx="8229600" cy="427038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altLang="en-US" sz="5000">
                <a:latin typeface="Tahoma" panose="020B0604030504040204" pitchFamily="34" charset="0"/>
              </a:rPr>
              <a:t>SWINE ERYSEPALAS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05001"/>
            <a:ext cx="5562600" cy="4264025"/>
          </a:xfrm>
        </p:spPr>
        <p:txBody>
          <a:bodyPr/>
          <a:lstStyle/>
          <a:p>
            <a:pPr>
              <a:spcBef>
                <a:spcPct val="60000"/>
              </a:spcBef>
              <a:buFontTx/>
              <a:buNone/>
            </a:pPr>
            <a:r>
              <a:rPr lang="en-US" altLang="en-US" sz="3900">
                <a:solidFill>
                  <a:srgbClr val="990099"/>
                </a:solidFill>
              </a:rPr>
              <a:t>Macroscopic features</a:t>
            </a:r>
            <a:r>
              <a:rPr lang="en-US" altLang="en-US" sz="3600" b="1">
                <a:solidFill>
                  <a:srgbClr val="990099"/>
                </a:solidFill>
              </a:rPr>
              <a:t> </a:t>
            </a:r>
          </a:p>
          <a:p>
            <a:pPr>
              <a:spcBef>
                <a:spcPct val="60000"/>
              </a:spcBef>
            </a:pPr>
            <a:r>
              <a:rPr lang="en-US" altLang="en-US" b="1"/>
              <a:t>Arthritis</a:t>
            </a:r>
          </a:p>
          <a:p>
            <a:pPr>
              <a:spcBef>
                <a:spcPct val="60000"/>
              </a:spcBef>
            </a:pPr>
            <a:r>
              <a:rPr lang="en-US" altLang="en-US" b="1">
                <a:solidFill>
                  <a:srgbClr val="0000CC"/>
                </a:solidFill>
              </a:rPr>
              <a:t>Erythema or sloughing of skin</a:t>
            </a:r>
          </a:p>
          <a:p>
            <a:pPr>
              <a:spcBef>
                <a:spcPct val="60000"/>
              </a:spcBef>
            </a:pPr>
            <a:r>
              <a:rPr lang="en-US" altLang="en-US" b="1">
                <a:solidFill>
                  <a:srgbClr val="FF0000"/>
                </a:solidFill>
              </a:rPr>
              <a:t>Vegetative endocarditis- nodular mass of over growth on valves </a:t>
            </a:r>
          </a:p>
          <a:p>
            <a:pPr>
              <a:spcBef>
                <a:spcPct val="60000"/>
              </a:spcBef>
            </a:pPr>
            <a:r>
              <a:rPr lang="en-US" altLang="en-US" b="1">
                <a:solidFill>
                  <a:srgbClr val="336600"/>
                </a:solidFill>
              </a:rPr>
              <a:t>Hypertrophy of left ventricle </a:t>
            </a:r>
          </a:p>
        </p:txBody>
      </p:sp>
      <p:pic>
        <p:nvPicPr>
          <p:cNvPr id="61444" name="Picture 4" descr="354"/>
          <p:cNvPicPr preferRelativeResize="0"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800" y="2310384"/>
            <a:ext cx="2438400" cy="236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798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914400"/>
            <a:ext cx="8229600" cy="350838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altLang="en-US" sz="5000">
                <a:latin typeface="Tahoma" panose="020B0604030504040204" pitchFamily="34" charset="0"/>
              </a:rPr>
              <a:t>SWINE ERYSEPALAS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7400" y="1524001"/>
            <a:ext cx="5105400" cy="4187825"/>
          </a:xfrm>
        </p:spPr>
        <p:txBody>
          <a:bodyPr/>
          <a:lstStyle/>
          <a:p>
            <a:pPr>
              <a:spcBef>
                <a:spcPct val="30000"/>
              </a:spcBef>
              <a:buFontTx/>
              <a:buNone/>
            </a:pPr>
            <a:r>
              <a:rPr lang="en-US" altLang="en-US" sz="3900">
                <a:solidFill>
                  <a:srgbClr val="990099"/>
                </a:solidFill>
              </a:rPr>
              <a:t>Microscopic features</a:t>
            </a:r>
            <a:r>
              <a:rPr lang="en-US" altLang="en-US" sz="3600" b="1">
                <a:solidFill>
                  <a:srgbClr val="990099"/>
                </a:solidFill>
              </a:rPr>
              <a:t> </a:t>
            </a:r>
          </a:p>
          <a:p>
            <a:pPr>
              <a:spcBef>
                <a:spcPct val="30000"/>
              </a:spcBef>
            </a:pPr>
            <a:r>
              <a:rPr lang="en-US" altLang="en-US" b="1"/>
              <a:t>Infiltration of lymphocytes in joint capsules</a:t>
            </a:r>
          </a:p>
          <a:p>
            <a:pPr>
              <a:spcBef>
                <a:spcPct val="30000"/>
              </a:spcBef>
            </a:pPr>
            <a:r>
              <a:rPr lang="en-US" altLang="en-US" b="1">
                <a:solidFill>
                  <a:srgbClr val="0000CC"/>
                </a:solidFill>
              </a:rPr>
              <a:t>Fibrinous exudate with necrosis, leucocytic infiltration and colonies of bacteria in heart lesions</a:t>
            </a:r>
          </a:p>
          <a:p>
            <a:pPr>
              <a:spcBef>
                <a:spcPct val="30000"/>
              </a:spcBef>
            </a:pPr>
            <a:r>
              <a:rPr lang="en-US" altLang="en-US" b="1">
                <a:solidFill>
                  <a:srgbClr val="FF0000"/>
                </a:solidFill>
              </a:rPr>
              <a:t>Necrosis in skin sections </a:t>
            </a:r>
          </a:p>
        </p:txBody>
      </p:sp>
    </p:spTree>
    <p:extLst>
      <p:ext uri="{BB962C8B-B14F-4D97-AF65-F5344CB8AC3E}">
        <p14:creationId xmlns:p14="http://schemas.microsoft.com/office/powerpoint/2010/main" val="2800513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7" name="Rectangle 9"/>
          <p:cNvSpPr>
            <a:spLocks noGrp="1" noChangeArrowheads="1"/>
          </p:cNvSpPr>
          <p:nvPr>
            <p:ph type="title"/>
          </p:nvPr>
        </p:nvSpPr>
        <p:spPr>
          <a:solidFill>
            <a:schemeClr val="folHlink"/>
          </a:solidFill>
        </p:spPr>
        <p:txBody>
          <a:bodyPr/>
          <a:lstStyle/>
          <a:p>
            <a:r>
              <a:rPr lang="en-US" altLang="en-US"/>
              <a:t>Clinical Findings</a:t>
            </a:r>
          </a:p>
        </p:txBody>
      </p:sp>
      <p:sp>
        <p:nvSpPr>
          <p:cNvPr id="181258" name="Rectangle 10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FF9933"/>
          </a:solidFill>
        </p:spPr>
        <p:txBody>
          <a:bodyPr/>
          <a:lstStyle/>
          <a:p>
            <a:pPr algn="ctr">
              <a:buFontTx/>
              <a:buNone/>
            </a:pPr>
            <a:r>
              <a:rPr lang="en-US" altLang="en-US" sz="2400"/>
              <a:t>Acute form</a:t>
            </a:r>
          </a:p>
          <a:p>
            <a:r>
              <a:rPr lang="en-US" altLang="en-US" sz="2400"/>
              <a:t>Sudden Death</a:t>
            </a:r>
          </a:p>
          <a:p>
            <a:r>
              <a:rPr lang="en-US" altLang="en-US" sz="2400"/>
              <a:t>Fever 108 F</a:t>
            </a:r>
          </a:p>
          <a:p>
            <a:r>
              <a:rPr lang="en-US" altLang="en-US" sz="2400"/>
              <a:t>Ocular discharge</a:t>
            </a:r>
          </a:p>
          <a:p>
            <a:r>
              <a:rPr lang="en-US" altLang="en-US" sz="2400"/>
              <a:t>Shifting lameness</a:t>
            </a:r>
          </a:p>
          <a:p>
            <a:r>
              <a:rPr lang="en-US" altLang="en-US" sz="2400"/>
              <a:t>Diamond Skin Lesion</a:t>
            </a:r>
          </a:p>
        </p:txBody>
      </p:sp>
      <p:sp>
        <p:nvSpPr>
          <p:cNvPr id="181259" name="Rectangle 11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folHlink"/>
          </a:solidFill>
        </p:spPr>
        <p:txBody>
          <a:bodyPr/>
          <a:lstStyle/>
          <a:p>
            <a:pPr algn="ctr">
              <a:buFontTx/>
              <a:buNone/>
            </a:pPr>
            <a:r>
              <a:rPr lang="en-US" altLang="en-US" sz="2400"/>
              <a:t>Chronic form</a:t>
            </a:r>
          </a:p>
          <a:p>
            <a:r>
              <a:rPr lang="en-US" altLang="en-US" sz="2400"/>
              <a:t>Dyspnoea</a:t>
            </a:r>
          </a:p>
          <a:p>
            <a:r>
              <a:rPr lang="en-US" altLang="en-US" sz="2400"/>
              <a:t>Cyanosis</a:t>
            </a:r>
          </a:p>
          <a:p>
            <a:r>
              <a:rPr lang="en-US" altLang="en-US" sz="2400"/>
              <a:t>Joint enlarged, hot, painfull</a:t>
            </a:r>
          </a:p>
          <a:p>
            <a:r>
              <a:rPr lang="en-US" altLang="en-US" sz="2400"/>
              <a:t>Ankylosis</a:t>
            </a:r>
          </a:p>
          <a:p>
            <a:r>
              <a:rPr lang="en-US" altLang="en-US" sz="2400"/>
              <a:t>Alopecia</a:t>
            </a:r>
          </a:p>
          <a:p>
            <a:r>
              <a:rPr lang="en-US" altLang="en-US" sz="2400"/>
              <a:t>Hyperkeratosis</a:t>
            </a:r>
          </a:p>
          <a:p>
            <a:r>
              <a:rPr lang="en-US" altLang="en-US" sz="2400"/>
              <a:t>Sloughing of tail and ear tip</a:t>
            </a:r>
          </a:p>
          <a:p>
            <a:pPr algn="ctr"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072686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914400"/>
            <a:ext cx="8229600" cy="427038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altLang="en-US" sz="5000">
                <a:latin typeface="Tahoma" panose="020B0604030504040204" pitchFamily="34" charset="0"/>
              </a:rPr>
              <a:t>SWINE ERYSEPALAS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0" y="1601789"/>
            <a:ext cx="7924800" cy="4524375"/>
          </a:xfrm>
          <a:solidFill>
            <a:schemeClr val="folHlink"/>
          </a:solidFill>
        </p:spPr>
        <p:txBody>
          <a:bodyPr/>
          <a:lstStyle/>
          <a:p>
            <a:pPr>
              <a:spcBef>
                <a:spcPct val="80000"/>
              </a:spcBef>
              <a:buFontTx/>
              <a:buNone/>
            </a:pPr>
            <a:r>
              <a:rPr lang="en-US" altLang="en-US" sz="3900">
                <a:solidFill>
                  <a:srgbClr val="990099"/>
                </a:solidFill>
              </a:rPr>
              <a:t>Diagnosis</a:t>
            </a:r>
            <a:r>
              <a:rPr lang="en-US" altLang="en-US" sz="3600" b="1">
                <a:solidFill>
                  <a:srgbClr val="990099"/>
                </a:solidFill>
              </a:rPr>
              <a:t> </a:t>
            </a:r>
          </a:p>
          <a:p>
            <a:pPr>
              <a:spcBef>
                <a:spcPct val="80000"/>
              </a:spcBef>
            </a:pPr>
            <a:r>
              <a:rPr lang="en-US" altLang="en-US" sz="2400" b="1"/>
              <a:t>Symptoms and lesions</a:t>
            </a:r>
          </a:p>
          <a:p>
            <a:pPr>
              <a:spcBef>
                <a:spcPct val="80000"/>
              </a:spcBef>
            </a:pPr>
            <a:r>
              <a:rPr lang="en-US" altLang="en-US" sz="2400" b="1">
                <a:solidFill>
                  <a:srgbClr val="0000CC"/>
                </a:solidFill>
              </a:rPr>
              <a:t>Isolation of bacteria</a:t>
            </a:r>
          </a:p>
          <a:p>
            <a:pPr>
              <a:spcBef>
                <a:spcPct val="80000"/>
              </a:spcBef>
            </a:pPr>
            <a:r>
              <a:rPr lang="en-US" altLang="en-US" sz="2400" b="1">
                <a:solidFill>
                  <a:srgbClr val="0000CC"/>
                </a:solidFill>
              </a:rPr>
              <a:t>Hematology reveals monocytosis</a:t>
            </a:r>
          </a:p>
          <a:p>
            <a:pPr>
              <a:spcBef>
                <a:spcPct val="80000"/>
              </a:spcBef>
            </a:pPr>
            <a:r>
              <a:rPr lang="en-US" altLang="en-US" sz="2400" b="1">
                <a:solidFill>
                  <a:srgbClr val="FF0000"/>
                </a:solidFill>
              </a:rPr>
              <a:t>Demonstration of bacteria in tissue sections using special stains. </a:t>
            </a:r>
          </a:p>
        </p:txBody>
      </p:sp>
    </p:spTree>
    <p:extLst>
      <p:ext uri="{BB962C8B-B14F-4D97-AF65-F5344CB8AC3E}">
        <p14:creationId xmlns:p14="http://schemas.microsoft.com/office/powerpoint/2010/main" val="3936428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Differential Diagnosis</a:t>
            </a:r>
          </a:p>
        </p:txBody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  <a:ln>
            <a:solidFill>
              <a:srgbClr val="0066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solidFill>
                  <a:srgbClr val="FF3300"/>
                </a:solidFill>
              </a:rPr>
              <a:t>Hog Cholera</a:t>
            </a:r>
          </a:p>
          <a:p>
            <a:r>
              <a:rPr lang="en-US" altLang="en-US">
                <a:solidFill>
                  <a:srgbClr val="FF3300"/>
                </a:solidFill>
              </a:rPr>
              <a:t>Salmonellosis</a:t>
            </a:r>
          </a:p>
          <a:p>
            <a:pPr>
              <a:buFontTx/>
              <a:buNone/>
            </a:pPr>
            <a:endParaRPr lang="en-US" altLang="en-US"/>
          </a:p>
          <a:p>
            <a:pPr>
              <a:buFontTx/>
              <a:buNone/>
            </a:pPr>
            <a:r>
              <a:rPr lang="en-US" altLang="en-US">
                <a:solidFill>
                  <a:srgbClr val="FF3300"/>
                </a:solidFill>
              </a:rPr>
              <a:t>Enteritis, tremors, convulsion</a:t>
            </a:r>
          </a:p>
        </p:txBody>
      </p:sp>
    </p:spTree>
    <p:extLst>
      <p:ext uri="{BB962C8B-B14F-4D97-AF65-F5344CB8AC3E}">
        <p14:creationId xmlns:p14="http://schemas.microsoft.com/office/powerpoint/2010/main" val="476612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Treatment and Prevention</a:t>
            </a:r>
          </a:p>
        </p:txBody>
      </p:sp>
      <p:sp>
        <p:nvSpPr>
          <p:cNvPr id="18534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buFontTx/>
              <a:buNone/>
            </a:pPr>
            <a:r>
              <a:rPr lang="en-US" altLang="en-US"/>
              <a:t>Treatment</a:t>
            </a:r>
          </a:p>
          <a:p>
            <a:r>
              <a:rPr lang="en-US" altLang="en-US"/>
              <a:t>Penicillin 50,000IU/Kg bwt i/m for 3 days.</a:t>
            </a:r>
          </a:p>
          <a:p>
            <a:r>
              <a:rPr lang="en-US" altLang="en-US"/>
              <a:t>Cortisone 75 mg s/c for arthritis</a:t>
            </a:r>
          </a:p>
        </p:txBody>
      </p:sp>
      <p:sp>
        <p:nvSpPr>
          <p:cNvPr id="185349" name="Rectangle 5"/>
          <p:cNvSpPr>
            <a:spLocks noGrp="1" noChangeArrowheads="1"/>
          </p:cNvSpPr>
          <p:nvPr>
            <p:ph type="body" sz="half" idx="2"/>
          </p:nvPr>
        </p:nvSpPr>
        <p:spPr>
          <a:solidFill>
            <a:srgbClr val="969696"/>
          </a:solidFill>
        </p:spPr>
        <p:txBody>
          <a:bodyPr/>
          <a:lstStyle/>
          <a:p>
            <a:pPr>
              <a:buFontTx/>
              <a:buNone/>
            </a:pPr>
            <a:r>
              <a:rPr lang="en-US" altLang="en-US"/>
              <a:t>Prevention</a:t>
            </a:r>
          </a:p>
          <a:p>
            <a:r>
              <a:rPr lang="en-US" altLang="en-US"/>
              <a:t>Vaccination</a:t>
            </a:r>
          </a:p>
          <a:p>
            <a:r>
              <a:rPr lang="en-US" altLang="en-US"/>
              <a:t>Live attenuated or tissue culture vaccine</a:t>
            </a:r>
          </a:p>
        </p:txBody>
      </p:sp>
    </p:spTree>
    <p:extLst>
      <p:ext uri="{BB962C8B-B14F-4D97-AF65-F5344CB8AC3E}">
        <p14:creationId xmlns:p14="http://schemas.microsoft.com/office/powerpoint/2010/main" val="4088407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Treatment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r>
              <a:rPr lang="en-US" altLang="en-US"/>
              <a:t>Surgical extirpation.</a:t>
            </a:r>
          </a:p>
          <a:p>
            <a:r>
              <a:rPr lang="en-US" altLang="en-US"/>
              <a:t>X ray irradiation.</a:t>
            </a:r>
          </a:p>
          <a:p>
            <a:r>
              <a:rPr lang="en-US" altLang="en-US"/>
              <a:t>Streptomycin 2-3 gm in lesion along with parentral route.</a:t>
            </a:r>
          </a:p>
        </p:txBody>
      </p:sp>
    </p:spTree>
    <p:extLst>
      <p:ext uri="{BB962C8B-B14F-4D97-AF65-F5344CB8AC3E}">
        <p14:creationId xmlns:p14="http://schemas.microsoft.com/office/powerpoint/2010/main" val="1499906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WordArt 2"/>
          <p:cNvSpPr>
            <a:spLocks noChangeArrowheads="1" noChangeShapeType="1" noTextEdit="1"/>
          </p:cNvSpPr>
          <p:nvPr/>
        </p:nvSpPr>
        <p:spPr bwMode="auto">
          <a:xfrm>
            <a:off x="2971801" y="2590800"/>
            <a:ext cx="6645275" cy="22733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12700">
                <a:solidFill>
                  <a:srgbClr val="EAEAEA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Wave2">
              <a:avLst>
                <a:gd name="adj1" fmla="val 20644"/>
                <a:gd name="adj2" fmla="val 0"/>
              </a:avLst>
            </a:prstTxWarp>
          </a:bodyPr>
          <a:lstStyle/>
          <a:p>
            <a:pPr algn="ctr"/>
            <a:r>
              <a:rPr lang="pt-BR" sz="3600" kern="10"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sy="50000" rotWithShape="0">
                    <a:srgbClr val="808080">
                      <a:alpha val="50000"/>
                    </a:srgbClr>
                  </a:outerShdw>
                </a:effectLst>
                <a:latin typeface="Arial Black" panose="020B0A04020102020204" pitchFamily="34" charset="0"/>
              </a:rPr>
              <a:t>t h a n k s !</a:t>
            </a:r>
            <a:endParaRPr lang="en-IN" sz="3600" kern="10">
              <a:gradFill rotWithShape="0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sy="50000" rotWithShape="0">
                  <a:srgbClr val="808080">
                    <a:alpha val="50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361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314</Words>
  <Application>Microsoft Macintosh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Tahoma</vt:lpstr>
      <vt:lpstr>Office Theme</vt:lpstr>
      <vt:lpstr>Swine Erysipelas  </vt:lpstr>
      <vt:lpstr>SWINE ERYSEPELAS</vt:lpstr>
      <vt:lpstr>Etiology</vt:lpstr>
      <vt:lpstr>SWINE ERYSEPALAS</vt:lpstr>
      <vt:lpstr>SWINE ERYSEPALAS</vt:lpstr>
      <vt:lpstr>SWINE ERYSEPALAS</vt:lpstr>
      <vt:lpstr>SWINE ERYSEPALAS</vt:lpstr>
      <vt:lpstr>Clinical Findings</vt:lpstr>
      <vt:lpstr>SWINE ERYSEPALAS</vt:lpstr>
      <vt:lpstr>Differential Diagnosis</vt:lpstr>
      <vt:lpstr>Treatment and Prevention</vt:lpstr>
      <vt:lpstr>Treatment</vt:lpstr>
      <vt:lpstr>PowerPoint Presentation</vt:lpstr>
    </vt:vector>
  </TitlesOfParts>
  <Company>TEMAOS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-5 Bacterial, Fungal and Rickettsial Diseases</dc:title>
  <dc:creator>Windows User</dc:creator>
  <cp:lastModifiedBy>dr pallav shekhar</cp:lastModifiedBy>
  <cp:revision>6</cp:revision>
  <dcterms:created xsi:type="dcterms:W3CDTF">2019-05-18T18:20:05Z</dcterms:created>
  <dcterms:modified xsi:type="dcterms:W3CDTF">2020-10-05T09:06:21Z</dcterms:modified>
</cp:coreProperties>
</file>