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371600"/>
            <a:ext cx="7315200" cy="434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Traumatic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Reticulo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-peritonitis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(Hardware Disease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VCP-II Dr. 			   Anil Kumar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				Asst. Professor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                                            Dept. of VCC, BVC</a:t>
            </a:r>
            <a:endParaRPr lang="en-IN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10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553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Penicillin (22,000 IU/kg, IM, once to twice daily) is widely used and effective in many cases despite its limited spectrum.</a:t>
            </a:r>
          </a:p>
          <a:p>
            <a:pPr marL="0" indent="0">
              <a:buNone/>
            </a:pPr>
            <a:r>
              <a:rPr lang="en-US" sz="2400" dirty="0" smtClean="0"/>
              <a:t>Surgical Methods:</a:t>
            </a:r>
          </a:p>
          <a:p>
            <a:pPr algn="just"/>
            <a:r>
              <a:rPr lang="en-US" sz="2400" dirty="0" err="1" smtClean="0"/>
              <a:t>Rumenotomy</a:t>
            </a:r>
            <a:r>
              <a:rPr lang="en-US" sz="2400" dirty="0" smtClean="0"/>
              <a:t> </a:t>
            </a:r>
            <a:r>
              <a:rPr lang="en-US" sz="2400" dirty="0"/>
              <a:t>with manual removal of the object(s</a:t>
            </a:r>
            <a:r>
              <a:rPr lang="en-US" sz="2400" dirty="0" smtClean="0"/>
              <a:t>)</a:t>
            </a:r>
          </a:p>
          <a:p>
            <a:r>
              <a:rPr lang="en-IN" sz="2400" dirty="0" smtClean="0"/>
              <a:t>Antimicrobials </a:t>
            </a:r>
            <a:r>
              <a:rPr lang="en-IN" sz="2400" dirty="0" err="1" smtClean="0"/>
              <a:t>peri</a:t>
            </a:r>
            <a:r>
              <a:rPr lang="en-IN" sz="2400" dirty="0" smtClean="0"/>
              <a:t>-operatively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Prevention</a:t>
            </a:r>
            <a:r>
              <a:rPr lang="en-IN" sz="24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400" dirty="0"/>
              <a:t>A</a:t>
            </a:r>
            <a:r>
              <a:rPr lang="en-US" sz="2400" dirty="0" smtClean="0"/>
              <a:t>voiding the use </a:t>
            </a:r>
            <a:r>
              <a:rPr lang="en-US" sz="2400" dirty="0"/>
              <a:t>of baling wire, passing feed over </a:t>
            </a:r>
            <a:r>
              <a:rPr lang="en-US" sz="2400" dirty="0" smtClean="0"/>
              <a:t>magnets to </a:t>
            </a:r>
            <a:r>
              <a:rPr lang="en-US" sz="2400" dirty="0"/>
              <a:t>remove metallic </a:t>
            </a:r>
            <a:r>
              <a:rPr lang="en-US" sz="2400" dirty="0" smtClean="0"/>
              <a:t>objects.</a:t>
            </a:r>
          </a:p>
          <a:p>
            <a:pPr algn="just"/>
            <a:r>
              <a:rPr lang="en-US" sz="2400" dirty="0" smtClean="0"/>
              <a:t>Keeping </a:t>
            </a:r>
            <a:r>
              <a:rPr lang="en-US" sz="2400" dirty="0"/>
              <a:t>cattle </a:t>
            </a:r>
            <a:r>
              <a:rPr lang="en-US" sz="2400" dirty="0" smtClean="0"/>
              <a:t>away from </a:t>
            </a:r>
            <a:r>
              <a:rPr lang="en-US" sz="2400" dirty="0"/>
              <a:t>sites of new construction, and </a:t>
            </a:r>
            <a:r>
              <a:rPr lang="en-US" sz="2400" dirty="0" smtClean="0"/>
              <a:t>completely removing </a:t>
            </a:r>
            <a:r>
              <a:rPr lang="en-US" sz="2400" dirty="0"/>
              <a:t>old buildings and fences. </a:t>
            </a:r>
            <a:endParaRPr lang="en-US" sz="2400" dirty="0" smtClean="0"/>
          </a:p>
          <a:p>
            <a:pPr algn="just"/>
            <a:r>
              <a:rPr lang="en-US" sz="2400" dirty="0" smtClean="0"/>
              <a:t>Additionally, bar </a:t>
            </a:r>
            <a:r>
              <a:rPr lang="en-US" sz="2400" dirty="0"/>
              <a:t>magnets may be administered </a:t>
            </a:r>
            <a:r>
              <a:rPr lang="en-US" sz="2400" dirty="0" smtClean="0"/>
              <a:t>PO, preferably </a:t>
            </a:r>
            <a:r>
              <a:rPr lang="en-US" sz="2400" dirty="0"/>
              <a:t>after fasting for 18-24hr 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Usually, </a:t>
            </a:r>
            <a:r>
              <a:rPr lang="en-US" sz="2400" dirty="0" smtClean="0"/>
              <a:t>the magnets </a:t>
            </a:r>
            <a:r>
              <a:rPr lang="en-US" sz="2400" dirty="0"/>
              <a:t>remains in the reticulum and </a:t>
            </a:r>
            <a:r>
              <a:rPr lang="en-US" sz="2400" dirty="0" smtClean="0"/>
              <a:t>holds any </a:t>
            </a:r>
            <a:r>
              <a:rPr lang="en-US" sz="2400" dirty="0"/>
              <a:t>ferromagnetic objects on its surface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To minimizes </a:t>
            </a:r>
            <a:r>
              <a:rPr lang="en-US" sz="2400" dirty="0"/>
              <a:t>the incidence of </a:t>
            </a:r>
            <a:r>
              <a:rPr lang="en-US" sz="2400" dirty="0" smtClean="0"/>
              <a:t>TRP, giving </a:t>
            </a:r>
            <a:r>
              <a:rPr lang="en-US" sz="2400" dirty="0"/>
              <a:t>magnets to all </a:t>
            </a:r>
            <a:r>
              <a:rPr lang="en-US" sz="2400" dirty="0" smtClean="0"/>
              <a:t>herd replacement </a:t>
            </a:r>
            <a:r>
              <a:rPr lang="en-US" sz="2400" dirty="0"/>
              <a:t>heifers and bulls at 1 </a:t>
            </a:r>
            <a:r>
              <a:rPr lang="en-US" sz="2400" dirty="0" err="1"/>
              <a:t>yr</a:t>
            </a:r>
            <a:r>
              <a:rPr lang="en-US" sz="2400" dirty="0"/>
              <a:t> of </a:t>
            </a:r>
            <a:r>
              <a:rPr lang="en-US" sz="2400" dirty="0" smtClean="0"/>
              <a:t>age are recommended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9592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096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Traumatic </a:t>
            </a:r>
            <a:r>
              <a:rPr lang="en-IN" sz="2800" b="1" dirty="0" err="1" smtClean="0">
                <a:solidFill>
                  <a:srgbClr val="FF0000"/>
                </a:solidFill>
              </a:rPr>
              <a:t>Reticuloperitonitis</a:t>
            </a:r>
            <a:r>
              <a:rPr lang="en-IN" sz="2800" b="1" dirty="0">
                <a:solidFill>
                  <a:srgbClr val="FF0000"/>
                </a:solidFill>
              </a:rPr>
              <a:t/>
            </a:r>
            <a:br>
              <a:rPr lang="en-IN" sz="2800" b="1" dirty="0">
                <a:solidFill>
                  <a:srgbClr val="FF0000"/>
                </a:solidFill>
              </a:rPr>
            </a:br>
            <a:r>
              <a:rPr lang="en-IN" sz="2800" b="1" dirty="0">
                <a:solidFill>
                  <a:srgbClr val="FF0000"/>
                </a:solidFill>
              </a:rPr>
              <a:t>(Hardware Disease)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Consequence </a:t>
            </a:r>
            <a:r>
              <a:rPr lang="en-US" sz="2800" dirty="0"/>
              <a:t>of perforation of the </a:t>
            </a:r>
            <a:r>
              <a:rPr lang="en-US" sz="2800" dirty="0" smtClean="0"/>
              <a:t>reticulum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 smtClean="0"/>
              <a:t>Most </a:t>
            </a:r>
            <a:r>
              <a:rPr lang="en-US" sz="2800" dirty="0"/>
              <a:t>common in mature dairy cattle, occasionally seen in beef cattle, and rarely reported in other ruminants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Aetiology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just"/>
            <a:r>
              <a:rPr lang="en-US" sz="2800" dirty="0"/>
              <a:t>Accidental ingestion of foreign body </a:t>
            </a:r>
            <a:r>
              <a:rPr lang="en-US" sz="2800" dirty="0" smtClean="0"/>
              <a:t>through feed </a:t>
            </a:r>
            <a:r>
              <a:rPr lang="en-US" sz="2800" dirty="0"/>
              <a:t>or while grazing in the pasture.</a:t>
            </a:r>
          </a:p>
          <a:p>
            <a:pPr marL="0" indent="0" algn="just">
              <a:buNone/>
            </a:pPr>
            <a:r>
              <a:rPr lang="en-US" sz="2800" dirty="0"/>
              <a:t>• Lack of oral discrimination in </a:t>
            </a:r>
            <a:r>
              <a:rPr lang="en-US" sz="2800" dirty="0" smtClean="0"/>
              <a:t>animal</a:t>
            </a:r>
          </a:p>
          <a:p>
            <a:pPr algn="just"/>
            <a:r>
              <a:rPr lang="en-US" sz="2800" dirty="0" smtClean="0"/>
              <a:t>Incomplete mastication of  </a:t>
            </a:r>
            <a:r>
              <a:rPr lang="en-US" sz="2800" dirty="0"/>
              <a:t>feed before swallowing.</a:t>
            </a:r>
          </a:p>
          <a:p>
            <a:pPr marL="0" indent="0" algn="just">
              <a:buNone/>
            </a:pPr>
            <a:r>
              <a:rPr lang="en-US" sz="2800" dirty="0"/>
              <a:t>• Tendency to lick metallic object</a:t>
            </a:r>
          </a:p>
          <a:p>
            <a:pPr marL="0" indent="0" algn="just">
              <a:buNone/>
            </a:pPr>
            <a:r>
              <a:rPr lang="en-US" sz="2800" dirty="0"/>
              <a:t>• Greedy </a:t>
            </a:r>
            <a:r>
              <a:rPr lang="en-US" sz="2800" dirty="0" smtClean="0"/>
              <a:t>feeding</a:t>
            </a:r>
            <a:endParaRPr lang="en-IN" sz="2800" dirty="0" smtClean="0"/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Pathogenesis:</a:t>
            </a:r>
          </a:p>
          <a:p>
            <a:pPr algn="just"/>
            <a:r>
              <a:rPr lang="en-US" sz="2800" dirty="0"/>
              <a:t>Swallowed metallic </a:t>
            </a:r>
            <a:r>
              <a:rPr lang="en-US" sz="2800" dirty="0" smtClean="0"/>
              <a:t>objects directly falls into </a:t>
            </a:r>
            <a:r>
              <a:rPr lang="en-US" sz="2800" dirty="0"/>
              <a:t>the reticulum or pass into the rumen </a:t>
            </a:r>
            <a:endParaRPr lang="en-US" sz="2800" dirty="0" smtClean="0"/>
          </a:p>
          <a:p>
            <a:pPr algn="just"/>
            <a:r>
              <a:rPr lang="en-US" sz="2800" dirty="0"/>
              <a:t>C</a:t>
            </a:r>
            <a:r>
              <a:rPr lang="en-US" sz="2800" dirty="0" smtClean="0"/>
              <a:t>arried </a:t>
            </a:r>
            <a:r>
              <a:rPr lang="en-US" sz="2800" dirty="0"/>
              <a:t>over the </a:t>
            </a:r>
            <a:r>
              <a:rPr lang="en-US" sz="2800" dirty="0" err="1" smtClean="0"/>
              <a:t>rumino</a:t>
            </a:r>
            <a:r>
              <a:rPr lang="en-US" sz="2800" dirty="0" smtClean="0"/>
              <a:t>-reticular </a:t>
            </a:r>
            <a:r>
              <a:rPr lang="en-US" sz="2800" dirty="0"/>
              <a:t>fold into the </a:t>
            </a:r>
            <a:r>
              <a:rPr lang="en-US" sz="2800" dirty="0" err="1" smtClean="0"/>
              <a:t>cranio</a:t>
            </a:r>
            <a:r>
              <a:rPr lang="en-US" sz="2800" dirty="0" smtClean="0"/>
              <a:t>-ventral </a:t>
            </a:r>
            <a:r>
              <a:rPr lang="en-US" sz="2800" dirty="0"/>
              <a:t>part of the reticulum</a:t>
            </a:r>
            <a:endParaRPr lang="en-US" sz="2800" dirty="0" smtClean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9564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096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Source: MSD Veterinary Manual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4627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"/>
            <a:ext cx="5029200" cy="6400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is elevated </a:t>
            </a:r>
            <a:r>
              <a:rPr lang="en-US" dirty="0" err="1"/>
              <a:t>reticulo-omasal</a:t>
            </a:r>
            <a:r>
              <a:rPr lang="en-US" dirty="0"/>
              <a:t> orifice tends to retain heavy objects in the reticulum, and the honeycomb-like reticular mucosa traps sharp objects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Contractions </a:t>
            </a:r>
            <a:r>
              <a:rPr lang="en-US" dirty="0"/>
              <a:t>promote the penetration of the wall by the foreign object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In late pregnancy uterus give compression on </a:t>
            </a:r>
            <a:r>
              <a:rPr lang="en-US" dirty="0" err="1"/>
              <a:t>rumino</a:t>
            </a:r>
            <a:r>
              <a:rPr lang="en-US" dirty="0"/>
              <a:t>-reticulum wall and straining during parturition increase the likelihood of an initial penetration of the reticulum and may also disrupt adhesions caused by an earlier penetration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"/>
            <a:ext cx="3810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7732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Reticulum (Honey Comb)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600426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(</a:t>
            </a:r>
            <a:r>
              <a:rPr lang="en-IN" b="1" i="1" dirty="0" err="1" smtClean="0"/>
              <a:t>Serem</a:t>
            </a:r>
            <a:r>
              <a:rPr lang="en-IN" b="1" i="1" dirty="0" smtClean="0"/>
              <a:t> et al.,</a:t>
            </a:r>
            <a:r>
              <a:rPr lang="sv-SE" b="1" i="1" dirty="0"/>
              <a:t> Inter J Vet Sci, 2018, 8(2): </a:t>
            </a:r>
            <a:r>
              <a:rPr lang="sv-SE" b="1" i="1" dirty="0" smtClean="0"/>
              <a:t>73-78)</a:t>
            </a:r>
            <a:r>
              <a:rPr lang="en-IN" b="1" i="1" dirty="0" smtClean="0"/>
              <a:t> 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xmlns="" val="177768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"/>
            <a:ext cx="4419600" cy="6477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Perforation of the wall of the reticulum allows leakage of </a:t>
            </a:r>
            <a:r>
              <a:rPr lang="en-US" sz="2400" dirty="0" err="1"/>
              <a:t>ingesta</a:t>
            </a:r>
            <a:r>
              <a:rPr lang="en-US" sz="2400" dirty="0"/>
              <a:t> and bacteria, which contaminates the peritoneal cavity. </a:t>
            </a:r>
            <a:endParaRPr lang="en-US" sz="2400" dirty="0" smtClean="0"/>
          </a:p>
          <a:p>
            <a:pPr algn="just"/>
            <a:r>
              <a:rPr lang="en-US" sz="2400" dirty="0" smtClean="0"/>
              <a:t>Initially, peritonitis </a:t>
            </a:r>
            <a:r>
              <a:rPr lang="en-US" sz="2400" dirty="0"/>
              <a:t>is generally localized and </a:t>
            </a:r>
            <a:r>
              <a:rPr lang="en-US" sz="2400" dirty="0" smtClean="0"/>
              <a:t>adhesions takes place</a:t>
            </a:r>
          </a:p>
          <a:p>
            <a:pPr algn="just"/>
            <a:r>
              <a:rPr lang="en-US" sz="2400" dirty="0"/>
              <a:t>The object can penetrate the diaphragm and enter the thoracic cavity (causing </a:t>
            </a:r>
            <a:r>
              <a:rPr lang="en-US" sz="2400" dirty="0" err="1"/>
              <a:t>pleuritis</a:t>
            </a:r>
            <a:r>
              <a:rPr lang="en-US" sz="2400" dirty="0"/>
              <a:t> and sometimes pulmonary </a:t>
            </a:r>
            <a:r>
              <a:rPr lang="en-US" sz="2400" dirty="0" err="1"/>
              <a:t>abscessation</a:t>
            </a:r>
            <a:r>
              <a:rPr lang="en-US" sz="2400" dirty="0"/>
              <a:t>) </a:t>
            </a:r>
            <a:r>
              <a:rPr lang="en-US" sz="2400" dirty="0" smtClean="0"/>
              <a:t>and</a:t>
            </a:r>
          </a:p>
          <a:p>
            <a:pPr algn="just"/>
            <a:r>
              <a:rPr lang="en-US" sz="2400" dirty="0" smtClean="0"/>
              <a:t> The </a:t>
            </a:r>
            <a:r>
              <a:rPr lang="en-US" sz="2400" dirty="0"/>
              <a:t>pericardial sac </a:t>
            </a:r>
            <a:r>
              <a:rPr lang="en-US" sz="2400" dirty="0" smtClean="0"/>
              <a:t>causing pericarditis and  </a:t>
            </a:r>
            <a:r>
              <a:rPr lang="en-US" sz="2400" dirty="0"/>
              <a:t>sometimes followed by </a:t>
            </a:r>
            <a:r>
              <a:rPr lang="en-US" sz="2400" dirty="0" smtClean="0"/>
              <a:t>myocarditis</a:t>
            </a:r>
            <a:endParaRPr lang="en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"/>
            <a:ext cx="4038600" cy="662940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191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868" y="6449146"/>
            <a:ext cx="4852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712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"/>
            <a:ext cx="4419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Clinical Findings: </a:t>
            </a:r>
          </a:p>
          <a:p>
            <a:pPr algn="just"/>
            <a:r>
              <a:rPr lang="en-US" sz="2400" dirty="0" smtClean="0"/>
              <a:t>Sudden </a:t>
            </a:r>
            <a:r>
              <a:rPr lang="en-US" sz="2400" dirty="0"/>
              <a:t>onset of </a:t>
            </a:r>
            <a:r>
              <a:rPr lang="en-US" sz="2400" dirty="0" err="1" smtClean="0"/>
              <a:t>rumino</a:t>
            </a:r>
            <a:r>
              <a:rPr lang="en-US" sz="2400" dirty="0" smtClean="0"/>
              <a:t>-reticular </a:t>
            </a:r>
            <a:r>
              <a:rPr lang="en-US" sz="2400" dirty="0" err="1"/>
              <a:t>atony</a:t>
            </a:r>
            <a:r>
              <a:rPr lang="en-US" sz="2400" dirty="0"/>
              <a:t> and a sharp fall in milk </a:t>
            </a:r>
            <a:r>
              <a:rPr lang="en-US" sz="2400" dirty="0" smtClean="0"/>
              <a:t>production</a:t>
            </a:r>
          </a:p>
          <a:p>
            <a:pPr algn="just"/>
            <a:r>
              <a:rPr lang="en-IN" sz="2400" dirty="0"/>
              <a:t> </a:t>
            </a:r>
            <a:r>
              <a:rPr lang="en-IN" sz="2400" dirty="0" err="1" smtClean="0"/>
              <a:t>Mildl</a:t>
            </a:r>
            <a:r>
              <a:rPr lang="en-IN" sz="2400" dirty="0" smtClean="0"/>
              <a:t> increased temperature</a:t>
            </a:r>
          </a:p>
          <a:p>
            <a:pPr algn="just"/>
            <a:r>
              <a:rPr lang="en-US" sz="2400" dirty="0" smtClean="0"/>
              <a:t>HR: Normal or slightly increased</a:t>
            </a:r>
          </a:p>
          <a:p>
            <a:pPr algn="just"/>
            <a:r>
              <a:rPr lang="en-US" sz="2400" dirty="0"/>
              <a:t>Respiration</a:t>
            </a:r>
            <a:r>
              <a:rPr lang="en-US" sz="2400" dirty="0" smtClean="0"/>
              <a:t>: Usually shallow </a:t>
            </a:r>
            <a:r>
              <a:rPr lang="en-US" sz="2400" dirty="0"/>
              <a:t>and </a:t>
            </a:r>
            <a:r>
              <a:rPr lang="en-US" sz="2400" dirty="0" smtClean="0"/>
              <a:t>rapid</a:t>
            </a:r>
          </a:p>
          <a:p>
            <a:pPr algn="just"/>
            <a:r>
              <a:rPr lang="en-US" sz="2400" dirty="0"/>
              <a:t>A</a:t>
            </a:r>
            <a:r>
              <a:rPr lang="en-US" sz="2400" dirty="0" smtClean="0"/>
              <a:t>rched </a:t>
            </a:r>
            <a:r>
              <a:rPr lang="en-US" sz="2400" dirty="0"/>
              <a:t>back; </a:t>
            </a:r>
            <a:r>
              <a:rPr lang="en-US" sz="2400" dirty="0" smtClean="0"/>
              <a:t>anxious </a:t>
            </a:r>
            <a:r>
              <a:rPr lang="en-US" sz="2400" dirty="0"/>
              <a:t>expression; a reluctance to move; and an uneasy, careful </a:t>
            </a:r>
            <a:r>
              <a:rPr lang="en-US" sz="2400" dirty="0" smtClean="0"/>
              <a:t>gait</a:t>
            </a:r>
          </a:p>
          <a:p>
            <a:pPr algn="just"/>
            <a:r>
              <a:rPr lang="en-US" sz="2400" dirty="0"/>
              <a:t>A grunt </a:t>
            </a:r>
            <a:r>
              <a:rPr lang="en-US" sz="2400" dirty="0" smtClean="0"/>
              <a:t>produced by </a:t>
            </a:r>
            <a:r>
              <a:rPr lang="en-US" sz="2400" dirty="0"/>
              <a:t>applying pressure to the xiphoid or by firmly pinching the </a:t>
            </a:r>
            <a:r>
              <a:rPr lang="en-US" sz="2400" dirty="0" smtClean="0"/>
              <a:t>withers</a:t>
            </a:r>
            <a:endParaRPr lang="en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19600" cy="5973763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49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3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05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Placing a stethoscope over the trachea and applying pressure or pinching the withers at the end of an inspiration.</a:t>
            </a:r>
          </a:p>
          <a:p>
            <a:pPr algn="just"/>
            <a:r>
              <a:rPr lang="en-US" sz="2400" dirty="0" smtClean="0"/>
              <a:t> Tremor of the triceps and abduction of the elbow may be seen.</a:t>
            </a:r>
          </a:p>
          <a:p>
            <a:pPr algn="just"/>
            <a:r>
              <a:rPr lang="en-US" sz="2400" dirty="0" smtClean="0"/>
              <a:t>Bilateral jugular extension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Chronically:</a:t>
            </a:r>
          </a:p>
          <a:p>
            <a:pPr algn="just"/>
            <a:r>
              <a:rPr lang="en-US" sz="2400" dirty="0" smtClean="0"/>
              <a:t>The feed intake and fecal output are reduced, and milk production also remain reduced</a:t>
            </a:r>
          </a:p>
          <a:p>
            <a:pPr algn="just"/>
            <a:r>
              <a:rPr lang="en-US" sz="2400" dirty="0" smtClean="0"/>
              <a:t>As the acute inflammation subsides, there is less abdominal pain and temperature become normal</a:t>
            </a:r>
          </a:p>
          <a:p>
            <a:pPr algn="just"/>
            <a:r>
              <a:rPr lang="en-US" sz="2400" dirty="0" smtClean="0"/>
              <a:t>Some may develop vagal indigestion due to adhesion on ventromedial reticulum.</a:t>
            </a:r>
          </a:p>
          <a:p>
            <a:pPr marL="0" indent="0" algn="just">
              <a:buNone/>
            </a:pPr>
            <a:r>
              <a:rPr lang="en-US" sz="2400" b="1" dirty="0" smtClean="0"/>
              <a:t>IF HEART or LUNG  INVOLVED:</a:t>
            </a:r>
          </a:p>
          <a:p>
            <a:pPr algn="just"/>
            <a:r>
              <a:rPr lang="en-US" sz="2400" dirty="0" smtClean="0"/>
              <a:t>There is depression, tachycardia (&gt;90 </a:t>
            </a:r>
            <a:r>
              <a:rPr lang="en-US" sz="2400" dirty="0" err="1" smtClean="0"/>
              <a:t>bpm</a:t>
            </a:r>
            <a:r>
              <a:rPr lang="en-US" sz="2400" dirty="0" smtClean="0"/>
              <a:t>), and pyrexia (104°F)—in both </a:t>
            </a:r>
            <a:r>
              <a:rPr lang="en-US" sz="2400" dirty="0" err="1" smtClean="0"/>
              <a:t>pleuritis</a:t>
            </a:r>
            <a:r>
              <a:rPr lang="en-US" sz="2400" dirty="0" smtClean="0"/>
              <a:t> or pericarditis</a:t>
            </a:r>
          </a:p>
          <a:p>
            <a:pPr algn="just"/>
            <a:r>
              <a:rPr lang="en-US" sz="2400" dirty="0" err="1" smtClean="0"/>
              <a:t>Pleuritis</a:t>
            </a:r>
            <a:r>
              <a:rPr lang="en-US" sz="2400" dirty="0" smtClean="0"/>
              <a:t> is manifest by fast, shallow respiration</a:t>
            </a:r>
          </a:p>
          <a:p>
            <a:pPr algn="just"/>
            <a:r>
              <a:rPr lang="en-US" sz="2400" dirty="0"/>
              <a:t>M</a:t>
            </a:r>
            <a:r>
              <a:rPr lang="en-US" sz="2400" dirty="0" smtClean="0"/>
              <a:t>uffled lung sounds</a:t>
            </a:r>
          </a:p>
          <a:p>
            <a:pPr algn="just"/>
            <a:r>
              <a:rPr lang="en-US" sz="2400" dirty="0" err="1"/>
              <a:t>P</a:t>
            </a:r>
            <a:r>
              <a:rPr lang="en-US" sz="2400" dirty="0" err="1" smtClean="0"/>
              <a:t>leuritic</a:t>
            </a:r>
            <a:r>
              <a:rPr lang="en-US" sz="2400" dirty="0" smtClean="0"/>
              <a:t> </a:t>
            </a:r>
            <a:r>
              <a:rPr lang="en-US" sz="2400" dirty="0"/>
              <a:t>friction rubs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5851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553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 err="1"/>
              <a:t>Thoracentesis</a:t>
            </a:r>
            <a:r>
              <a:rPr lang="en-IN" sz="2400" dirty="0"/>
              <a:t> </a:t>
            </a:r>
            <a:r>
              <a:rPr lang="en-IN" sz="2400" dirty="0" smtClean="0"/>
              <a:t>gives</a:t>
            </a:r>
            <a:r>
              <a:rPr lang="en-US" sz="2400" dirty="0" smtClean="0"/>
              <a:t>s several </a:t>
            </a:r>
            <a:r>
              <a:rPr lang="en-US" sz="2400" dirty="0"/>
              <a:t>liters of septic </a:t>
            </a:r>
            <a:r>
              <a:rPr lang="en-US" sz="2400" dirty="0" smtClean="0"/>
              <a:t>fluid</a:t>
            </a:r>
          </a:p>
          <a:p>
            <a:pPr algn="just"/>
            <a:r>
              <a:rPr lang="en-US" sz="2400" dirty="0"/>
              <a:t>Traumatic pericarditis </a:t>
            </a:r>
            <a:r>
              <a:rPr lang="en-US" sz="2400" dirty="0" smtClean="0"/>
              <a:t>HAVE muffled </a:t>
            </a:r>
            <a:r>
              <a:rPr lang="en-US" sz="2400" dirty="0"/>
              <a:t>heart </a:t>
            </a:r>
            <a:r>
              <a:rPr lang="en-US" sz="2400" dirty="0" smtClean="0"/>
              <a:t>sounds</a:t>
            </a:r>
          </a:p>
          <a:p>
            <a:pPr algn="just"/>
            <a:r>
              <a:rPr lang="en-US" sz="2400" dirty="0" smtClean="0"/>
              <a:t>Pericardial </a:t>
            </a:r>
            <a:r>
              <a:rPr lang="en-US" sz="2400" dirty="0"/>
              <a:t>friction rubs or gas and fluid splashing sounds (washing machine murmur) can be heard on </a:t>
            </a:r>
            <a:r>
              <a:rPr lang="en-US" sz="2400" dirty="0" smtClean="0"/>
              <a:t>auscultation at initial episodes</a:t>
            </a:r>
          </a:p>
          <a:p>
            <a:pPr algn="just"/>
            <a:r>
              <a:rPr lang="en-US" sz="2400" dirty="0" smtClean="0"/>
              <a:t>Jugular </a:t>
            </a:r>
            <a:r>
              <a:rPr lang="en-US" sz="2400" dirty="0"/>
              <a:t>vein distention and congestive heart failure with marked submandibular and brisket edema is a frequent </a:t>
            </a:r>
            <a:r>
              <a:rPr lang="en-US" sz="2400" dirty="0" err="1"/>
              <a:t>sequela</a:t>
            </a:r>
            <a:r>
              <a:rPr lang="en-US" sz="2400" dirty="0"/>
              <a:t> of traumatic </a:t>
            </a:r>
            <a:r>
              <a:rPr lang="en-US" sz="2400" dirty="0" err="1" smtClean="0"/>
              <a:t>reticulopericarditis</a:t>
            </a:r>
            <a:r>
              <a:rPr lang="en-US" sz="2400" dirty="0" smtClean="0"/>
              <a:t> with GRAVE PROGNOSIS.</a:t>
            </a:r>
          </a:p>
          <a:p>
            <a:pPr algn="just"/>
            <a:r>
              <a:rPr lang="en-US" sz="2400" dirty="0" smtClean="0"/>
              <a:t>Penetration </a:t>
            </a:r>
            <a:r>
              <a:rPr lang="en-US" sz="2400" dirty="0"/>
              <a:t>through the pericardium into the </a:t>
            </a:r>
            <a:r>
              <a:rPr lang="en-US" sz="2400" dirty="0" smtClean="0"/>
              <a:t>myocardium LEAD TO extensive </a:t>
            </a:r>
            <a:r>
              <a:rPr lang="en-US" sz="2400" dirty="0"/>
              <a:t>hemorrhage into the pericardial sac or ventricular arrhythmias and sudden death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b="1" dirty="0" smtClean="0"/>
              <a:t>Diagnosis:</a:t>
            </a:r>
          </a:p>
          <a:p>
            <a:pPr algn="just"/>
            <a:r>
              <a:rPr lang="en-US" sz="2400" dirty="0"/>
              <a:t>H</a:t>
            </a:r>
            <a:r>
              <a:rPr lang="en-US" sz="2400" dirty="0" smtClean="0"/>
              <a:t>istory </a:t>
            </a:r>
            <a:r>
              <a:rPr lang="en-US" sz="2400" dirty="0"/>
              <a:t>(when available) and clinical </a:t>
            </a:r>
            <a:r>
              <a:rPr lang="en-US" sz="2400" dirty="0" smtClean="0"/>
              <a:t>findings</a:t>
            </a:r>
          </a:p>
          <a:p>
            <a:pPr algn="just"/>
            <a:r>
              <a:rPr lang="en-IN" sz="2400" dirty="0" smtClean="0"/>
              <a:t>Laboratory </a:t>
            </a:r>
            <a:r>
              <a:rPr lang="en-IN" sz="2400" dirty="0"/>
              <a:t>tests </a:t>
            </a:r>
            <a:r>
              <a:rPr lang="en-IN" sz="2400" dirty="0" smtClean="0"/>
              <a:t>(</a:t>
            </a:r>
            <a:r>
              <a:rPr lang="en-US" sz="2400" dirty="0" err="1"/>
              <a:t>neutrophilia</a:t>
            </a:r>
            <a:r>
              <a:rPr lang="en-US" sz="2400" dirty="0"/>
              <a:t> with a left shift, </a:t>
            </a:r>
            <a:r>
              <a:rPr lang="en-US" sz="2400" dirty="0" smtClean="0"/>
              <a:t>↑Plasma </a:t>
            </a:r>
            <a:r>
              <a:rPr lang="en-US" sz="2400" dirty="0"/>
              <a:t>fibrinogen </a:t>
            </a:r>
            <a:r>
              <a:rPr lang="en-US" sz="2400" dirty="0" smtClean="0"/>
              <a:t>)</a:t>
            </a:r>
          </a:p>
          <a:p>
            <a:pPr algn="just"/>
            <a:r>
              <a:rPr lang="en-IN" sz="2400" dirty="0"/>
              <a:t> </a:t>
            </a:r>
            <a:r>
              <a:rPr lang="en-IN" sz="2400" dirty="0" smtClean="0"/>
              <a:t>May have marked </a:t>
            </a:r>
            <a:r>
              <a:rPr lang="en-IN" sz="2400" dirty="0" err="1"/>
              <a:t>hypokalemic</a:t>
            </a:r>
            <a:r>
              <a:rPr lang="en-IN" sz="2400" dirty="0"/>
              <a:t>, </a:t>
            </a:r>
            <a:r>
              <a:rPr lang="en-IN" sz="2400" dirty="0" err="1"/>
              <a:t>hypochloremic</a:t>
            </a:r>
            <a:r>
              <a:rPr lang="en-IN" sz="2400" dirty="0"/>
              <a:t> metabolic </a:t>
            </a:r>
            <a:r>
              <a:rPr lang="en-IN" sz="2400" dirty="0" smtClean="0"/>
              <a:t>alkalosis</a:t>
            </a:r>
          </a:p>
          <a:p>
            <a:pPr algn="just"/>
            <a:r>
              <a:rPr lang="en-IN" sz="2400" dirty="0"/>
              <a:t>Peritoneal fluid </a:t>
            </a:r>
            <a:r>
              <a:rPr lang="en-IN" sz="2400" dirty="0" smtClean="0"/>
              <a:t>analysis (</a:t>
            </a:r>
            <a:r>
              <a:rPr lang="en-US" sz="2400" dirty="0"/>
              <a:t>d-dimer and the neutrophil percentage </a:t>
            </a:r>
            <a:r>
              <a:rPr lang="en-US" sz="2400" dirty="0" smtClean="0"/>
              <a:t>)</a:t>
            </a:r>
            <a:r>
              <a:rPr lang="en-IN" sz="2400" dirty="0" smtClean="0"/>
              <a:t>for peritonitis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12418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>
            <a:noAutofit/>
          </a:bodyPr>
          <a:lstStyle/>
          <a:p>
            <a:r>
              <a:rPr lang="en-IN" sz="2400" dirty="0"/>
              <a:t>M</a:t>
            </a:r>
            <a:r>
              <a:rPr lang="en-IN" sz="2400" dirty="0" smtClean="0"/>
              <a:t>agnetic </a:t>
            </a:r>
            <a:r>
              <a:rPr lang="en-IN" sz="2400" dirty="0"/>
              <a:t>compass </a:t>
            </a:r>
            <a:endParaRPr lang="en-IN" sz="2400" dirty="0" smtClean="0"/>
          </a:p>
          <a:p>
            <a:pPr algn="just"/>
            <a:r>
              <a:rPr lang="en-US" sz="2400" dirty="0"/>
              <a:t>Ultrasonography </a:t>
            </a:r>
            <a:r>
              <a:rPr lang="en-US" sz="2400" dirty="0" smtClean="0"/>
              <a:t>using </a:t>
            </a:r>
            <a:r>
              <a:rPr lang="en-US" sz="2400" dirty="0"/>
              <a:t>a 3-MHz transducer is the most accurate way to diagnose localized peritonitis near the </a:t>
            </a:r>
            <a:r>
              <a:rPr lang="en-US" sz="2400" dirty="0" smtClean="0"/>
              <a:t>reticulum at </a:t>
            </a:r>
            <a:r>
              <a:rPr lang="en-US" sz="2400" dirty="0"/>
              <a:t>the ventral abdomen  and characterize the reticular contraction </a:t>
            </a:r>
            <a:r>
              <a:rPr lang="en-US" sz="2400" dirty="0" smtClean="0"/>
              <a:t>frequency</a:t>
            </a:r>
          </a:p>
          <a:p>
            <a:pPr algn="just"/>
            <a:r>
              <a:rPr lang="en-US" sz="2400" dirty="0"/>
              <a:t>Lateral radiographs of the </a:t>
            </a:r>
            <a:r>
              <a:rPr lang="en-US" sz="2400" dirty="0" err="1" smtClean="0"/>
              <a:t>cranio</a:t>
            </a:r>
            <a:r>
              <a:rPr lang="en-US" sz="2400" dirty="0" smtClean="0"/>
              <a:t>-ventral </a:t>
            </a:r>
            <a:r>
              <a:rPr lang="en-US" sz="2400" dirty="0"/>
              <a:t>abdomen can detect metallic material in the </a:t>
            </a:r>
            <a:r>
              <a:rPr lang="en-US" sz="2400" dirty="0" smtClean="0"/>
              <a:t>reticulum</a:t>
            </a:r>
          </a:p>
          <a:p>
            <a:pPr algn="just"/>
            <a:r>
              <a:rPr lang="en-IN" sz="2400" dirty="0"/>
              <a:t>Electronic metal </a:t>
            </a:r>
            <a:r>
              <a:rPr lang="en-IN" sz="2400" dirty="0" smtClean="0"/>
              <a:t>detector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Treatment:</a:t>
            </a:r>
          </a:p>
          <a:p>
            <a:pPr algn="just"/>
            <a:r>
              <a:rPr lang="en-IN" sz="2400" dirty="0" smtClean="0"/>
              <a:t>Surgical </a:t>
            </a:r>
            <a:r>
              <a:rPr lang="en-IN" sz="2400" dirty="0"/>
              <a:t>or </a:t>
            </a:r>
            <a:r>
              <a:rPr lang="en-IN" sz="2400" dirty="0" smtClean="0"/>
              <a:t>Medical</a:t>
            </a:r>
          </a:p>
          <a:p>
            <a:pPr algn="just"/>
            <a:r>
              <a:rPr lang="en-US" sz="2400" dirty="0"/>
              <a:t> Medical treatment </a:t>
            </a:r>
            <a:r>
              <a:rPr lang="en-US" sz="2400" dirty="0" smtClean="0"/>
              <a:t>involves: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Use of </a:t>
            </a:r>
            <a:r>
              <a:rPr lang="en-US" sz="2400" dirty="0"/>
              <a:t>antimicrobials to control the peritonitis and a magnet to prevent recurrence. </a:t>
            </a: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Because </a:t>
            </a:r>
            <a:r>
              <a:rPr lang="en-US" sz="2400" dirty="0"/>
              <a:t>of the mixed bacterial flora in the lesion, a broad-spectrum antimicrobial agent such as </a:t>
            </a:r>
            <a:r>
              <a:rPr lang="en-US" sz="2400" dirty="0" err="1"/>
              <a:t>oxytetracycline</a:t>
            </a:r>
            <a:r>
              <a:rPr lang="en-US" sz="2400" dirty="0"/>
              <a:t> (16 mg/kg/day, IV) should be used. </a:t>
            </a:r>
            <a:endParaRPr lang="en-US" sz="2400" dirty="0" smtClean="0"/>
          </a:p>
          <a:p>
            <a:pPr marL="0" indent="0" algn="just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43655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786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Traumatic Reticuloperitonitis (Hardware Disease)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kumar</dc:creator>
  <cp:lastModifiedBy>Admin</cp:lastModifiedBy>
  <cp:revision>15</cp:revision>
  <dcterms:created xsi:type="dcterms:W3CDTF">2006-08-16T00:00:00Z</dcterms:created>
  <dcterms:modified xsi:type="dcterms:W3CDTF">2020-10-08T04:13:37Z</dcterms:modified>
</cp:coreProperties>
</file>