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28C7A6-8412-4709-AE55-D70977662D95}" type="datetimeFigureOut">
              <a:rPr lang="en-IN" smtClean="0"/>
              <a:t>22-10-2020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F1902E-5C19-432E-8067-51988460C5A6}" type="slidenum">
              <a:rPr lang="en-IN" smtClean="0"/>
              <a:t>‹#›</a:t>
            </a:fld>
            <a:endParaRPr lang="en-IN"/>
          </a:p>
        </p:txBody>
      </p:sp>
    </p:spTree>
    <p:extLst>
      <p:ext uri="{BB962C8B-B14F-4D97-AF65-F5344CB8AC3E}">
        <p14:creationId xmlns:p14="http://schemas.microsoft.com/office/powerpoint/2010/main" val="4163831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F8A89C05-CC66-4BC3-89D1-66D0A1224BB2}" type="slidenum">
              <a:rPr lang="en-IN" smtClean="0">
                <a:solidFill>
                  <a:prstClr val="black"/>
                </a:solidFill>
              </a:rPr>
              <a:pPr>
                <a:defRPr/>
              </a:pPr>
              <a:t>1</a:t>
            </a:fld>
            <a:endParaRPr lang="en-IN">
              <a:solidFill>
                <a:prstClr val="black"/>
              </a:solidFill>
            </a:endParaRPr>
          </a:p>
        </p:txBody>
      </p:sp>
    </p:spTree>
    <p:extLst>
      <p:ext uri="{BB962C8B-B14F-4D97-AF65-F5344CB8AC3E}">
        <p14:creationId xmlns:p14="http://schemas.microsoft.com/office/powerpoint/2010/main" val="2082502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33FAA30-40D9-4600-B4FA-BB822A1063B3}" type="datetimeFigureOut">
              <a:rPr lang="en-IN" smtClean="0"/>
              <a:t>22-10-2020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0C41E1-EE1D-46B2-8A53-BF6111928A08}" type="slidenum">
              <a:rPr lang="en-IN" smtClean="0"/>
              <a:t>‹#›</a:t>
            </a:fld>
            <a:endParaRPr lang="en-IN"/>
          </a:p>
        </p:txBody>
      </p:sp>
    </p:spTree>
    <p:extLst>
      <p:ext uri="{BB962C8B-B14F-4D97-AF65-F5344CB8AC3E}">
        <p14:creationId xmlns:p14="http://schemas.microsoft.com/office/powerpoint/2010/main" val="870112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33FAA30-40D9-4600-B4FA-BB822A1063B3}" type="datetimeFigureOut">
              <a:rPr lang="en-IN" smtClean="0"/>
              <a:t>22-10-2020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0C41E1-EE1D-46B2-8A53-BF6111928A08}" type="slidenum">
              <a:rPr lang="en-IN" smtClean="0"/>
              <a:t>‹#›</a:t>
            </a:fld>
            <a:endParaRPr lang="en-IN"/>
          </a:p>
        </p:txBody>
      </p:sp>
    </p:spTree>
    <p:extLst>
      <p:ext uri="{BB962C8B-B14F-4D97-AF65-F5344CB8AC3E}">
        <p14:creationId xmlns:p14="http://schemas.microsoft.com/office/powerpoint/2010/main" val="35223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33FAA30-40D9-4600-B4FA-BB822A1063B3}" type="datetimeFigureOut">
              <a:rPr lang="en-IN" smtClean="0"/>
              <a:t>22-10-2020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0C41E1-EE1D-46B2-8A53-BF6111928A08}" type="slidenum">
              <a:rPr lang="en-IN" smtClean="0"/>
              <a:t>‹#›</a:t>
            </a:fld>
            <a:endParaRPr lang="en-IN"/>
          </a:p>
        </p:txBody>
      </p:sp>
    </p:spTree>
    <p:extLst>
      <p:ext uri="{BB962C8B-B14F-4D97-AF65-F5344CB8AC3E}">
        <p14:creationId xmlns:p14="http://schemas.microsoft.com/office/powerpoint/2010/main" val="1419057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33FAA30-40D9-4600-B4FA-BB822A1063B3}" type="datetimeFigureOut">
              <a:rPr lang="en-IN" smtClean="0"/>
              <a:t>22-10-2020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0C41E1-EE1D-46B2-8A53-BF6111928A08}" type="slidenum">
              <a:rPr lang="en-IN" smtClean="0"/>
              <a:t>‹#›</a:t>
            </a:fld>
            <a:endParaRPr lang="en-IN"/>
          </a:p>
        </p:txBody>
      </p:sp>
    </p:spTree>
    <p:extLst>
      <p:ext uri="{BB962C8B-B14F-4D97-AF65-F5344CB8AC3E}">
        <p14:creationId xmlns:p14="http://schemas.microsoft.com/office/powerpoint/2010/main" val="863160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3FAA30-40D9-4600-B4FA-BB822A1063B3}" type="datetimeFigureOut">
              <a:rPr lang="en-IN" smtClean="0"/>
              <a:t>22-10-2020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0C41E1-EE1D-46B2-8A53-BF6111928A08}" type="slidenum">
              <a:rPr lang="en-IN" smtClean="0"/>
              <a:t>‹#›</a:t>
            </a:fld>
            <a:endParaRPr lang="en-IN"/>
          </a:p>
        </p:txBody>
      </p:sp>
    </p:spTree>
    <p:extLst>
      <p:ext uri="{BB962C8B-B14F-4D97-AF65-F5344CB8AC3E}">
        <p14:creationId xmlns:p14="http://schemas.microsoft.com/office/powerpoint/2010/main" val="2956910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33FAA30-40D9-4600-B4FA-BB822A1063B3}" type="datetimeFigureOut">
              <a:rPr lang="en-IN" smtClean="0"/>
              <a:t>22-10-2020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40C41E1-EE1D-46B2-8A53-BF6111928A08}" type="slidenum">
              <a:rPr lang="en-IN" smtClean="0"/>
              <a:t>‹#›</a:t>
            </a:fld>
            <a:endParaRPr lang="en-IN"/>
          </a:p>
        </p:txBody>
      </p:sp>
    </p:spTree>
    <p:extLst>
      <p:ext uri="{BB962C8B-B14F-4D97-AF65-F5344CB8AC3E}">
        <p14:creationId xmlns:p14="http://schemas.microsoft.com/office/powerpoint/2010/main" val="493685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33FAA30-40D9-4600-B4FA-BB822A1063B3}" type="datetimeFigureOut">
              <a:rPr lang="en-IN" smtClean="0"/>
              <a:t>22-10-2020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40C41E1-EE1D-46B2-8A53-BF6111928A08}" type="slidenum">
              <a:rPr lang="en-IN" smtClean="0"/>
              <a:t>‹#›</a:t>
            </a:fld>
            <a:endParaRPr lang="en-IN"/>
          </a:p>
        </p:txBody>
      </p:sp>
    </p:spTree>
    <p:extLst>
      <p:ext uri="{BB962C8B-B14F-4D97-AF65-F5344CB8AC3E}">
        <p14:creationId xmlns:p14="http://schemas.microsoft.com/office/powerpoint/2010/main" val="71017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33FAA30-40D9-4600-B4FA-BB822A1063B3}" type="datetimeFigureOut">
              <a:rPr lang="en-IN" smtClean="0"/>
              <a:t>22-10-2020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40C41E1-EE1D-46B2-8A53-BF6111928A08}" type="slidenum">
              <a:rPr lang="en-IN" smtClean="0"/>
              <a:t>‹#›</a:t>
            </a:fld>
            <a:endParaRPr lang="en-IN"/>
          </a:p>
        </p:txBody>
      </p:sp>
    </p:spTree>
    <p:extLst>
      <p:ext uri="{BB962C8B-B14F-4D97-AF65-F5344CB8AC3E}">
        <p14:creationId xmlns:p14="http://schemas.microsoft.com/office/powerpoint/2010/main" val="157470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FAA30-40D9-4600-B4FA-BB822A1063B3}" type="datetimeFigureOut">
              <a:rPr lang="en-IN" smtClean="0"/>
              <a:t>22-10-2020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40C41E1-EE1D-46B2-8A53-BF6111928A08}" type="slidenum">
              <a:rPr lang="en-IN" smtClean="0"/>
              <a:t>‹#›</a:t>
            </a:fld>
            <a:endParaRPr lang="en-IN"/>
          </a:p>
        </p:txBody>
      </p:sp>
    </p:spTree>
    <p:extLst>
      <p:ext uri="{BB962C8B-B14F-4D97-AF65-F5344CB8AC3E}">
        <p14:creationId xmlns:p14="http://schemas.microsoft.com/office/powerpoint/2010/main" val="252007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33FAA30-40D9-4600-B4FA-BB822A1063B3}" type="datetimeFigureOut">
              <a:rPr lang="en-IN" smtClean="0"/>
              <a:t>22-10-2020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40C41E1-EE1D-46B2-8A53-BF6111928A08}" type="slidenum">
              <a:rPr lang="en-IN" smtClean="0"/>
              <a:t>‹#›</a:t>
            </a:fld>
            <a:endParaRPr lang="en-IN"/>
          </a:p>
        </p:txBody>
      </p:sp>
    </p:spTree>
    <p:extLst>
      <p:ext uri="{BB962C8B-B14F-4D97-AF65-F5344CB8AC3E}">
        <p14:creationId xmlns:p14="http://schemas.microsoft.com/office/powerpoint/2010/main" val="3888222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33FAA30-40D9-4600-B4FA-BB822A1063B3}" type="datetimeFigureOut">
              <a:rPr lang="en-IN" smtClean="0"/>
              <a:t>22-10-2020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40C41E1-EE1D-46B2-8A53-BF6111928A08}" type="slidenum">
              <a:rPr lang="en-IN" smtClean="0"/>
              <a:t>‹#›</a:t>
            </a:fld>
            <a:endParaRPr lang="en-IN"/>
          </a:p>
        </p:txBody>
      </p:sp>
    </p:spTree>
    <p:extLst>
      <p:ext uri="{BB962C8B-B14F-4D97-AF65-F5344CB8AC3E}">
        <p14:creationId xmlns:p14="http://schemas.microsoft.com/office/powerpoint/2010/main" val="271891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FAA30-40D9-4600-B4FA-BB822A1063B3}" type="datetimeFigureOut">
              <a:rPr lang="en-IN" smtClean="0"/>
              <a:t>22-10-2020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C41E1-EE1D-46B2-8A53-BF6111928A08}" type="slidenum">
              <a:rPr lang="en-IN" smtClean="0"/>
              <a:t>‹#›</a:t>
            </a:fld>
            <a:endParaRPr lang="en-IN"/>
          </a:p>
        </p:txBody>
      </p:sp>
    </p:spTree>
    <p:extLst>
      <p:ext uri="{BB962C8B-B14F-4D97-AF65-F5344CB8AC3E}">
        <p14:creationId xmlns:p14="http://schemas.microsoft.com/office/powerpoint/2010/main" val="4269707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365125"/>
            <a:ext cx="10515600" cy="890588"/>
          </a:xfrm>
          <a:blipFill dpi="0" rotWithShape="0">
            <a:blip r:embed="rId3"/>
            <a:srcRect/>
            <a:tile tx="0" ty="0" sx="100000" sy="100000" flip="none" algn="tl"/>
          </a:blipFill>
        </p:spPr>
        <p:txBody>
          <a:bodyPr>
            <a:normAutofit/>
          </a:bodyPr>
          <a:lstStyle/>
          <a:p>
            <a:pPr algn="ctr" eaLnBrk="1" hangingPunct="1"/>
            <a:r>
              <a:rPr lang="en-IN" altLang="en-US" sz="2400" i="1" dirty="0" smtClean="0">
                <a:ln w="0"/>
                <a:solidFill>
                  <a:srgbClr val="0000CC"/>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BIHAR ANIMAL SCIENCES UNIVERSITY, PATNA, BIHAR</a:t>
            </a:r>
            <a:br>
              <a:rPr lang="en-IN" altLang="en-US" sz="2400" i="1" dirty="0" smtClean="0">
                <a:ln w="0"/>
                <a:solidFill>
                  <a:srgbClr val="0000CC"/>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br>
            <a:r>
              <a:rPr lang="en-IN" altLang="en-US" sz="2400" dirty="0" smtClean="0">
                <a:ln w="0"/>
                <a:solidFill>
                  <a:srgbClr val="0000CC"/>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Bihar Veterinary College, Patna</a:t>
            </a:r>
          </a:p>
        </p:txBody>
      </p:sp>
      <p:pic>
        <p:nvPicPr>
          <p:cNvPr id="3075"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6988" y="19050"/>
            <a:ext cx="1709737" cy="1485900"/>
          </a:xfrm>
        </p:spPr>
      </p:pic>
      <p:pic>
        <p:nvPicPr>
          <p:cNvPr id="307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4988" y="19050"/>
            <a:ext cx="14700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p:cNvSpPr txBox="1">
            <a:spLocks noChangeArrowheads="1"/>
          </p:cNvSpPr>
          <p:nvPr/>
        </p:nvSpPr>
        <p:spPr bwMode="auto">
          <a:xfrm>
            <a:off x="1681163" y="4454525"/>
            <a:ext cx="90138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ts val="0"/>
              </a:spcBef>
              <a:buFont typeface="Arial" panose="020B0604020202020204" pitchFamily="34" charset="0"/>
              <a:buNone/>
              <a:defRPr/>
            </a:pPr>
            <a:r>
              <a:rPr lang="en-IN" sz="2400" dirty="0">
                <a:solidFill>
                  <a:prstClr val="black"/>
                </a:solidFill>
                <a:latin typeface="Arial" panose="020B0604020202020204" pitchFamily="34" charset="0"/>
                <a:cs typeface="Arial" panose="020B0604020202020204" pitchFamily="34" charset="0"/>
              </a:rPr>
              <a:t> </a:t>
            </a:r>
            <a:r>
              <a:rPr lang="en-IN" sz="2400" b="1" dirty="0">
                <a:ln w="9525">
                  <a:solidFill>
                    <a:prstClr val="white"/>
                  </a:solidFill>
                  <a:prstDash val="solid"/>
                </a:ln>
                <a:solidFill>
                  <a:srgbClr val="0000CC"/>
                </a:solidFill>
                <a:effectLst>
                  <a:outerShdw blurRad="12700" dist="38100" dir="2700000" algn="tl" rotWithShape="0">
                    <a:prstClr val="white">
                      <a:lumMod val="50000"/>
                    </a:prstClr>
                  </a:outerShdw>
                </a:effectLst>
                <a:latin typeface="Arial" panose="020B0604020202020204" pitchFamily="34" charset="0"/>
                <a:cs typeface="Arial" panose="020B0604020202020204" pitchFamily="34" charset="0"/>
              </a:rPr>
              <a:t>Speaker: </a:t>
            </a:r>
            <a:r>
              <a:rPr lang="en-IN" sz="2400" b="1" dirty="0" smtClean="0">
                <a:ln w="9525">
                  <a:solidFill>
                    <a:prstClr val="white"/>
                  </a:solidFill>
                  <a:prstDash val="solid"/>
                </a:ln>
                <a:solidFill>
                  <a:srgbClr val="0000CC"/>
                </a:solidFill>
                <a:effectLst>
                  <a:outerShdw blurRad="12700" dist="38100" dir="2700000" algn="tl" rotWithShape="0">
                    <a:prstClr val="white">
                      <a:lumMod val="50000"/>
                    </a:prstClr>
                  </a:outerShdw>
                </a:effectLst>
                <a:latin typeface="Arial" panose="020B0604020202020204" pitchFamily="34" charset="0"/>
                <a:cs typeface="Arial" panose="020B0604020202020204" pitchFamily="34" charset="0"/>
              </a:rPr>
              <a:t>Ramesh Kumar Singh</a:t>
            </a:r>
          </a:p>
          <a:p>
            <a:pPr algn="ctr">
              <a:lnSpc>
                <a:spcPct val="100000"/>
              </a:lnSpc>
              <a:spcBef>
                <a:spcPts val="0"/>
              </a:spcBef>
              <a:buFont typeface="Arial" panose="020B0604020202020204" pitchFamily="34" charset="0"/>
              <a:buNone/>
              <a:defRPr/>
            </a:pPr>
            <a:r>
              <a:rPr lang="en-IN" sz="2400" b="1" dirty="0" smtClean="0">
                <a:ln w="9525">
                  <a:solidFill>
                    <a:prstClr val="white"/>
                  </a:solidFill>
                  <a:prstDash val="solid"/>
                </a:ln>
                <a:solidFill>
                  <a:srgbClr val="0000CC"/>
                </a:solidFill>
                <a:effectLst>
                  <a:outerShdw blurRad="12700" dist="38100" dir="2700000" algn="tl" rotWithShape="0">
                    <a:prstClr val="white">
                      <a:lumMod val="50000"/>
                    </a:prstClr>
                  </a:outerShdw>
                </a:effectLst>
                <a:latin typeface="Arial" panose="020B0604020202020204" pitchFamily="34" charset="0"/>
                <a:cs typeface="Arial" panose="020B0604020202020204" pitchFamily="34" charset="0"/>
              </a:rPr>
              <a:t>Assistant Professor cum Jr. Scientist </a:t>
            </a:r>
          </a:p>
          <a:p>
            <a:pPr algn="ctr">
              <a:lnSpc>
                <a:spcPct val="100000"/>
              </a:lnSpc>
              <a:spcBef>
                <a:spcPts val="0"/>
              </a:spcBef>
              <a:buFont typeface="Arial" panose="020B0604020202020204" pitchFamily="34" charset="0"/>
              <a:buNone/>
              <a:defRPr/>
            </a:pPr>
            <a:r>
              <a:rPr lang="en-IN" sz="2400" b="1" dirty="0" smtClean="0">
                <a:ln w="9525">
                  <a:solidFill>
                    <a:prstClr val="white"/>
                  </a:solidFill>
                  <a:prstDash val="solid"/>
                </a:ln>
                <a:solidFill>
                  <a:srgbClr val="0000CC"/>
                </a:solidFill>
                <a:effectLst>
                  <a:outerShdw blurRad="12700" dist="38100" dir="2700000" algn="tl" rotWithShape="0">
                    <a:prstClr val="white">
                      <a:lumMod val="50000"/>
                    </a:prstClr>
                  </a:outerShdw>
                </a:effectLst>
                <a:latin typeface="Arial" panose="020B0604020202020204" pitchFamily="34" charset="0"/>
                <a:cs typeface="Arial" panose="020B0604020202020204" pitchFamily="34" charset="0"/>
              </a:rPr>
              <a:t>Division </a:t>
            </a:r>
            <a:r>
              <a:rPr lang="en-IN" sz="2400" b="1" dirty="0">
                <a:ln w="9525">
                  <a:solidFill>
                    <a:prstClr val="white"/>
                  </a:solidFill>
                  <a:prstDash val="solid"/>
                </a:ln>
                <a:solidFill>
                  <a:srgbClr val="0000CC"/>
                </a:solidFill>
                <a:effectLst>
                  <a:outerShdw blurRad="12700" dist="38100" dir="2700000" algn="tl" rotWithShape="0">
                    <a:prstClr val="white">
                      <a:lumMod val="50000"/>
                    </a:prstClr>
                  </a:outerShdw>
                </a:effectLst>
                <a:latin typeface="Arial" panose="020B0604020202020204" pitchFamily="34" charset="0"/>
                <a:cs typeface="Arial" panose="020B0604020202020204" pitchFamily="34" charset="0"/>
              </a:rPr>
              <a:t>of Animal Genetics </a:t>
            </a:r>
            <a:r>
              <a:rPr lang="en-IN" sz="2400" b="1" dirty="0" smtClean="0">
                <a:ln w="9525">
                  <a:solidFill>
                    <a:prstClr val="white"/>
                  </a:solidFill>
                  <a:prstDash val="solid"/>
                </a:ln>
                <a:solidFill>
                  <a:srgbClr val="0000CC"/>
                </a:solidFill>
                <a:effectLst>
                  <a:outerShdw blurRad="12700" dist="38100" dir="2700000" algn="tl" rotWithShape="0">
                    <a:prstClr val="white">
                      <a:lumMod val="50000"/>
                    </a:prstClr>
                  </a:outerShdw>
                </a:effectLst>
                <a:latin typeface="Arial" panose="020B0604020202020204" pitchFamily="34" charset="0"/>
                <a:cs typeface="Arial" panose="020B0604020202020204" pitchFamily="34" charset="0"/>
              </a:rPr>
              <a:t>and </a:t>
            </a:r>
            <a:r>
              <a:rPr lang="en-IN" sz="2400" b="1" dirty="0">
                <a:ln w="9525">
                  <a:solidFill>
                    <a:prstClr val="white"/>
                  </a:solidFill>
                  <a:prstDash val="solid"/>
                </a:ln>
                <a:solidFill>
                  <a:srgbClr val="0000CC"/>
                </a:solidFill>
                <a:effectLst>
                  <a:outerShdw blurRad="12700" dist="38100" dir="2700000" algn="tl" rotWithShape="0">
                    <a:prstClr val="white">
                      <a:lumMod val="50000"/>
                    </a:prstClr>
                  </a:outerShdw>
                </a:effectLst>
                <a:latin typeface="Arial" panose="020B0604020202020204" pitchFamily="34" charset="0"/>
                <a:cs typeface="Arial" panose="020B0604020202020204" pitchFamily="34" charset="0"/>
              </a:rPr>
              <a:t>Breeding </a:t>
            </a:r>
          </a:p>
          <a:p>
            <a:pPr algn="ctr">
              <a:lnSpc>
                <a:spcPct val="100000"/>
              </a:lnSpc>
              <a:spcBef>
                <a:spcPts val="0"/>
              </a:spcBef>
              <a:buFont typeface="Arial" panose="020B0604020202020204" pitchFamily="34" charset="0"/>
              <a:buNone/>
              <a:defRPr/>
            </a:pPr>
            <a:r>
              <a:rPr lang="en-IN" altLang="en-US" sz="2400" b="1" dirty="0">
                <a:ln w="9525">
                  <a:solidFill>
                    <a:prstClr val="white"/>
                  </a:solidFill>
                  <a:prstDash val="solid"/>
                </a:ln>
                <a:solidFill>
                  <a:srgbClr val="0000CC"/>
                </a:solidFill>
                <a:effectLst>
                  <a:outerShdw blurRad="12700" dist="38100" dir="2700000" algn="tl" rotWithShape="0">
                    <a:prstClr val="white">
                      <a:lumMod val="50000"/>
                    </a:prstClr>
                  </a:outerShdw>
                </a:effectLst>
                <a:latin typeface="Arial" panose="020B0604020202020204" pitchFamily="34" charset="0"/>
                <a:cs typeface="Arial" panose="020B0604020202020204" pitchFamily="34" charset="0"/>
              </a:rPr>
              <a:t>Bihar Veterinary College, Patna</a:t>
            </a:r>
            <a:endParaRPr lang="en-IN" sz="2400" b="1" dirty="0">
              <a:ln w="9525">
                <a:solidFill>
                  <a:prstClr val="white"/>
                </a:solidFill>
                <a:prstDash val="solid"/>
              </a:ln>
              <a:solidFill>
                <a:srgbClr val="0000CC"/>
              </a:solidFill>
              <a:effectLst>
                <a:outerShdw blurRad="12700" dist="38100" dir="2700000" algn="tl" rotWithShape="0">
                  <a:prstClr val="white">
                    <a:lumMod val="50000"/>
                  </a:prstClr>
                </a:outerShdw>
              </a:effectLst>
              <a:latin typeface="Arial" panose="020B0604020202020204" pitchFamily="34" charset="0"/>
              <a:cs typeface="Arial" panose="020B0604020202020204" pitchFamily="34" charset="0"/>
            </a:endParaRPr>
          </a:p>
        </p:txBody>
      </p:sp>
      <p:sp>
        <p:nvSpPr>
          <p:cNvPr id="2" name="TextBox 1"/>
          <p:cNvSpPr txBox="1"/>
          <p:nvPr/>
        </p:nvSpPr>
        <p:spPr>
          <a:xfrm>
            <a:off x="1338552" y="2439620"/>
            <a:ext cx="9356436" cy="1200329"/>
          </a:xfrm>
          <a:prstGeom prst="rect">
            <a:avLst/>
          </a:prstGeom>
          <a:noFill/>
        </p:spPr>
        <p:txBody>
          <a:bodyPr wrap="square" rtlCol="0">
            <a:spAutoFit/>
          </a:bodyPr>
          <a:lstStyle/>
          <a:p>
            <a:pPr algn="ctr">
              <a:defRPr/>
            </a:pPr>
            <a:r>
              <a:rPr lang="en-IN" sz="3600" b="1" dirty="0" smtClean="0">
                <a:solidFill>
                  <a:srgbClr val="0000CC"/>
                </a:solidFill>
                <a:latin typeface="Times New Roman" panose="02020603050405020304" pitchFamily="18" charset="0"/>
                <a:cs typeface="Times New Roman" panose="02020603050405020304" pitchFamily="18" charset="0"/>
              </a:rPr>
              <a:t>UNIT-I</a:t>
            </a:r>
          </a:p>
          <a:p>
            <a:pPr algn="ctr"/>
            <a:r>
              <a:rPr lang="en-IN" sz="3600" b="1" dirty="0" smtClean="0">
                <a:solidFill>
                  <a:srgbClr val="0000CC"/>
                </a:solidFill>
                <a:latin typeface="Times New Roman" panose="02020603050405020304" pitchFamily="18" charset="0"/>
                <a:cs typeface="Times New Roman" panose="02020603050405020304" pitchFamily="18" charset="0"/>
              </a:rPr>
              <a:t>Statistical Table </a:t>
            </a:r>
            <a:endParaRPr lang="en-IN" sz="3600" b="1" dirty="0">
              <a:solidFill>
                <a:srgbClr val="0000CC"/>
              </a:solidFill>
              <a:latin typeface="Times New Roman" panose="02020603050405020304" pitchFamily="18" charset="0"/>
              <a:cs typeface="Times New Roman" panose="02020603050405020304" pitchFamily="18" charset="0"/>
            </a:endParaRPr>
          </a:p>
        </p:txBody>
      </p:sp>
      <p:pic>
        <p:nvPicPr>
          <p:cNvPr id="11" name="Picture 10" descr="Bihar Animal Sciences University | बिहार पशु विज्ञान विश्वविद्यालय"/>
          <p:cNvPicPr/>
          <p:nvPr/>
        </p:nvPicPr>
        <p:blipFill>
          <a:blip r:embed="rId6">
            <a:extLst>
              <a:ext uri="{28A0092B-C50C-407E-A947-70E740481C1C}">
                <a14:useLocalDpi xmlns:a14="http://schemas.microsoft.com/office/drawing/2010/main" val="0"/>
              </a:ext>
            </a:extLst>
          </a:blip>
          <a:srcRect/>
          <a:stretch>
            <a:fillRect/>
          </a:stretch>
        </p:blipFill>
        <p:spPr bwMode="auto">
          <a:xfrm>
            <a:off x="-1" y="19050"/>
            <a:ext cx="1811383" cy="1485900"/>
          </a:xfrm>
          <a:prstGeom prst="rect">
            <a:avLst/>
          </a:prstGeom>
          <a:noFill/>
          <a:ln>
            <a:noFill/>
          </a:ln>
        </p:spPr>
      </p:pic>
    </p:spTree>
    <p:extLst>
      <p:ext uri="{BB962C8B-B14F-4D97-AF65-F5344CB8AC3E}">
        <p14:creationId xmlns:p14="http://schemas.microsoft.com/office/powerpoint/2010/main" val="1905396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0000CC"/>
                </a:solidFill>
                <a:latin typeface="Times New Roman" panose="02020603050405020304" pitchFamily="18" charset="0"/>
                <a:cs typeface="Times New Roman" panose="02020603050405020304" pitchFamily="18" charset="0"/>
              </a:rPr>
              <a:t>Statistical Table </a:t>
            </a:r>
            <a:br>
              <a:rPr lang="en-IN" b="1" dirty="0">
                <a:solidFill>
                  <a:srgbClr val="0000CC"/>
                </a:solidFill>
                <a:latin typeface="Times New Roman" panose="02020603050405020304" pitchFamily="18" charset="0"/>
                <a:cs typeface="Times New Roman" panose="02020603050405020304" pitchFamily="18" charset="0"/>
              </a:rPr>
            </a:br>
            <a:endParaRPr lang="en-IN" dirty="0"/>
          </a:p>
        </p:txBody>
      </p:sp>
      <p:sp>
        <p:nvSpPr>
          <p:cNvPr id="3" name="Content Placeholder 2"/>
          <p:cNvSpPr>
            <a:spLocks noGrp="1"/>
          </p:cNvSpPr>
          <p:nvPr>
            <p:ph idx="1"/>
          </p:nvPr>
        </p:nvSpPr>
        <p:spPr>
          <a:xfrm>
            <a:off x="838200" y="1366982"/>
            <a:ext cx="10515600" cy="4809981"/>
          </a:xfrm>
        </p:spPr>
        <p:txBody>
          <a:bodyPr>
            <a:normAutofit lnSpcReduction="10000"/>
          </a:bodyPr>
          <a:lstStyle/>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Tabulation may be defined systematic arrangement of data in columns and rows.  </a:t>
            </a: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 statistical table is the logical listing of related quantitative data in vertical columns and horizontal rows of numbers with sufficient explanatory, qualifying words, phrases and statements in the form of titles, heading and notes to make clear the full meaning of data and their origin. </a:t>
            </a: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Tabulation is the final stage in collection and compilation of the data and forms the gateway for further statistical analysis and interpretations. </a:t>
            </a: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Tabulation make the data comprehensible and facilitates comparisons and the work for further statistical analysis. </a:t>
            </a:r>
          </a:p>
          <a:p>
            <a:endParaRPr lang="en-IN" dirty="0"/>
          </a:p>
        </p:txBody>
      </p:sp>
    </p:spTree>
    <p:extLst>
      <p:ext uri="{BB962C8B-B14F-4D97-AF65-F5344CB8AC3E}">
        <p14:creationId xmlns:p14="http://schemas.microsoft.com/office/powerpoint/2010/main" val="1026043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0070C0"/>
                </a:solidFill>
                <a:latin typeface="Arial" panose="020B0604020202020204" pitchFamily="34" charset="0"/>
                <a:cs typeface="Arial" panose="020B0604020202020204" pitchFamily="34" charset="0"/>
              </a:rPr>
              <a:t>Parts of Table </a:t>
            </a:r>
            <a:endParaRPr lang="en-IN" sz="3200"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lvl="0"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Table No.: - Easy identification and future reference </a:t>
            </a:r>
          </a:p>
          <a:p>
            <a:pPr lvl="0"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Title: - It includes (</a:t>
            </a:r>
            <a:r>
              <a:rPr lang="en-IN"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a:t>
            </a:r>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nature of data (ii) time span of data (iii) its geographical locations   </a:t>
            </a:r>
          </a:p>
          <a:p>
            <a:pPr lvl="0"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Head notes or </a:t>
            </a:r>
            <a:r>
              <a:rPr lang="en-IN"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prefatory </a:t>
            </a:r>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notes </a:t>
            </a:r>
          </a:p>
          <a:p>
            <a:pPr lvl="0"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Captions: - It refers to headings of vertical columns or sub columns</a:t>
            </a:r>
          </a:p>
          <a:p>
            <a:pPr lvl="0"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Stubs: - It refers to headings of rows or sub rows   </a:t>
            </a:r>
          </a:p>
          <a:p>
            <a:pPr lvl="0"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Body of the table: - It contains data which are arranged as per captions and stubs.  </a:t>
            </a:r>
          </a:p>
          <a:p>
            <a:pPr lvl="0"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Foot note: - It anything is unexplained anywhere else in table </a:t>
            </a:r>
          </a:p>
          <a:p>
            <a:pPr lvl="0"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Source note – it secondary data is used</a:t>
            </a:r>
          </a:p>
          <a:p>
            <a:endParaRPr lang="en-IN" dirty="0"/>
          </a:p>
        </p:txBody>
      </p:sp>
    </p:spTree>
    <p:extLst>
      <p:ext uri="{BB962C8B-B14F-4D97-AF65-F5344CB8AC3E}">
        <p14:creationId xmlns:p14="http://schemas.microsoft.com/office/powerpoint/2010/main" val="190467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solidFill>
                  <a:srgbClr val="0070C0"/>
                </a:solidFill>
                <a:latin typeface="Arial" panose="020B0604020202020204" pitchFamily="34" charset="0"/>
                <a:cs typeface="Arial" panose="020B0604020202020204" pitchFamily="34" charset="0"/>
              </a:rPr>
              <a:t>Typical Table</a:t>
            </a:r>
            <a:endParaRPr lang="en-IN" sz="3200" b="1"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Table no.  </a:t>
            </a:r>
          </a:p>
          <a:p>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Title</a:t>
            </a:r>
          </a:p>
          <a:p>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Head Note: - </a:t>
            </a:r>
            <a:r>
              <a:rPr lang="en-IN"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Eq</a:t>
            </a:r>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units of measurements etc. </a:t>
            </a:r>
          </a:p>
          <a:p>
            <a:endParaRPr lang="en-IN" dirty="0" smtClean="0"/>
          </a:p>
          <a:p>
            <a:endParaRPr lang="en-IN" dirty="0"/>
          </a:p>
          <a:p>
            <a:endParaRPr lang="en-IN" dirty="0" smtClean="0"/>
          </a:p>
          <a:p>
            <a:endParaRPr lang="en-IN" dirty="0"/>
          </a:p>
          <a:p>
            <a:r>
              <a:rPr lang="en-IN" dirty="0">
                <a:ln w="0"/>
                <a:effectLst>
                  <a:outerShdw blurRad="38100" dist="19050" dir="2700000" algn="tl" rotWithShape="0">
                    <a:schemeClr val="dk1">
                      <a:alpha val="40000"/>
                    </a:schemeClr>
                  </a:outerShdw>
                </a:effectLst>
              </a:rPr>
              <a:t>Foot note: </a:t>
            </a:r>
          </a:p>
          <a:p>
            <a:endParaRPr lang="en-IN" dirty="0" smtClean="0"/>
          </a:p>
        </p:txBody>
      </p:sp>
      <p:graphicFrame>
        <p:nvGraphicFramePr>
          <p:cNvPr id="4" name="Table 3"/>
          <p:cNvGraphicFramePr>
            <a:graphicFrameLocks noGrp="1"/>
          </p:cNvGraphicFramePr>
          <p:nvPr>
            <p:extLst>
              <p:ext uri="{D42A27DB-BD31-4B8C-83A1-F6EECF244321}">
                <p14:modId xmlns:p14="http://schemas.microsoft.com/office/powerpoint/2010/main" val="925394024"/>
              </p:ext>
            </p:extLst>
          </p:nvPr>
        </p:nvGraphicFramePr>
        <p:xfrm>
          <a:off x="4516581" y="3328887"/>
          <a:ext cx="6216073" cy="2194560"/>
        </p:xfrm>
        <a:graphic>
          <a:graphicData uri="http://schemas.openxmlformats.org/drawingml/2006/table">
            <a:tbl>
              <a:tblPr firstRow="1" firstCol="1" bandRow="1">
                <a:tableStyleId>{5C22544A-7EE6-4342-B048-85BDC9FD1C3A}</a:tableStyleId>
              </a:tblPr>
              <a:tblGrid>
                <a:gridCol w="1613693">
                  <a:extLst>
                    <a:ext uri="{9D8B030D-6E8A-4147-A177-3AD203B41FA5}">
                      <a16:colId xmlns:a16="http://schemas.microsoft.com/office/drawing/2014/main" val="320191484"/>
                    </a:ext>
                  </a:extLst>
                </a:gridCol>
                <a:gridCol w="1327753">
                  <a:extLst>
                    <a:ext uri="{9D8B030D-6E8A-4147-A177-3AD203B41FA5}">
                      <a16:colId xmlns:a16="http://schemas.microsoft.com/office/drawing/2014/main" val="270458601"/>
                    </a:ext>
                  </a:extLst>
                </a:gridCol>
                <a:gridCol w="1258133">
                  <a:extLst>
                    <a:ext uri="{9D8B030D-6E8A-4147-A177-3AD203B41FA5}">
                      <a16:colId xmlns:a16="http://schemas.microsoft.com/office/drawing/2014/main" val="1144257610"/>
                    </a:ext>
                  </a:extLst>
                </a:gridCol>
                <a:gridCol w="1258133">
                  <a:extLst>
                    <a:ext uri="{9D8B030D-6E8A-4147-A177-3AD203B41FA5}">
                      <a16:colId xmlns:a16="http://schemas.microsoft.com/office/drawing/2014/main" val="4016850738"/>
                    </a:ext>
                  </a:extLst>
                </a:gridCol>
                <a:gridCol w="758361">
                  <a:extLst>
                    <a:ext uri="{9D8B030D-6E8A-4147-A177-3AD203B41FA5}">
                      <a16:colId xmlns:a16="http://schemas.microsoft.com/office/drawing/2014/main" val="2075654015"/>
                    </a:ext>
                  </a:extLst>
                </a:gridCol>
              </a:tblGrid>
              <a:tr h="0">
                <a:tc rowSpan="2">
                  <a:txBody>
                    <a:bodyPr/>
                    <a:lstStyle/>
                    <a:p>
                      <a:pPr algn="ctr">
                        <a:lnSpc>
                          <a:spcPct val="200000"/>
                        </a:lnSpc>
                        <a:spcAft>
                          <a:spcPts val="0"/>
                        </a:spcAft>
                      </a:pPr>
                      <a:r>
                        <a:rPr lang="en-IN" sz="1200">
                          <a:effectLst/>
                        </a:rPr>
                        <a:t>Stub Heading</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200000"/>
                        </a:lnSpc>
                        <a:spcAft>
                          <a:spcPts val="0"/>
                        </a:spcAft>
                      </a:pPr>
                      <a:r>
                        <a:rPr lang="en-IN" sz="1200">
                          <a:effectLst/>
                        </a:rPr>
                        <a:t>Caption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rowSpan="2">
                  <a:txBody>
                    <a:bodyPr/>
                    <a:lstStyle/>
                    <a:p>
                      <a:pPr algn="ctr">
                        <a:lnSpc>
                          <a:spcPct val="200000"/>
                        </a:lnSpc>
                        <a:spcAft>
                          <a:spcPts val="0"/>
                        </a:spcAft>
                      </a:pPr>
                      <a:r>
                        <a:rPr lang="en-IN" sz="1200">
                          <a:effectLst/>
                        </a:rPr>
                        <a:t>Total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8659600"/>
                  </a:ext>
                </a:extLst>
              </a:tr>
              <a:tr h="0">
                <a:tc vMerge="1">
                  <a:txBody>
                    <a:bodyPr/>
                    <a:lstStyle/>
                    <a:p>
                      <a:endParaRPr lang="en-IN"/>
                    </a:p>
                  </a:txBody>
                  <a:tcPr/>
                </a:tc>
                <a:tc>
                  <a:txBody>
                    <a:bodyPr/>
                    <a:lstStyle/>
                    <a:p>
                      <a:pPr algn="ctr">
                        <a:lnSpc>
                          <a:spcPct val="200000"/>
                        </a:lnSpc>
                        <a:spcAft>
                          <a:spcPts val="0"/>
                        </a:spcAft>
                      </a:pPr>
                      <a:r>
                        <a:rPr lang="en-IN" sz="1200">
                          <a:effectLst/>
                        </a:rPr>
                        <a:t>Column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0"/>
                        </a:spcAft>
                      </a:pPr>
                      <a:r>
                        <a:rPr lang="en-IN" sz="1200">
                          <a:effectLst/>
                        </a:rPr>
                        <a:t>Column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0"/>
                        </a:spcAft>
                      </a:pPr>
                      <a:r>
                        <a:rPr lang="en-IN" sz="1200">
                          <a:effectLst/>
                        </a:rPr>
                        <a:t>Column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IN"/>
                    </a:p>
                  </a:txBody>
                  <a:tcPr/>
                </a:tc>
                <a:extLst>
                  <a:ext uri="{0D108BD9-81ED-4DB2-BD59-A6C34878D82A}">
                    <a16:rowId xmlns:a16="http://schemas.microsoft.com/office/drawing/2014/main" val="988106217"/>
                  </a:ext>
                </a:extLst>
              </a:tr>
              <a:tr h="0">
                <a:tc>
                  <a:txBody>
                    <a:bodyPr/>
                    <a:lstStyle/>
                    <a:p>
                      <a:pPr algn="ctr">
                        <a:lnSpc>
                          <a:spcPct val="200000"/>
                        </a:lnSpc>
                        <a:spcAft>
                          <a:spcPts val="0"/>
                        </a:spcAft>
                      </a:pPr>
                      <a:r>
                        <a:rPr lang="en-IN" sz="1200">
                          <a:effectLst/>
                        </a:rPr>
                        <a:t> </a:t>
                      </a:r>
                      <a:endParaRPr lang="en-IN" sz="1100">
                        <a:effectLst/>
                      </a:endParaRPr>
                    </a:p>
                    <a:p>
                      <a:pPr algn="ctr">
                        <a:lnSpc>
                          <a:spcPct val="200000"/>
                        </a:lnSpc>
                        <a:spcAft>
                          <a:spcPts val="0"/>
                        </a:spcAft>
                      </a:pPr>
                      <a:r>
                        <a:rPr lang="en-IN" sz="1200">
                          <a:effectLst/>
                        </a:rPr>
                        <a:t>Stub Entries</a:t>
                      </a:r>
                      <a:endParaRPr lang="en-IN" sz="1100">
                        <a:effectLst/>
                      </a:endParaRPr>
                    </a:p>
                    <a:p>
                      <a:pPr>
                        <a:lnSpc>
                          <a:spcPct val="200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200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200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8551504"/>
                  </a:ext>
                </a:extLst>
              </a:tr>
              <a:tr h="0">
                <a:tc>
                  <a:txBody>
                    <a:bodyPr/>
                    <a:lstStyle/>
                    <a:p>
                      <a:pPr algn="just">
                        <a:lnSpc>
                          <a:spcPct val="200000"/>
                        </a:lnSpc>
                        <a:spcAft>
                          <a:spcPts val="0"/>
                        </a:spcAft>
                      </a:pPr>
                      <a:r>
                        <a:rPr lang="en-IN" sz="1200">
                          <a:effectLst/>
                        </a:rPr>
                        <a:t>Total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0"/>
                        </a:spcAft>
                      </a:pPr>
                      <a:r>
                        <a:rPr lang="en-IN" sz="1200" dirty="0">
                          <a:effectLst/>
                        </a:rPr>
                        <a:t>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4191671"/>
                  </a:ext>
                </a:extLst>
              </a:tr>
            </a:tbl>
          </a:graphicData>
        </a:graphic>
      </p:graphicFrame>
    </p:spTree>
    <p:extLst>
      <p:ext uri="{BB962C8B-B14F-4D97-AF65-F5344CB8AC3E}">
        <p14:creationId xmlns:p14="http://schemas.microsoft.com/office/powerpoint/2010/main" val="3404652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b="1" dirty="0">
                <a:solidFill>
                  <a:srgbClr val="0070C0"/>
                </a:solidFill>
                <a:latin typeface="Arial" panose="020B0604020202020204" pitchFamily="34" charset="0"/>
                <a:cs typeface="Arial" panose="020B0604020202020204" pitchFamily="34" charset="0"/>
              </a:rPr>
              <a:t>Objectives of classification </a:t>
            </a:r>
            <a:r>
              <a:rPr lang="en-IN" dirty="0"/>
              <a:t/>
            </a:r>
            <a:br>
              <a:rPr lang="en-IN" dirty="0"/>
            </a:br>
            <a:endParaRPr lang="en-IN" dirty="0"/>
          </a:p>
        </p:txBody>
      </p:sp>
      <p:sp>
        <p:nvSpPr>
          <p:cNvPr id="3" name="Content Placeholder 2"/>
          <p:cNvSpPr>
            <a:spLocks noGrp="1"/>
          </p:cNvSpPr>
          <p:nvPr>
            <p:ph idx="1"/>
          </p:nvPr>
        </p:nvSpPr>
        <p:spPr/>
        <p:txBody>
          <a:bodyPr>
            <a:normAutofit/>
          </a:bodyPr>
          <a:lstStyle/>
          <a:p>
            <a:pPr lvl="0"/>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To simplify complex data </a:t>
            </a:r>
          </a:p>
          <a:p>
            <a:pPr lvl="0"/>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To facilitate comparisons </a:t>
            </a:r>
          </a:p>
          <a:p>
            <a:pPr lvl="0"/>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To economise space </a:t>
            </a:r>
          </a:p>
          <a:p>
            <a:pPr lvl="0"/>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To depict trend and pattern of data </a:t>
            </a:r>
          </a:p>
          <a:p>
            <a:pPr lvl="0"/>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To help reference – as source for future study </a:t>
            </a:r>
          </a:p>
          <a:p>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To facilitate statistical analysis </a:t>
            </a:r>
          </a:p>
        </p:txBody>
      </p:sp>
    </p:spTree>
    <p:extLst>
      <p:ext uri="{BB962C8B-B14F-4D97-AF65-F5344CB8AC3E}">
        <p14:creationId xmlns:p14="http://schemas.microsoft.com/office/powerpoint/2010/main" val="1234067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0070C0"/>
                </a:solidFill>
                <a:latin typeface="Arial" panose="020B0604020202020204" pitchFamily="34" charset="0"/>
                <a:cs typeface="Arial" panose="020B0604020202020204" pitchFamily="34" charset="0"/>
              </a:rPr>
              <a:t>Requisites of good tables: - </a:t>
            </a:r>
            <a:r>
              <a:rPr lang="en-IN" sz="3200" dirty="0">
                <a:solidFill>
                  <a:srgbClr val="0070C0"/>
                </a:solidFill>
                <a:latin typeface="Arial" panose="020B0604020202020204" pitchFamily="34" charset="0"/>
                <a:cs typeface="Arial" panose="020B0604020202020204" pitchFamily="34" charset="0"/>
              </a:rPr>
              <a:t/>
            </a:r>
            <a:br>
              <a:rPr lang="en-IN" sz="3200" dirty="0">
                <a:solidFill>
                  <a:srgbClr val="0070C0"/>
                </a:solidFill>
                <a:latin typeface="Arial" panose="020B0604020202020204" pitchFamily="34" charset="0"/>
                <a:cs typeface="Arial" panose="020B0604020202020204" pitchFamily="34" charset="0"/>
              </a:rPr>
            </a:br>
            <a:endParaRPr lang="en-IN" sz="3200"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Table should be simple and compact and readily comprehensive.</a:t>
            </a:r>
          </a:p>
          <a:p>
            <a:pPr lvl="0"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It should be complete and self-explanatory.</a:t>
            </a:r>
          </a:p>
          <a:p>
            <a:pPr lvl="0"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It should have an attractive get up. </a:t>
            </a:r>
          </a:p>
          <a:p>
            <a:pPr lvl="0"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Classification in data should be in proper way.  </a:t>
            </a:r>
          </a:p>
          <a:p>
            <a:endParaRPr lang="en-IN" dirty="0"/>
          </a:p>
        </p:txBody>
      </p:sp>
    </p:spTree>
    <p:extLst>
      <p:ext uri="{BB962C8B-B14F-4D97-AF65-F5344CB8AC3E}">
        <p14:creationId xmlns:p14="http://schemas.microsoft.com/office/powerpoint/2010/main" val="229841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0070C0"/>
                </a:solidFill>
                <a:latin typeface="Arial" panose="020B0604020202020204" pitchFamily="34" charset="0"/>
                <a:cs typeface="Arial" panose="020B0604020202020204" pitchFamily="34" charset="0"/>
              </a:rPr>
              <a:t>Types of table </a:t>
            </a:r>
            <a:r>
              <a:rPr lang="en-IN" sz="3200" dirty="0">
                <a:solidFill>
                  <a:srgbClr val="0070C0"/>
                </a:solidFill>
                <a:latin typeface="Arial" panose="020B0604020202020204" pitchFamily="34" charset="0"/>
                <a:cs typeface="Arial" panose="020B0604020202020204" pitchFamily="34" charset="0"/>
              </a:rPr>
              <a:t/>
            </a:r>
            <a:br>
              <a:rPr lang="en-IN" sz="3200" dirty="0">
                <a:solidFill>
                  <a:srgbClr val="0070C0"/>
                </a:solidFill>
                <a:latin typeface="Arial" panose="020B0604020202020204" pitchFamily="34" charset="0"/>
                <a:cs typeface="Arial" panose="020B0604020202020204" pitchFamily="34" charset="0"/>
              </a:rPr>
            </a:br>
            <a:endParaRPr lang="en-IN" sz="3200"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On the basis of originality of data </a:t>
            </a:r>
          </a:p>
          <a:p>
            <a:pPr lvl="1" algn="just"/>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Primary table </a:t>
            </a:r>
          </a:p>
          <a:p>
            <a:pPr lvl="1" algn="just"/>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Derived table </a:t>
            </a: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On the basis of coverage </a:t>
            </a:r>
          </a:p>
          <a:p>
            <a:pPr lvl="1" algn="just"/>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Simple table – data is classified with respect to single characteristics. It gives information about one or more groups of independent questions.</a:t>
            </a:r>
          </a:p>
          <a:p>
            <a:pPr lvl="1" algn="just"/>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Complex tabulation: - It shows the division of data in two or more categories and is meant to give information about one or more sets of inter related questions. </a:t>
            </a:r>
          </a:p>
          <a:p>
            <a:endParaRPr lang="en-IN" dirty="0"/>
          </a:p>
        </p:txBody>
      </p:sp>
    </p:spTree>
    <p:extLst>
      <p:ext uri="{BB962C8B-B14F-4D97-AF65-F5344CB8AC3E}">
        <p14:creationId xmlns:p14="http://schemas.microsoft.com/office/powerpoint/2010/main" val="13382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IN" sz="8800" dirty="0" smtClean="0">
                <a:solidFill>
                  <a:srgbClr val="0070C0"/>
                </a:solidFill>
                <a:latin typeface="AdineKirnberg-Script" pitchFamily="2" charset="0"/>
              </a:rPr>
              <a:t>Thanking You</a:t>
            </a:r>
            <a:endParaRPr lang="en-IN" sz="8800" dirty="0">
              <a:solidFill>
                <a:srgbClr val="0070C0"/>
              </a:solidFill>
              <a:latin typeface="AdineKirnberg-Script" pitchFamily="2" charset="0"/>
            </a:endParaRPr>
          </a:p>
        </p:txBody>
      </p:sp>
    </p:spTree>
    <p:extLst>
      <p:ext uri="{BB962C8B-B14F-4D97-AF65-F5344CB8AC3E}">
        <p14:creationId xmlns:p14="http://schemas.microsoft.com/office/powerpoint/2010/main" val="1106051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419</Words>
  <Application>Microsoft Office PowerPoint</Application>
  <PresentationFormat>Widescreen</PresentationFormat>
  <Paragraphs>69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AdineKirnberg-Script</vt:lpstr>
      <vt:lpstr>Arial</vt:lpstr>
      <vt:lpstr>Calibri</vt:lpstr>
      <vt:lpstr>Calibri Light</vt:lpstr>
      <vt:lpstr>Times New Roman</vt:lpstr>
      <vt:lpstr>Office Theme</vt:lpstr>
      <vt:lpstr>BIHAR ANIMAL SCIENCES UNIVERSITY, PATNA, BIHAR Bihar Veterinary College, Patna</vt:lpstr>
      <vt:lpstr>Statistical Table  </vt:lpstr>
      <vt:lpstr>Parts of Table </vt:lpstr>
      <vt:lpstr>Typical Table</vt:lpstr>
      <vt:lpstr>Objectives of classification  </vt:lpstr>
      <vt:lpstr>Requisites of good tables: -  </vt:lpstr>
      <vt:lpstr>Types of table  </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BIHAR ANIMAL SCIENCES UNIVERSITY, PATNA, BIHAR Bihar Veterinary College, Patna</dc:title>
  <dc:creator>HP</dc:creator>
  <cp:lastModifiedBy>HP</cp:lastModifiedBy>
  <cp:revision>5</cp:revision>
  <dcterms:created xsi:type="dcterms:W3CDTF">2020-10-22T06:01:09Z</dcterms:created>
  <dcterms:modified xsi:type="dcterms:W3CDTF">2020-10-22T06:37:14Z</dcterms:modified>
</cp:coreProperties>
</file>