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92" r:id="rId2"/>
    <p:sldId id="432" r:id="rId3"/>
    <p:sldId id="419" r:id="rId4"/>
    <p:sldId id="421" r:id="rId5"/>
    <p:sldId id="435" r:id="rId6"/>
    <p:sldId id="422" r:id="rId7"/>
    <p:sldId id="436" r:id="rId8"/>
    <p:sldId id="424" r:id="rId9"/>
    <p:sldId id="437" r:id="rId10"/>
    <p:sldId id="438" r:id="rId11"/>
    <p:sldId id="425" r:id="rId12"/>
    <p:sldId id="420" r:id="rId13"/>
    <p:sldId id="426" r:id="rId14"/>
    <p:sldId id="427" r:id="rId15"/>
    <p:sldId id="433" r:id="rId16"/>
    <p:sldId id="429" r:id="rId17"/>
    <p:sldId id="430" r:id="rId18"/>
    <p:sldId id="431" r:id="rId19"/>
    <p:sldId id="41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67" autoAdjust="0"/>
  </p:normalViewPr>
  <p:slideViewPr>
    <p:cSldViewPr>
      <p:cViewPr>
        <p:scale>
          <a:sx n="66" d="100"/>
          <a:sy n="66" d="100"/>
        </p:scale>
        <p:origin x="-293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C89-1D24-4F9E-982F-DA5BF7ECD9F4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6353-8F37-4299-9A00-D215CE4B5B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03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09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0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u.org.in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8"/>
            <a:ext cx="6477000" cy="214314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Patna-800014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000100" y="928670"/>
            <a:ext cx="69294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Tissue Reactions Caused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 By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Parasites</a:t>
            </a:r>
          </a:p>
        </p:txBody>
      </p:sp>
      <p:pic>
        <p:nvPicPr>
          <p:cNvPr id="10" name="Picture 9" descr="Bihar Animal Sciences University | बिहार पशु विज्ञान विश्वविद्यालय">
            <a:hlinkClick r:id="rId3" tooltip="&quot;Bihar Animal Sciences University | बिहार पशु विज्ञान विश्वविद्यालय - 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8604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lour Logo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428604"/>
            <a:ext cx="1099890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8" name="Picture 7" descr="The parasites of sheep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2571744"/>
            <a:ext cx="207173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DC - DPDx - Trichinellosis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2571744"/>
            <a:ext cx="19145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8064896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Tissue Reactions Caused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548680"/>
            <a:ext cx="7169450" cy="6309319"/>
          </a:xfrm>
        </p:spPr>
        <p:txBody>
          <a:bodyPr>
            <a:normAutofit/>
          </a:bodyPr>
          <a:lstStyle/>
          <a:p>
            <a:pPr marL="514350" indent="-51435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Neoplasia :- </a:t>
            </a:r>
            <a:r>
              <a:rPr lang="en-US" sz="2400" b="1" dirty="0">
                <a:solidFill>
                  <a:srgbClr val="7030A0"/>
                </a:solidFill>
                <a:latin typeface="Arial Rounded MT Bold" pitchFamily="34" charset="0"/>
              </a:rPr>
              <a:t>U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itchFamily="34" charset="0"/>
              </a:rPr>
              <a:t>ncontrolled growth of the cells in a tissue to form a new structure.</a:t>
            </a:r>
          </a:p>
          <a:p>
            <a:pPr algn="just"/>
            <a:r>
              <a:rPr lang="en-US" sz="2400" b="1" i="1" dirty="0" smtClean="0">
                <a:solidFill>
                  <a:srgbClr val="002060"/>
                </a:solidFill>
                <a:latin typeface="Arial Rounded MT Bold" pitchFamily="34" charset="0"/>
              </a:rPr>
              <a:t>        </a:t>
            </a:r>
            <a:r>
              <a:rPr lang="en-US" sz="24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Clonorchis</a:t>
            </a:r>
            <a:r>
              <a:rPr lang="en-US" sz="2400" b="1" i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sinensis</a:t>
            </a:r>
            <a:r>
              <a:rPr lang="en-US" sz="2400" b="1" i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infections may results </a:t>
            </a:r>
            <a:r>
              <a:rPr lang="en-US" sz="2400" b="1" dirty="0" err="1" smtClean="0">
                <a:solidFill>
                  <a:srgbClr val="002060"/>
                </a:solidFill>
                <a:latin typeface="Arial Rounded MT Bold" pitchFamily="34" charset="0"/>
              </a:rPr>
              <a:t>cholangicarcinoma</a:t>
            </a:r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 in man.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5" name="Picture 4" descr="Pathology of Clonorchiasis - Dr Sampurna Roy MD"/>
          <p:cNvPicPr/>
          <p:nvPr/>
        </p:nvPicPr>
        <p:blipFill>
          <a:blip r:embed="rId2"/>
          <a:srcRect t="7600" b="16600"/>
          <a:stretch>
            <a:fillRect/>
          </a:stretch>
        </p:blipFill>
        <p:spPr bwMode="auto">
          <a:xfrm>
            <a:off x="4067944" y="2348880"/>
            <a:ext cx="5076056" cy="429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86600" y="6643710"/>
            <a:ext cx="2057400" cy="18889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9" name="Picture 8" descr="FIG. 5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3600400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07504" y="6093296"/>
            <a:ext cx="3384376" cy="550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 Rounded MT Bold" pitchFamily="34" charset="0"/>
              </a:rPr>
              <a:t>Cholangicarcinoma</a:t>
            </a:r>
            <a:r>
              <a:rPr lang="en-US" b="1" dirty="0" smtClean="0">
                <a:solidFill>
                  <a:srgbClr val="002060"/>
                </a:solidFill>
                <a:latin typeface="Arial Rounded MT Bold" pitchFamily="34" charset="0"/>
              </a:rPr>
              <a:t> in </a:t>
            </a:r>
            <a:r>
              <a:rPr lang="en-US" b="1" dirty="0" err="1">
                <a:solidFill>
                  <a:srgbClr val="002060"/>
                </a:solidFill>
                <a:latin typeface="Arial Rounded MT Bold" pitchFamily="34" charset="0"/>
              </a:rPr>
              <a:t>R</a:t>
            </a:r>
            <a:r>
              <a:rPr lang="en-US" b="1" dirty="0" err="1" smtClean="0">
                <a:solidFill>
                  <a:srgbClr val="002060"/>
                </a:solidFill>
                <a:latin typeface="Arial Rounded MT Bold" pitchFamily="34" charset="0"/>
              </a:rPr>
              <a:t>t</a:t>
            </a:r>
            <a:r>
              <a:rPr lang="en-US" b="1" dirty="0" smtClean="0">
                <a:solidFill>
                  <a:srgbClr val="002060"/>
                </a:solidFill>
                <a:latin typeface="Arial Rounded MT Bold" pitchFamily="34" charset="0"/>
              </a:rPr>
              <a:t> lobe of liver (T)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70097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428736"/>
            <a:ext cx="7200928" cy="5214974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Necrosis: </a:t>
            </a:r>
          </a:p>
          <a:p>
            <a:pPr lvl="0" algn="just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      </a:t>
            </a:r>
            <a:r>
              <a:rPr lang="en-US" sz="2400" b="1" dirty="0" smtClean="0">
                <a:solidFill>
                  <a:srgbClr val="7030A0"/>
                </a:solidFill>
                <a:latin typeface="Arial Black" pitchFamily="34" charset="0"/>
              </a:rPr>
              <a:t>Death of tissues or cells in the living anim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als</a:t>
            </a:r>
            <a:r>
              <a:rPr lang="en-US" sz="2000" b="1" dirty="0" smtClean="0">
                <a:latin typeface="Arial Black" pitchFamily="34" charset="0"/>
              </a:rPr>
              <a:t>. </a:t>
            </a:r>
          </a:p>
          <a:p>
            <a:pPr lvl="0" algn="just"/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             e.g.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Trichinella</a:t>
            </a:r>
            <a:r>
              <a:rPr lang="en-US" sz="2000" b="1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Arial Black" pitchFamily="34" charset="0"/>
              </a:rPr>
              <a:t>spiralis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algn="ctr" eaLnBrk="1" hangingPunct="1">
              <a:lnSpc>
                <a:spcPct val="80000"/>
              </a:lnSpc>
            </a:pPr>
            <a:endParaRPr lang="en-US" sz="20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42910" y="285728"/>
            <a:ext cx="69294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Tissue Reactions Caused by Parasites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5" name="Picture 4" descr="CDC - DPDx - Trichinellosi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286124"/>
            <a:ext cx="3200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richinella spiralis"/>
          <p:cNvPicPr/>
          <p:nvPr/>
        </p:nvPicPr>
        <p:blipFill>
          <a:blip r:embed="rId4"/>
          <a:srcRect l="8520" t="9943" r="14074"/>
          <a:stretch>
            <a:fillRect/>
          </a:stretch>
        </p:blipFill>
        <p:spPr bwMode="auto">
          <a:xfrm>
            <a:off x="5286380" y="3286124"/>
            <a:ext cx="3220218" cy="250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14414" y="6143644"/>
            <a:ext cx="3071834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Tissue infected with </a:t>
            </a:r>
            <a:r>
              <a:rPr lang="en-US" i="1" dirty="0" err="1" smtClean="0">
                <a:solidFill>
                  <a:srgbClr val="7030A0"/>
                </a:solidFill>
                <a:latin typeface="Arial Rounded MT Bold" pitchFamily="34" charset="0"/>
              </a:rPr>
              <a:t>Trichinella</a:t>
            </a:r>
            <a:r>
              <a:rPr lang="en-US" i="1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Arial Rounded MT Bold" pitchFamily="34" charset="0"/>
              </a:rPr>
              <a:t>spiralis</a:t>
            </a:r>
            <a:endParaRPr lang="en-US" i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7818" y="5786454"/>
            <a:ext cx="307183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7030A0"/>
                </a:solidFill>
                <a:latin typeface="Arial Rounded MT Bold" pitchFamily="34" charset="0"/>
              </a:rPr>
              <a:t>Trichinella</a:t>
            </a:r>
            <a:r>
              <a:rPr lang="en-US" i="1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Arial Rounded MT Bold" pitchFamily="34" charset="0"/>
              </a:rPr>
              <a:t>spiralis</a:t>
            </a:r>
            <a:endParaRPr lang="en-US" i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12474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Tissue Reactions Caused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340768"/>
            <a:ext cx="6572296" cy="5517231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Nodule formation :</a:t>
            </a:r>
          </a:p>
          <a:p>
            <a:pPr lvl="0" algn="just"/>
            <a: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  <a:t>           </a:t>
            </a:r>
            <a:r>
              <a:rPr lang="en-US" sz="2400" b="1" dirty="0" err="1" smtClean="0">
                <a:solidFill>
                  <a:srgbClr val="002060"/>
                </a:solidFill>
                <a:latin typeface="Arial Rounded MT Bold" pitchFamily="34" charset="0"/>
              </a:rPr>
              <a:t>e.g.</a:t>
            </a:r>
            <a:r>
              <a:rPr lang="en-US" sz="24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Oesophagostomum</a:t>
            </a:r>
            <a:r>
              <a:rPr lang="en-US" sz="2400" b="1" i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(pimply gut), </a:t>
            </a:r>
            <a:r>
              <a:rPr lang="en-US" sz="24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Raillietina</a:t>
            </a:r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echinobothrida</a:t>
            </a:r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 infections.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4" name="Picture 3" descr="parasitic gastroenteritis in animal"/>
          <p:cNvPicPr/>
          <p:nvPr/>
        </p:nvPicPr>
        <p:blipFill>
          <a:blip r:embed="rId2"/>
          <a:srcRect l="7111" t="54949" b="9044"/>
          <a:stretch>
            <a:fillRect/>
          </a:stretch>
        </p:blipFill>
        <p:spPr bwMode="auto">
          <a:xfrm>
            <a:off x="285720" y="3212976"/>
            <a:ext cx="6028376" cy="300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ig L3: Oesophagostomum spp."/>
          <p:cNvPicPr/>
          <p:nvPr/>
        </p:nvPicPr>
        <p:blipFill>
          <a:blip r:embed="rId3"/>
          <a:srcRect l="11273" r="3927" b="17568"/>
          <a:stretch>
            <a:fillRect/>
          </a:stretch>
        </p:blipFill>
        <p:spPr bwMode="auto">
          <a:xfrm rot="5400000">
            <a:off x="6747517" y="3110871"/>
            <a:ext cx="2792734" cy="20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072330" y="5572140"/>
            <a:ext cx="20716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err="1" smtClean="0">
                <a:solidFill>
                  <a:srgbClr val="7030A0"/>
                </a:solidFill>
                <a:latin typeface="Arial Rounded MT Bold" pitchFamily="34" charset="0"/>
              </a:rPr>
              <a:t>Oesophagostomum</a:t>
            </a:r>
            <a:r>
              <a:rPr lang="en-US" sz="1400" b="1" dirty="0" smtClean="0">
                <a:solidFill>
                  <a:srgbClr val="7030A0"/>
                </a:solidFill>
                <a:latin typeface="Arial Rounded MT Bold" pitchFamily="34" charset="0"/>
              </a:rPr>
              <a:t> sp.</a:t>
            </a:r>
            <a:endParaRPr lang="en-US" sz="14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Tissue Reactions Caused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6572296" cy="5357825"/>
          </a:xfrm>
        </p:spPr>
        <p:txBody>
          <a:bodyPr>
            <a:normAutofit/>
          </a:bodyPr>
          <a:lstStyle/>
          <a:p>
            <a:pPr lvl="0" algn="just"/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Fibrosis – </a:t>
            </a:r>
          </a:p>
          <a:p>
            <a:pPr lvl="0" algn="just"/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e.g. Milk spots in liver of pig is caused by </a:t>
            </a:r>
            <a:r>
              <a:rPr lang="en-US" sz="24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Ascaris</a:t>
            </a:r>
            <a:r>
              <a:rPr lang="en-US" sz="2400" b="1" i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suum</a:t>
            </a:r>
            <a:r>
              <a:rPr lang="en-US" sz="2400" b="1" i="1" dirty="0" smtClean="0">
                <a:solidFill>
                  <a:srgbClr val="002060"/>
                </a:solidFill>
                <a:latin typeface="Arial Rounded MT Bold" pitchFamily="34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infection.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4" name="Picture 3" descr="ascarissuu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71810"/>
            <a:ext cx="459868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0521780">
            <a:off x="3645258" y="5738000"/>
            <a:ext cx="57150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Tissue Reactions Caused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6572296" cy="5357825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Cirrhosis in liver and calcification of bile duct :</a:t>
            </a:r>
          </a:p>
          <a:p>
            <a:pPr lvl="0" algn="just"/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e.g.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Fasciola</a:t>
            </a:r>
            <a:r>
              <a:rPr lang="en-US" sz="2800" b="1" dirty="0" smtClean="0">
                <a:solidFill>
                  <a:srgbClr val="002060"/>
                </a:solidFill>
              </a:rPr>
              <a:t> spp.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4" name="Picture 3" descr="Adult Fasciola gigantica (circle) at hepatic duct of the condemned liver. |  Download Scientific Diagra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86124"/>
            <a:ext cx="515778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6858016" cy="5795978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Granuloma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formation: </a:t>
            </a:r>
          </a:p>
          <a:p>
            <a:pPr lvl="0" algn="just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 Rounded MT Bold" pitchFamily="34" charset="0"/>
              </a:rPr>
              <a:t>               e.g. 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i="1" dirty="0" err="1" smtClean="0">
                <a:latin typeface="Arial Rounded MT Bold" pitchFamily="34" charset="0"/>
              </a:rPr>
              <a:t>Schistosoma</a:t>
            </a:r>
            <a:r>
              <a:rPr lang="en-US" sz="2400" i="1" dirty="0" smtClean="0">
                <a:latin typeface="Arial Rounded MT Bold" pitchFamily="34" charset="0"/>
              </a:rPr>
              <a:t> </a:t>
            </a:r>
            <a:r>
              <a:rPr lang="en-US" sz="2400" i="1" dirty="0" err="1" smtClean="0">
                <a:latin typeface="Arial Rounded MT Bold" pitchFamily="34" charset="0"/>
              </a:rPr>
              <a:t>nasale</a:t>
            </a:r>
            <a:r>
              <a:rPr lang="en-US" sz="2400" i="1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caused cauliflower like growth in nasal mucosa of infected host.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Tissue Reactions Caused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by Parasites</a:t>
            </a:r>
          </a:p>
        </p:txBody>
      </p:sp>
      <p:pic>
        <p:nvPicPr>
          <p:cNvPr id="6" name="Picture 5" descr="Nasal Granuloma in Cattle - YouTub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8" t="3334" r="29792" b="17777"/>
          <a:stretch/>
        </p:blipFill>
        <p:spPr bwMode="auto">
          <a:xfrm>
            <a:off x="1743074" y="3429000"/>
            <a:ext cx="2540893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Occurrence of Schistosoma nasale infection in bullocks of Puducherry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7692" b="18498"/>
          <a:stretch/>
        </p:blipFill>
        <p:spPr bwMode="auto">
          <a:xfrm>
            <a:off x="4283967" y="2714620"/>
            <a:ext cx="2574049" cy="2286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Schistosoma nasale bloodfluke Stock Photo - Alamy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5429256" y="5143512"/>
            <a:ext cx="2524125" cy="1465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86600" y="6643710"/>
            <a:ext cx="2057400" cy="18889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Tissue Reactions Caused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6572296" cy="5357825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Excessive production of mucus </a:t>
            </a:r>
            <a:r>
              <a:rPr lang="en-US" sz="2800" b="1" dirty="0" smtClean="0"/>
              <a:t>and </a:t>
            </a:r>
            <a:r>
              <a:rPr lang="en-US" sz="2800" b="1" dirty="0" smtClean="0">
                <a:solidFill>
                  <a:srgbClr val="7030A0"/>
                </a:solidFill>
              </a:rPr>
              <a:t>Flask shaped ulcers- </a:t>
            </a:r>
            <a:r>
              <a:rPr lang="en-US" sz="2800" b="1" dirty="0" smtClean="0">
                <a:solidFill>
                  <a:srgbClr val="002060"/>
                </a:solidFill>
              </a:rPr>
              <a:t>e.g.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Entamoeba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histolytica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4" name="Picture 3" descr="Flask shaped ulcer due to entamoeba histolytica - NEET PG -  www.MedicalTalk.Net the Best Medical Forum for Medical Students and Doctors  Worldwide"/>
          <p:cNvPicPr/>
          <p:nvPr/>
        </p:nvPicPr>
        <p:blipFill>
          <a:blip r:embed="rId2"/>
          <a:srcRect l="3140" r="3169"/>
          <a:stretch>
            <a:fillRect/>
          </a:stretch>
        </p:blipFill>
        <p:spPr bwMode="auto">
          <a:xfrm>
            <a:off x="1142976" y="2857496"/>
            <a:ext cx="542734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642910" y="4000504"/>
            <a:ext cx="178595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86600" y="6643710"/>
            <a:ext cx="2057400" cy="18889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2858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Tissue Reactions Caused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6572296" cy="5357825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Enlargement of 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prescapular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lymph nodes </a:t>
            </a:r>
            <a:r>
              <a:rPr lang="en-US" sz="2800" b="1" dirty="0" smtClean="0">
                <a:latin typeface="Arial Rounded MT Bold" pitchFamily="34" charset="0"/>
              </a:rPr>
              <a:t>– </a:t>
            </a:r>
          </a:p>
          <a:p>
            <a:pPr lvl="0" algn="just"/>
            <a: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  <a:t>e.g. </a:t>
            </a:r>
            <a:r>
              <a:rPr lang="en-US" sz="28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Theileria</a:t>
            </a:r>
            <a: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annulata</a:t>
            </a:r>
            <a: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  <a:t> infection.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5" name="Picture 4" descr="Theileriosis (a protozoan disease) | Dairy Knowledge Porta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57562"/>
            <a:ext cx="435771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86600" y="6643710"/>
            <a:ext cx="2057400" cy="18889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4096" y="5417444"/>
            <a:ext cx="4090392" cy="110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Koch’s blue bodies inside lymphocyte of lymph node biopsy smear</a:t>
            </a:r>
            <a:endParaRPr lang="en-IN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22952" y="2212619"/>
            <a:ext cx="1700217" cy="622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7030A0"/>
                </a:solidFill>
              </a:rPr>
              <a:t>Lymphocyte </a:t>
            </a:r>
            <a:endParaRPr lang="en-IN" b="1" dirty="0">
              <a:solidFill>
                <a:srgbClr val="7030A0"/>
              </a:solidFill>
            </a:endParaRPr>
          </a:p>
        </p:txBody>
      </p:sp>
      <p:pic>
        <p:nvPicPr>
          <p:cNvPr id="12" name="Picture 11" descr="PDF] Pathological Features of Swollen Lymph Nodes in Jersey Cows | Semantic  Scholar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5" t="25625" r="10293" b="10883"/>
          <a:stretch/>
        </p:blipFill>
        <p:spPr bwMode="auto">
          <a:xfrm>
            <a:off x="5448300" y="3140968"/>
            <a:ext cx="2667000" cy="2276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ight Arrow 12"/>
          <p:cNvSpPr/>
          <p:nvPr/>
        </p:nvSpPr>
        <p:spPr>
          <a:xfrm rot="18100831">
            <a:off x="5169508" y="4893175"/>
            <a:ext cx="1334780" cy="89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ight Arrow 13"/>
          <p:cNvSpPr/>
          <p:nvPr/>
        </p:nvSpPr>
        <p:spPr>
          <a:xfrm rot="7399446">
            <a:off x="6416593" y="3275861"/>
            <a:ext cx="1340014" cy="16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Tissue Reactions Caused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142984"/>
            <a:ext cx="6572296" cy="5715015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Allergic and immune reactions –</a:t>
            </a:r>
          </a:p>
          <a:p>
            <a:pPr lvl="0" algn="just"/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e.g. </a:t>
            </a:r>
            <a:r>
              <a:rPr lang="en-US" sz="2400" b="1" dirty="0" err="1" smtClean="0">
                <a:solidFill>
                  <a:srgbClr val="002060"/>
                </a:solidFill>
                <a:latin typeface="Arial Rounded MT Bold" pitchFamily="34" charset="0"/>
              </a:rPr>
              <a:t>Cercarial</a:t>
            </a:r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 dermatitis, </a:t>
            </a:r>
            <a:r>
              <a:rPr lang="en-US" sz="2400" b="1" dirty="0" err="1" smtClean="0">
                <a:solidFill>
                  <a:srgbClr val="002060"/>
                </a:solidFill>
                <a:latin typeface="Arial Rounded MT Bold" pitchFamily="34" charset="0"/>
              </a:rPr>
              <a:t>Eosinophilia</a:t>
            </a:r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 in </a:t>
            </a:r>
            <a:r>
              <a:rPr lang="en-US" sz="2400" b="1" dirty="0" err="1" smtClean="0">
                <a:solidFill>
                  <a:srgbClr val="002060"/>
                </a:solidFill>
                <a:latin typeface="Arial Rounded MT Bold" pitchFamily="34" charset="0"/>
              </a:rPr>
              <a:t>schistosomosis</a:t>
            </a:r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, anaphylactic shock due to rupture of the </a:t>
            </a:r>
            <a:r>
              <a:rPr lang="en-US" sz="2400" b="1" dirty="0" err="1" smtClean="0">
                <a:solidFill>
                  <a:srgbClr val="002060"/>
                </a:solidFill>
                <a:latin typeface="Arial Rounded MT Bold" pitchFamily="34" charset="0"/>
              </a:rPr>
              <a:t>hydatid</a:t>
            </a:r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 cyst in the body and also in Fleas infestations.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18434" name="Picture 2" descr="Cercarial Dermatitis and Sea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286248" cy="3429000"/>
          </a:xfrm>
          <a:prstGeom prst="rect">
            <a:avLst/>
          </a:prstGeom>
          <a:noFill/>
        </p:spPr>
      </p:pic>
      <p:pic>
        <p:nvPicPr>
          <p:cNvPr id="5" name="Picture 4" descr="Swimmer's itch - Wikipedi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489960"/>
            <a:ext cx="2857500" cy="336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429520" y="3857628"/>
            <a:ext cx="17144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Arial Rounded MT Bold" pitchFamily="34" charset="0"/>
              </a:rPr>
              <a:t>Cercarial</a:t>
            </a:r>
            <a:r>
              <a:rPr lang="en-US" b="1" dirty="0" smtClean="0">
                <a:solidFill>
                  <a:srgbClr val="002060"/>
                </a:solidFill>
                <a:latin typeface="Arial Rounded MT Bold" pitchFamily="34" charset="0"/>
              </a:rPr>
              <a:t> dermatitis</a:t>
            </a:r>
            <a:endParaRPr lang="en-US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0018852">
            <a:off x="6801536" y="4578280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215206" y="6643710"/>
            <a:ext cx="1928794" cy="18889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2759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371600"/>
            <a:ext cx="6347713" cy="35052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38200" y="2967335"/>
            <a:ext cx="6019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/>
                <a:solidFill>
                  <a:schemeClr val="accent3"/>
                </a:solidFill>
                <a:effectLst/>
              </a:rPr>
              <a:t>THANK U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76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071546"/>
            <a:ext cx="7200928" cy="55721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600" b="1" dirty="0" smtClean="0">
                <a:solidFill>
                  <a:srgbClr val="FF0000"/>
                </a:solidFill>
                <a:latin typeface="Arial Rounded MT Bold" pitchFamily="34" charset="0"/>
              </a:rPr>
              <a:t>Various types of tissue reactions occurred during parasitic infections are as follows-</a:t>
            </a:r>
          </a:p>
          <a:p>
            <a:pPr lvl="0" algn="just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Atrophy</a:t>
            </a:r>
          </a:p>
          <a:p>
            <a:pPr lvl="0" algn="just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Hypertrophy</a:t>
            </a:r>
          </a:p>
          <a:p>
            <a:pPr lvl="0" algn="just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Hyperplasia</a:t>
            </a:r>
          </a:p>
          <a:p>
            <a:pPr lvl="0" algn="just">
              <a:buFont typeface="Courier New" pitchFamily="49" charset="0"/>
              <a:buChar char="o"/>
            </a:pPr>
            <a:r>
              <a:rPr lang="en-US" sz="2000" b="1" dirty="0" err="1" smtClean="0">
                <a:solidFill>
                  <a:srgbClr val="7030A0"/>
                </a:solidFill>
                <a:latin typeface="Arial Rounded MT Bold" pitchFamily="34" charset="0"/>
              </a:rPr>
              <a:t>Metaplasia</a:t>
            </a:r>
            <a:endParaRPr lang="en-US" sz="2000" b="1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 lvl="0" algn="just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Necrosis</a:t>
            </a:r>
          </a:p>
          <a:p>
            <a:pPr lvl="0" algn="just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Nodule formation</a:t>
            </a:r>
          </a:p>
          <a:p>
            <a:pPr lvl="0" algn="just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Fibrosis</a:t>
            </a:r>
          </a:p>
          <a:p>
            <a:pPr lvl="0" algn="just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Cirrhosis</a:t>
            </a:r>
          </a:p>
          <a:p>
            <a:pPr lvl="0" algn="just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 Neoplasia or </a:t>
            </a:r>
            <a:r>
              <a:rPr lang="en-US" sz="2000" b="1" dirty="0" err="1" smtClean="0">
                <a:solidFill>
                  <a:srgbClr val="7030A0"/>
                </a:solidFill>
                <a:latin typeface="Arial Rounded MT Bold" pitchFamily="34" charset="0"/>
              </a:rPr>
              <a:t>Tumour</a:t>
            </a:r>
            <a:endParaRPr lang="en-US" sz="2000" b="1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 lvl="0" algn="just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Excessive production of mucus</a:t>
            </a:r>
          </a:p>
          <a:p>
            <a:pPr lvl="0" algn="just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Enlargement of </a:t>
            </a:r>
            <a:r>
              <a:rPr lang="en-US" sz="2000" b="1" dirty="0" err="1" smtClean="0">
                <a:solidFill>
                  <a:srgbClr val="7030A0"/>
                </a:solidFill>
                <a:latin typeface="Arial Rounded MT Bold" pitchFamily="34" charset="0"/>
              </a:rPr>
              <a:t>prescapular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 lymph nodes</a:t>
            </a:r>
          </a:p>
          <a:p>
            <a:pPr lvl="0" algn="just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Allergic and Immune reactions</a:t>
            </a:r>
          </a:p>
          <a:p>
            <a:pPr lvl="0" algn="just"/>
            <a:endParaRPr lang="en-US" sz="2000" b="1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lvl="0" algn="just"/>
            <a:endParaRPr lang="en-US" sz="2000" b="1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lvl="0" algn="just"/>
            <a:endParaRPr lang="en-US" sz="2000" b="1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lvl="0" algn="just"/>
            <a:endParaRPr lang="en-US" sz="2000" b="1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lvl="0" algn="just"/>
            <a:endParaRPr lang="en-US" sz="2000" b="1" dirty="0" smtClean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42910" y="0"/>
            <a:ext cx="69294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Tissue Reactions Caused by Parasites</a:t>
            </a:r>
          </a:p>
        </p:txBody>
      </p:sp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428736"/>
            <a:ext cx="7200928" cy="5214974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Atrophy (Pressure atrophy) :-</a:t>
            </a:r>
          </a:p>
          <a:p>
            <a:pPr lvl="0" algn="just"/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               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Decrease in size of tissue or organ that had reached their normal size. </a:t>
            </a:r>
          </a:p>
          <a:p>
            <a:pPr lvl="0" algn="just"/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e.g. </a:t>
            </a:r>
            <a:r>
              <a:rPr lang="en-US" sz="2000" b="1" dirty="0" err="1" smtClean="0">
                <a:solidFill>
                  <a:srgbClr val="002060"/>
                </a:solidFill>
                <a:latin typeface="Arial Rounded MT Bold" pitchFamily="34" charset="0"/>
              </a:rPr>
              <a:t>Hydatid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 cyst of </a:t>
            </a:r>
            <a:r>
              <a:rPr lang="en-US" sz="20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Echinococcus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 spp.</a:t>
            </a:r>
          </a:p>
          <a:p>
            <a:pPr algn="ctr" eaLnBrk="1" hangingPunct="1">
              <a:lnSpc>
                <a:spcPct val="80000"/>
              </a:lnSpc>
            </a:pPr>
            <a:endParaRPr lang="en-US" sz="2000" b="1" dirty="0" smtClean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42910" y="285728"/>
            <a:ext cx="69294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Tissue Reactions Caused by Parasites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5" name="Picture 4" descr="Liver of cow infected with hydatid cysts large and prominent and... |  Download Scientific Diagra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500438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71670" y="6072206"/>
            <a:ext cx="3929090" cy="78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Liver  infected with Hydatid cyst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0800000" flipV="1">
            <a:off x="5143504" y="4357694"/>
            <a:ext cx="1428760" cy="285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90936" y="4315904"/>
            <a:ext cx="1762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 Black" pitchFamily="34" charset="0"/>
              </a:rPr>
              <a:t>Hydatid cyst</a:t>
            </a:r>
          </a:p>
        </p:txBody>
      </p:sp>
      <p:sp>
        <p:nvSpPr>
          <p:cNvPr id="4" name="Rectangle 3"/>
          <p:cNvSpPr/>
          <p:nvPr/>
        </p:nvSpPr>
        <p:spPr>
          <a:xfrm>
            <a:off x="6876256" y="5229200"/>
            <a:ext cx="12390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Liver</a:t>
            </a:r>
            <a:endParaRPr lang="en-IN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5652120" y="5229200"/>
            <a:ext cx="920144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428736"/>
            <a:ext cx="7200928" cy="5214974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Hypertrophy: </a:t>
            </a:r>
          </a:p>
          <a:p>
            <a:pPr lvl="0" algn="just"/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              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Increase in size of cells but their number remains same.</a:t>
            </a:r>
          </a:p>
          <a:p>
            <a:pPr lvl="0" algn="just"/>
            <a:r>
              <a:rPr lang="en-US" sz="2000" b="1" dirty="0" smtClean="0">
                <a:latin typeface="Arial Rounded MT Bold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e.g. R.B.Cs. infected with </a:t>
            </a:r>
            <a:r>
              <a:rPr lang="en-US" sz="20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Babesia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 sp</a:t>
            </a:r>
            <a:r>
              <a:rPr lang="en-US" sz="2000" b="1" dirty="0" smtClean="0">
                <a:solidFill>
                  <a:srgbClr val="002060"/>
                </a:solidFill>
              </a:rPr>
              <a:t>p.</a:t>
            </a:r>
          </a:p>
          <a:p>
            <a:pPr algn="ctr" eaLnBrk="1" hangingPunct="1">
              <a:lnSpc>
                <a:spcPct val="80000"/>
              </a:lnSpc>
            </a:pPr>
            <a:endParaRPr lang="en-US" sz="20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42910" y="285728"/>
            <a:ext cx="69294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Tissue Reactions Caused by Parasites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5" name="Picture 4" descr="bigeminablsm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0166" y="3571876"/>
            <a:ext cx="3714776" cy="250033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 rot="7629116" flipV="1">
            <a:off x="2876341" y="3810089"/>
            <a:ext cx="1899806" cy="95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3661367">
            <a:off x="1384023" y="3682345"/>
            <a:ext cx="1772908" cy="125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428736"/>
            <a:ext cx="7200928" cy="5214974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Hypertrophy: </a:t>
            </a:r>
          </a:p>
          <a:p>
            <a:pPr lvl="0" algn="just"/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              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Increase in size of cells but their number remains same.</a:t>
            </a:r>
          </a:p>
          <a:p>
            <a:pPr lvl="0" algn="just"/>
            <a:r>
              <a:rPr lang="en-US" sz="2000" b="1" dirty="0" smtClean="0">
                <a:latin typeface="Arial Rounded MT Bold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e.g. R.B.C. infected with </a:t>
            </a:r>
            <a:r>
              <a:rPr lang="en-US" sz="2000" b="1" i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Arial Rounded MT Bold" pitchFamily="34" charset="0"/>
              </a:rPr>
              <a:t>Plasmodium 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sp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</a:p>
          <a:p>
            <a:pPr algn="ctr" eaLnBrk="1" hangingPunct="1">
              <a:lnSpc>
                <a:spcPct val="80000"/>
              </a:lnSpc>
            </a:pPr>
            <a:endParaRPr lang="en-US" sz="20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42910" y="285728"/>
            <a:ext cx="69294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Tissue Reactions Caused by Parasites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8" name="Picture 7" descr="Figure - Plasmodium knowlesi in Human, Indonesian Borneo - Volume 16,  Number 4—April 2010 - Emerging Infectious Diseases journal - CDC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1666" b="50000"/>
          <a:stretch/>
        </p:blipFill>
        <p:spPr bwMode="auto">
          <a:xfrm>
            <a:off x="2564181" y="3652529"/>
            <a:ext cx="2524125" cy="2857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ight Arrow 1"/>
          <p:cNvSpPr/>
          <p:nvPr/>
        </p:nvSpPr>
        <p:spPr>
          <a:xfrm rot="10464695" flipV="1">
            <a:off x="4107566" y="5052302"/>
            <a:ext cx="1224136" cy="57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ight Arrow 2"/>
          <p:cNvSpPr/>
          <p:nvPr/>
        </p:nvSpPr>
        <p:spPr>
          <a:xfrm rot="8814685">
            <a:off x="4755552" y="3663989"/>
            <a:ext cx="115212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5580112" y="4869160"/>
            <a:ext cx="19922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i="1" dirty="0" smtClean="0">
                <a:solidFill>
                  <a:srgbClr val="7030A0"/>
                </a:solidFill>
              </a:rPr>
              <a:t>Plasmodium</a:t>
            </a:r>
            <a:r>
              <a:rPr lang="en-IN" b="1" dirty="0" smtClean="0">
                <a:solidFill>
                  <a:srgbClr val="7030A0"/>
                </a:solidFill>
              </a:rPr>
              <a:t> sp.</a:t>
            </a:r>
            <a:endParaRPr lang="en-IN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3915" y="3355334"/>
            <a:ext cx="1252685" cy="297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7030A0"/>
                </a:solidFill>
              </a:rPr>
              <a:t>RBC</a:t>
            </a:r>
            <a:endParaRPr lang="en-IN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8764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428736"/>
            <a:ext cx="7200928" cy="5403864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Hyperplasia 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itchFamily="34" charset="0"/>
              </a:rPr>
              <a:t>:-</a:t>
            </a:r>
          </a:p>
          <a:p>
            <a:pPr lvl="0" algn="just"/>
            <a:r>
              <a:rPr lang="en-US" sz="2400" b="1" dirty="0" smtClean="0">
                <a:solidFill>
                  <a:srgbClr val="7030A0"/>
                </a:solidFill>
                <a:latin typeface="Arial Rounded MT Bold" pitchFamily="34" charset="0"/>
              </a:rPr>
              <a:t>        Increase in number of cells by cell division</a:t>
            </a:r>
            <a:r>
              <a:rPr lang="en-US" sz="2400" b="1" dirty="0" smtClean="0">
                <a:latin typeface="Arial Rounded MT Bold" pitchFamily="34" charset="0"/>
              </a:rPr>
              <a:t>. </a:t>
            </a:r>
          </a:p>
          <a:p>
            <a:pPr lvl="0" algn="just"/>
            <a:r>
              <a:rPr lang="en-US" sz="2000" b="1" dirty="0" smtClean="0">
                <a:latin typeface="Arial Rounded MT Bold" pitchFamily="34" charset="0"/>
              </a:rPr>
              <a:t>     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e.g. </a:t>
            </a:r>
            <a:r>
              <a:rPr lang="en-US" sz="20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Eimeria</a:t>
            </a:r>
            <a:r>
              <a:rPr lang="en-US" sz="2000" b="1" i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stiedae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 infected liver,</a:t>
            </a:r>
          </a:p>
          <a:p>
            <a:pPr lvl="0" algn="just"/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            </a:t>
            </a:r>
            <a:r>
              <a:rPr lang="en-US" sz="20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Fasciola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 and </a:t>
            </a:r>
            <a:r>
              <a:rPr lang="en-US" sz="20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Dicrocoelium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 species infected Bile ducts etc.</a:t>
            </a:r>
          </a:p>
          <a:p>
            <a:pPr algn="ctr" eaLnBrk="1" hangingPunct="1">
              <a:lnSpc>
                <a:spcPct val="80000"/>
              </a:lnSpc>
            </a:pPr>
            <a:endParaRPr lang="en-US" sz="2000" b="1" dirty="0" smtClean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42910" y="285728"/>
            <a:ext cx="69294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Tissue Reactions Caused by Parasites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5" name="Picture 4" descr="The parasites of shee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1538" y="3487065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ow pathology is helping to ensure travellers to Bali aren't left with an  unwanted souvenir | | Know Pathology Know Healthcare"/>
          <p:cNvPicPr/>
          <p:nvPr/>
        </p:nvPicPr>
        <p:blipFill>
          <a:blip r:embed="rId4"/>
          <a:srcRect l="22293" t="11624" r="36323" b="54188"/>
          <a:stretch>
            <a:fillRect/>
          </a:stretch>
        </p:blipFill>
        <p:spPr bwMode="auto">
          <a:xfrm>
            <a:off x="5286380" y="3541510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71604" y="6309873"/>
            <a:ext cx="328614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Liver infected with</a:t>
            </a:r>
            <a:r>
              <a:rPr lang="en-US" i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Arial Rounded MT Bold" pitchFamily="34" charset="0"/>
              </a:rPr>
              <a:t>Fasciola</a:t>
            </a:r>
            <a:r>
              <a:rPr lang="en-US" i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endParaRPr lang="en-US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6380" y="5715016"/>
            <a:ext cx="328614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002060"/>
                </a:solidFill>
                <a:latin typeface="Arial Rounded MT Bold" pitchFamily="34" charset="0"/>
              </a:rPr>
              <a:t>Fasciola</a:t>
            </a:r>
            <a:r>
              <a:rPr lang="en-US" i="1" dirty="0" smtClean="0">
                <a:solidFill>
                  <a:srgbClr val="002060"/>
                </a:solidFill>
                <a:latin typeface="Arial Rounded MT Bold" pitchFamily="34" charset="0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sp.</a:t>
            </a:r>
            <a:r>
              <a:rPr lang="en-US" i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endParaRPr lang="en-US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428736"/>
            <a:ext cx="7200928" cy="5403864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Hyperplasia 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itchFamily="34" charset="0"/>
              </a:rPr>
              <a:t>:-</a:t>
            </a:r>
          </a:p>
          <a:p>
            <a:pPr lvl="0" algn="just"/>
            <a:r>
              <a:rPr lang="en-US" sz="2400" b="1" dirty="0" smtClean="0">
                <a:solidFill>
                  <a:srgbClr val="7030A0"/>
                </a:solidFill>
                <a:latin typeface="Arial Rounded MT Bold" pitchFamily="34" charset="0"/>
              </a:rPr>
              <a:t>        Increase in number of cells by cell division</a:t>
            </a:r>
            <a:r>
              <a:rPr lang="en-US" sz="2400" b="1" dirty="0" smtClean="0">
                <a:latin typeface="Arial Rounded MT Bold" pitchFamily="34" charset="0"/>
              </a:rPr>
              <a:t>. </a:t>
            </a:r>
          </a:p>
          <a:p>
            <a:pPr lvl="0" algn="just"/>
            <a:r>
              <a:rPr lang="en-US" sz="2000" b="1" i="1" dirty="0" smtClean="0">
                <a:solidFill>
                  <a:srgbClr val="002060"/>
                </a:solidFill>
                <a:latin typeface="Arial Rounded MT Bold" pitchFamily="34" charset="0"/>
              </a:rPr>
              <a:t>             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e.g. </a:t>
            </a:r>
            <a:r>
              <a:rPr lang="en-US" sz="20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Dicrocoelium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 species infected Bile ducts etc.</a:t>
            </a:r>
          </a:p>
          <a:p>
            <a:pPr algn="ctr" eaLnBrk="1" hangingPunct="1">
              <a:lnSpc>
                <a:spcPct val="80000"/>
              </a:lnSpc>
            </a:pPr>
            <a:endParaRPr lang="en-US" sz="2000" b="1" dirty="0" smtClean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42910" y="285728"/>
            <a:ext cx="69294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Tissue Reactions Caused by Parasites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1604" y="6309873"/>
            <a:ext cx="328614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Bile ducts  infected </a:t>
            </a:r>
            <a:r>
              <a:rPr lang="en-US" b="1" i="1" dirty="0" err="1">
                <a:solidFill>
                  <a:srgbClr val="002060"/>
                </a:solidFill>
                <a:latin typeface="Arial Rounded MT Bold" pitchFamily="34" charset="0"/>
              </a:rPr>
              <a:t>Dicrocoelium</a:t>
            </a:r>
            <a:r>
              <a:rPr lang="en-US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 Rounded MT Bold" pitchFamily="34" charset="0"/>
              </a:rPr>
              <a:t> sp.</a:t>
            </a:r>
            <a:endParaRPr lang="en-US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6380" y="5715016"/>
            <a:ext cx="328614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002060"/>
                </a:solidFill>
                <a:latin typeface="Arial Rounded MT Bold" pitchFamily="34" charset="0"/>
              </a:rPr>
              <a:t>Dicrocoelium</a:t>
            </a:r>
            <a:r>
              <a:rPr lang="en-US" i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sp. ( Lancet fluke)</a:t>
            </a:r>
            <a:r>
              <a:rPr lang="en-US" i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endParaRPr lang="en-US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9" name="Picture 8" descr="http://www.cresa.cat/blogs/sesc/wp-content/uploads/2018/03/dicrocelium-bovina-1-800x43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1" r="3979" b="9119"/>
          <a:stretch/>
        </p:blipFill>
        <p:spPr bwMode="auto">
          <a:xfrm>
            <a:off x="899592" y="3439254"/>
            <a:ext cx="4143375" cy="2847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Dicrocoelium dendriticum | Microscopic cells, Microscopic, Viperida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12721" r="3936" b="19231"/>
          <a:stretch/>
        </p:blipFill>
        <p:spPr bwMode="auto">
          <a:xfrm>
            <a:off x="5416583" y="3789041"/>
            <a:ext cx="3331881" cy="17971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942812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428736"/>
            <a:ext cx="7200928" cy="5214974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FF0000"/>
                </a:solidFill>
                <a:latin typeface="Arial Rounded MT Bold" pitchFamily="34" charset="0"/>
              </a:rPr>
              <a:t>Metaplasia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 :-</a:t>
            </a:r>
          </a:p>
          <a:p>
            <a:pPr lvl="0" algn="just"/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       </a:t>
            </a:r>
            <a:r>
              <a:rPr lang="en-US" sz="2400" b="1" dirty="0" smtClean="0">
                <a:latin typeface="Arial Rounded MT Bold" pitchFamily="34" charset="0"/>
              </a:rPr>
              <a:t>               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itchFamily="34" charset="0"/>
              </a:rPr>
              <a:t>Transformation of tissue without alteration of the embryonic tissues. </a:t>
            </a:r>
          </a:p>
          <a:p>
            <a:pPr lvl="0" algn="just"/>
            <a:r>
              <a:rPr lang="en-US" sz="2000" b="1" dirty="0" smtClean="0">
                <a:solidFill>
                  <a:srgbClr val="002060"/>
                </a:solidFill>
              </a:rPr>
              <a:t>     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e.g. </a:t>
            </a:r>
            <a:r>
              <a:rPr lang="en-US" sz="20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Paragonimus</a:t>
            </a:r>
            <a:r>
              <a:rPr lang="en-US" sz="2000" b="1" i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westermani</a:t>
            </a:r>
            <a:r>
              <a:rPr lang="en-US" sz="2000" b="1" i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(lung fluke) and </a:t>
            </a:r>
            <a:r>
              <a:rPr lang="en-US" sz="20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Ostertagia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 species infections.</a:t>
            </a:r>
          </a:p>
          <a:p>
            <a:pPr algn="ctr" eaLnBrk="1" hangingPunct="1">
              <a:lnSpc>
                <a:spcPct val="80000"/>
              </a:lnSpc>
            </a:pPr>
            <a:endParaRPr lang="en-US" sz="20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42910" y="285728"/>
            <a:ext cx="69294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Tissue Reactions Caused by Parasites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5" name="Picture 4" descr="Paragonimiasis - Wikiped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000504"/>
            <a:ext cx="3122843" cy="212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eft: Eggs of Paragonimus sp. taken from a lung biopsy stained with hematoxylin and eosin (H&amp;E). These eggs measured 80-90 µm by 40-45 µm. The species was not identified in this case. Right: P. westermani adult, this approximately 1cm long fluke is viewed under magnification."/>
          <p:cNvPicPr/>
          <p:nvPr/>
        </p:nvPicPr>
        <p:blipFill>
          <a:blip r:embed="rId4"/>
          <a:srcRect l="49807" t="4324" r="2390" b="4865"/>
          <a:stretch>
            <a:fillRect/>
          </a:stretch>
        </p:blipFill>
        <p:spPr bwMode="auto">
          <a:xfrm>
            <a:off x="4929190" y="3786190"/>
            <a:ext cx="35719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000628" y="5857892"/>
            <a:ext cx="3143272" cy="523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>
                <a:solidFill>
                  <a:srgbClr val="7030A0"/>
                </a:solidFill>
                <a:latin typeface="Arial Rounded MT Bold" pitchFamily="34" charset="0"/>
              </a:rPr>
              <a:t>Paragonimus</a:t>
            </a:r>
            <a:r>
              <a:rPr lang="en-US" b="1" i="1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Arial Rounded MT Bold" pitchFamily="34" charset="0"/>
              </a:rPr>
              <a:t>westermani</a:t>
            </a:r>
            <a:endParaRPr lang="en-US" b="1" i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0"/>
            <a:ext cx="6286544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Tissue Reactions Caused by Parasites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980728"/>
            <a:ext cx="6881418" cy="5877271"/>
          </a:xfrm>
        </p:spPr>
        <p:txBody>
          <a:bodyPr>
            <a:normAutofit/>
          </a:bodyPr>
          <a:lstStyle/>
          <a:p>
            <a:pPr marL="514350" indent="-51435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Neoplasia :- </a:t>
            </a:r>
            <a:r>
              <a:rPr lang="en-US" sz="2400" b="1" dirty="0">
                <a:solidFill>
                  <a:srgbClr val="7030A0"/>
                </a:solidFill>
                <a:latin typeface="Arial Rounded MT Bold" pitchFamily="34" charset="0"/>
              </a:rPr>
              <a:t>U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itchFamily="34" charset="0"/>
              </a:rPr>
              <a:t>ncontrolled growth of the cells in a tissue to form a new structure.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e.g. </a:t>
            </a:r>
            <a:r>
              <a:rPr lang="en-US" sz="2400" b="1" dirty="0" smtClean="0">
                <a:latin typeface="Arial Rounded MT Bold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Spirocera</a:t>
            </a:r>
            <a:r>
              <a:rPr lang="en-US" sz="2400" b="1" i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lupi</a:t>
            </a:r>
            <a:r>
              <a:rPr lang="en-US" sz="2400" b="1" i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infection may leads to osteosarcoma in </a:t>
            </a:r>
            <a:r>
              <a:rPr lang="en-US" sz="2400" b="1" dirty="0" err="1" smtClean="0">
                <a:solidFill>
                  <a:srgbClr val="002060"/>
                </a:solidFill>
                <a:latin typeface="Arial Rounded MT Bold" pitchFamily="34" charset="0"/>
              </a:rPr>
              <a:t>oesophagus</a:t>
            </a:r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 of dog . </a:t>
            </a:r>
          </a:p>
          <a:p>
            <a:pPr algn="just"/>
            <a:r>
              <a:rPr lang="en-US" sz="2400" b="1" i="1" dirty="0" smtClean="0">
                <a:solidFill>
                  <a:srgbClr val="002060"/>
                </a:solidFill>
                <a:latin typeface="Arial Rounded MT Bold" pitchFamily="34" charset="0"/>
              </a:rPr>
              <a:t>           </a:t>
            </a:r>
            <a:r>
              <a:rPr lang="en-US" sz="24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Clonorchis</a:t>
            </a:r>
            <a:r>
              <a:rPr lang="en-US" sz="2400" b="1" i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 Rounded MT Bold" pitchFamily="34" charset="0"/>
              </a:rPr>
              <a:t>sinensis</a:t>
            </a:r>
            <a:r>
              <a:rPr lang="en-US" sz="2400" b="1" i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infections may results </a:t>
            </a:r>
            <a:r>
              <a:rPr lang="en-US" sz="2400" b="1" dirty="0" err="1" smtClean="0">
                <a:solidFill>
                  <a:srgbClr val="002060"/>
                </a:solidFill>
                <a:latin typeface="Arial Rounded MT Bold" pitchFamily="34" charset="0"/>
              </a:rPr>
              <a:t>cholangicarcinoma</a:t>
            </a:r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 in man.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4" name="Picture 3" descr="Spirocerca lupi - Equis Veterinary Practic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333" y="3753903"/>
            <a:ext cx="383667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athology of Clonorchiasis - Dr Sampurna Roy MD"/>
          <p:cNvPicPr/>
          <p:nvPr/>
        </p:nvPicPr>
        <p:blipFill>
          <a:blip r:embed="rId3"/>
          <a:srcRect t="7600" b="16600"/>
          <a:stretch>
            <a:fillRect/>
          </a:stretch>
        </p:blipFill>
        <p:spPr bwMode="auto">
          <a:xfrm>
            <a:off x="5076056" y="3645024"/>
            <a:ext cx="4067944" cy="299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86600" y="6643710"/>
            <a:ext cx="2057400" cy="18889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35334657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1986</TotalTime>
  <Words>667</Words>
  <Application>Microsoft Office PowerPoint</Application>
  <PresentationFormat>On-screen Show (4:3)</PresentationFormat>
  <Paragraphs>126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Tissue Reactions Caused by Parasites</vt:lpstr>
      <vt:lpstr>Tissue Reactions Caused by Parasites</vt:lpstr>
      <vt:lpstr>PowerPoint Presentation</vt:lpstr>
      <vt:lpstr>Tissue Reactions Caused by Parasites</vt:lpstr>
      <vt:lpstr>Tissue Reactions Caused by Parasites</vt:lpstr>
      <vt:lpstr>Tissue Reactions Caused by Parasites</vt:lpstr>
      <vt:lpstr> </vt:lpstr>
      <vt:lpstr>Tissue Reactions Caused by Parasites</vt:lpstr>
      <vt:lpstr>Tissue Reactions Caused by Parasites</vt:lpstr>
      <vt:lpstr>Tissue Reactions Caused by Parasites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VETERINARY PARASITOLOGY</dc:title>
  <dc:creator>Dr.Ajit</dc:creator>
  <cp:lastModifiedBy>Ajit Kumar</cp:lastModifiedBy>
  <cp:revision>246</cp:revision>
  <dcterms:created xsi:type="dcterms:W3CDTF">2006-08-16T00:00:00Z</dcterms:created>
  <dcterms:modified xsi:type="dcterms:W3CDTF">2020-10-21T06:35:52Z</dcterms:modified>
</cp:coreProperties>
</file>