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sldIdLst>
    <p:sldId id="292" r:id="rId2"/>
    <p:sldId id="432" r:id="rId3"/>
    <p:sldId id="419" r:id="rId4"/>
    <p:sldId id="421" r:id="rId5"/>
    <p:sldId id="435" r:id="rId6"/>
    <p:sldId id="422" r:id="rId7"/>
    <p:sldId id="436" r:id="rId8"/>
    <p:sldId id="424" r:id="rId9"/>
    <p:sldId id="437" r:id="rId10"/>
    <p:sldId id="438" r:id="rId11"/>
    <p:sldId id="425" r:id="rId12"/>
    <p:sldId id="420" r:id="rId13"/>
    <p:sldId id="426" r:id="rId14"/>
    <p:sldId id="427" r:id="rId15"/>
    <p:sldId id="433" r:id="rId16"/>
    <p:sldId id="429" r:id="rId17"/>
    <p:sldId id="430" r:id="rId18"/>
    <p:sldId id="431" r:id="rId19"/>
    <p:sldId id="418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2367" autoAdjust="0"/>
  </p:normalViewPr>
  <p:slideViewPr>
    <p:cSldViewPr>
      <p:cViewPr>
        <p:scale>
          <a:sx n="66" d="100"/>
          <a:sy n="66" d="100"/>
        </p:scale>
        <p:origin x="-2934" y="-7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36AC89-1D24-4F9E-982F-DA5BF7ECD9F4}" type="datetimeFigureOut">
              <a:rPr lang="en-IN" smtClean="0"/>
              <a:pPr/>
              <a:t>21-10-2020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856353-8F37-4299-9A00-D215CE4B5BD8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10395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055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641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599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973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112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095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408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05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745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373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2090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909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25849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6066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4558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024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78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su.org.in/" TargetMode="External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295400" y="4572008"/>
            <a:ext cx="6477000" cy="2143140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</a:pPr>
            <a:r>
              <a:rPr lang="pt-BR" sz="20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Dr. AJIT KUMAR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Department of Veterinary Parasitology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Bihar Veterinary College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Bihar Animal Sciences University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Patna-800014</a:t>
            </a: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1000100" y="928670"/>
            <a:ext cx="6929486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  <a:latin typeface="Arial Black" pitchFamily="34" charset="0"/>
              </a:rPr>
              <a:t>Tissue Reactions Caused</a:t>
            </a:r>
          </a:p>
          <a:p>
            <a:pPr algn="ctr"/>
            <a:r>
              <a:rPr lang="en-US" sz="3200" b="1" dirty="0" smtClean="0">
                <a:solidFill>
                  <a:srgbClr val="FF0000"/>
                </a:solidFill>
                <a:latin typeface="Arial Black" pitchFamily="34" charset="0"/>
              </a:rPr>
              <a:t> By </a:t>
            </a:r>
          </a:p>
          <a:p>
            <a:pPr algn="ctr"/>
            <a:r>
              <a:rPr lang="en-US" sz="3200" b="1" dirty="0" smtClean="0">
                <a:solidFill>
                  <a:srgbClr val="FF0000"/>
                </a:solidFill>
                <a:latin typeface="Arial Black" pitchFamily="34" charset="0"/>
              </a:rPr>
              <a:t>Parasites</a:t>
            </a:r>
          </a:p>
        </p:txBody>
      </p:sp>
      <p:pic>
        <p:nvPicPr>
          <p:cNvPr id="10" name="Picture 9" descr="Bihar Animal Sciences University | बिहार पशु विज्ञान विश्वविद्यालय">
            <a:hlinkClick r:id="rId3" tooltip="&quot;Bihar Animal Sciences University | बिहार पशु विज्ञान विश्वविद्यालय - &quot;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428604"/>
            <a:ext cx="1149087" cy="119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Colour Logofinal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3834" y="428604"/>
            <a:ext cx="1099890" cy="1246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8" name="Picture 7" descr="The parasites of sheep"/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071670" y="2571744"/>
            <a:ext cx="2071734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CDC - DPDx - Trichinellosis"/>
          <p:cNvPicPr/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14876" y="2571744"/>
            <a:ext cx="1914516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54255935"/>
      </p:ext>
    </p:extLst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42910" y="1071546"/>
            <a:ext cx="7200928" cy="5572164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2600" b="1" dirty="0" smtClean="0">
                <a:solidFill>
                  <a:srgbClr val="FF0000"/>
                </a:solidFill>
                <a:latin typeface="Arial Rounded MT Bold" pitchFamily="34" charset="0"/>
              </a:rPr>
              <a:t>Various types of tissue reactions occurred during parasitic infections are as follows-</a:t>
            </a:r>
          </a:p>
          <a:p>
            <a:pPr lvl="0" algn="just">
              <a:buFont typeface="Courier New" pitchFamily="49" charset="0"/>
              <a:buChar char="o"/>
            </a:pP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Atrophy</a:t>
            </a:r>
          </a:p>
          <a:p>
            <a:pPr lvl="0" algn="just">
              <a:buFont typeface="Courier New" pitchFamily="49" charset="0"/>
              <a:buChar char="o"/>
            </a:pP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Hypertrophy</a:t>
            </a:r>
          </a:p>
          <a:p>
            <a:pPr lvl="0" algn="just">
              <a:buFont typeface="Courier New" pitchFamily="49" charset="0"/>
              <a:buChar char="o"/>
            </a:pP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Hyperplasia</a:t>
            </a:r>
          </a:p>
          <a:p>
            <a:pPr lvl="0" algn="just">
              <a:buFont typeface="Courier New" pitchFamily="49" charset="0"/>
              <a:buChar char="o"/>
            </a:pPr>
            <a:r>
              <a:rPr lang="en-US" sz="2000" b="1" dirty="0" err="1" smtClean="0">
                <a:solidFill>
                  <a:srgbClr val="7030A0"/>
                </a:solidFill>
                <a:latin typeface="Arial Rounded MT Bold" pitchFamily="34" charset="0"/>
              </a:rPr>
              <a:t>Metaplasia</a:t>
            </a:r>
            <a:endParaRPr lang="en-US" sz="2000" b="1" dirty="0" smtClean="0">
              <a:solidFill>
                <a:srgbClr val="7030A0"/>
              </a:solidFill>
              <a:latin typeface="Arial Rounded MT Bold" pitchFamily="34" charset="0"/>
            </a:endParaRPr>
          </a:p>
          <a:p>
            <a:pPr lvl="0" algn="just">
              <a:buFont typeface="Courier New" pitchFamily="49" charset="0"/>
              <a:buChar char="o"/>
            </a:pP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Necrosis</a:t>
            </a:r>
          </a:p>
          <a:p>
            <a:pPr lvl="0" algn="just">
              <a:buFont typeface="Courier New" pitchFamily="49" charset="0"/>
              <a:buChar char="o"/>
            </a:pP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Nodule formation</a:t>
            </a:r>
          </a:p>
          <a:p>
            <a:pPr lvl="0" algn="just">
              <a:buFont typeface="Courier New" pitchFamily="49" charset="0"/>
              <a:buChar char="o"/>
            </a:pP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Fibrosis</a:t>
            </a:r>
          </a:p>
          <a:p>
            <a:pPr lvl="0" algn="just">
              <a:buFont typeface="Courier New" pitchFamily="49" charset="0"/>
              <a:buChar char="o"/>
            </a:pP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Cirrhosis</a:t>
            </a:r>
          </a:p>
          <a:p>
            <a:pPr lvl="0" algn="just">
              <a:buFont typeface="Courier New" pitchFamily="49" charset="0"/>
              <a:buChar char="o"/>
            </a:pP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 Neoplasia or </a:t>
            </a:r>
            <a:r>
              <a:rPr lang="en-US" sz="2000" b="1" dirty="0" err="1" smtClean="0">
                <a:solidFill>
                  <a:srgbClr val="7030A0"/>
                </a:solidFill>
                <a:latin typeface="Arial Rounded MT Bold" pitchFamily="34" charset="0"/>
              </a:rPr>
              <a:t>Tumour</a:t>
            </a:r>
            <a:endParaRPr lang="en-US" sz="2000" b="1" dirty="0" smtClean="0">
              <a:solidFill>
                <a:srgbClr val="7030A0"/>
              </a:solidFill>
              <a:latin typeface="Arial Rounded MT Bold" pitchFamily="34" charset="0"/>
            </a:endParaRPr>
          </a:p>
          <a:p>
            <a:pPr lvl="0" algn="just">
              <a:buFont typeface="Courier New" pitchFamily="49" charset="0"/>
              <a:buChar char="o"/>
            </a:pP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Excessive production of mucus</a:t>
            </a:r>
          </a:p>
          <a:p>
            <a:pPr lvl="0" algn="just">
              <a:buFont typeface="Courier New" pitchFamily="49" charset="0"/>
              <a:buChar char="o"/>
            </a:pP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Enlargement of </a:t>
            </a:r>
            <a:r>
              <a:rPr lang="en-US" sz="2000" b="1" dirty="0" err="1" smtClean="0">
                <a:solidFill>
                  <a:srgbClr val="7030A0"/>
                </a:solidFill>
                <a:latin typeface="Arial Rounded MT Bold" pitchFamily="34" charset="0"/>
              </a:rPr>
              <a:t>prescapular</a:t>
            </a: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 lymph nodes</a:t>
            </a:r>
          </a:p>
          <a:p>
            <a:pPr lvl="0" algn="just">
              <a:buFont typeface="Courier New" pitchFamily="49" charset="0"/>
              <a:buChar char="o"/>
            </a:pP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Allergic and Immune reactions</a:t>
            </a:r>
          </a:p>
          <a:p>
            <a:pPr lvl="0" algn="just"/>
            <a:endParaRPr lang="en-US" sz="2000" b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 lvl="0" algn="just"/>
            <a:endParaRPr lang="en-US" sz="2000" b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 lvl="0" algn="just"/>
            <a:endParaRPr lang="en-US" sz="2000" b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 lvl="0" algn="just"/>
            <a:endParaRPr lang="en-US" sz="2000" b="1" dirty="0" smtClean="0">
              <a:solidFill>
                <a:srgbClr val="FF0000"/>
              </a:solidFill>
              <a:latin typeface="Arial Rounded MT Bold" pitchFamily="34" charset="0"/>
            </a:endParaRPr>
          </a:p>
          <a:p>
            <a:pPr lvl="0" algn="just"/>
            <a:endParaRPr lang="en-US" sz="2000" b="1" dirty="0" smtClean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642910" y="0"/>
            <a:ext cx="692948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</p:spTree>
    <p:extLst>
      <p:ext uri="{BB962C8B-B14F-4D97-AF65-F5344CB8AC3E}">
        <p14:creationId xmlns:p14="http://schemas.microsoft.com/office/powerpoint/2010/main" val="1054255935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42910" y="1428736"/>
            <a:ext cx="7200928" cy="5214974"/>
          </a:xfrm>
        </p:spPr>
        <p:txBody>
          <a:bodyPr>
            <a:normAutofit/>
          </a:bodyPr>
          <a:lstStyle/>
          <a:p>
            <a:pPr lvl="0" algn="just">
              <a:buFont typeface="Wingdings" pitchFamily="2" charset="2"/>
              <a:buChar char="Ø"/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Atrophy (Pressure atrophy) :-</a:t>
            </a:r>
          </a:p>
          <a:p>
            <a:pPr lvl="0" algn="just"/>
            <a:r>
              <a:rPr lang="en-US" sz="2000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   </a:t>
            </a: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Decrease in size of tissue or organ that had reached their normal size. </a:t>
            </a:r>
          </a:p>
          <a:p>
            <a:pPr lvl="0" algn="just"/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e.g. </a:t>
            </a:r>
            <a:r>
              <a:rPr lang="en-US" sz="2000" b="1" dirty="0" err="1" smtClean="0">
                <a:solidFill>
                  <a:srgbClr val="002060"/>
                </a:solidFill>
                <a:latin typeface="Arial Rounded MT Bold" pitchFamily="34" charset="0"/>
              </a:rPr>
              <a:t>Hydatid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 cyst of </a:t>
            </a:r>
            <a:r>
              <a:rPr lang="en-US" sz="20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Echinococcus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 spp.</a:t>
            </a:r>
          </a:p>
          <a:p>
            <a:pPr algn="ctr" eaLnBrk="1" hangingPunct="1">
              <a:lnSpc>
                <a:spcPct val="80000"/>
              </a:lnSpc>
            </a:pPr>
            <a:endParaRPr lang="en-US" sz="2000" b="1" dirty="0" smtClean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642910" y="285728"/>
            <a:ext cx="692948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5" name="Picture 4" descr="Liver of cow infected with hydatid cysts large and prominent and... |  Download Scientific Diagram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70" y="3500438"/>
            <a:ext cx="3929090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2071670" y="6072206"/>
            <a:ext cx="3929090" cy="7857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2060"/>
                </a:solidFill>
                <a:latin typeface="Arial Black" pitchFamily="34" charset="0"/>
              </a:rPr>
              <a:t>Liver  infected with Hydatid cyst</a:t>
            </a:r>
            <a:endParaRPr lang="en-US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7" name="Right Arrow 6"/>
          <p:cNvSpPr/>
          <p:nvPr/>
        </p:nvSpPr>
        <p:spPr>
          <a:xfrm rot="10800000" flipV="1">
            <a:off x="5143504" y="4357694"/>
            <a:ext cx="1428760" cy="28575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6690936" y="4315904"/>
            <a:ext cx="17629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  <a:latin typeface="Arial Black" pitchFamily="34" charset="0"/>
              </a:rPr>
              <a:t>Hydatid cyst</a:t>
            </a:r>
          </a:p>
        </p:txBody>
      </p:sp>
      <p:sp>
        <p:nvSpPr>
          <p:cNvPr id="4" name="Rectangle 3"/>
          <p:cNvSpPr/>
          <p:nvPr/>
        </p:nvSpPr>
        <p:spPr>
          <a:xfrm>
            <a:off x="6876256" y="5229200"/>
            <a:ext cx="12390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>
                <a:solidFill>
                  <a:srgbClr val="0070C0"/>
                </a:solidFill>
                <a:latin typeface="Arial Black" panose="020B0A04020102020204" pitchFamily="34" charset="0"/>
              </a:rPr>
              <a:t>Liver</a:t>
            </a:r>
            <a:endParaRPr lang="en-IN" dirty="0">
              <a:solidFill>
                <a:srgbClr val="0070C0"/>
              </a:solidFill>
              <a:latin typeface="Arial Black" panose="020B0A04020102020204" pitchFamily="34" charset="0"/>
            </a:endParaRPr>
          </a:p>
        </p:txBody>
      </p:sp>
      <p:sp>
        <p:nvSpPr>
          <p:cNvPr id="8" name="Right Arrow 7"/>
          <p:cNvSpPr/>
          <p:nvPr/>
        </p:nvSpPr>
        <p:spPr>
          <a:xfrm rot="10800000">
            <a:off x="5652120" y="5229200"/>
            <a:ext cx="920144" cy="1800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54255935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42910" y="1428736"/>
            <a:ext cx="7200928" cy="5214974"/>
          </a:xfrm>
        </p:spPr>
        <p:txBody>
          <a:bodyPr>
            <a:normAutofit/>
          </a:bodyPr>
          <a:lstStyle/>
          <a:p>
            <a:pPr lvl="0" algn="just">
              <a:buFont typeface="Wingdings" pitchFamily="2" charset="2"/>
              <a:buChar char="Ø"/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Hypertrophy: </a:t>
            </a:r>
          </a:p>
          <a:p>
            <a:pPr lvl="0" algn="just"/>
            <a:r>
              <a:rPr lang="en-US" sz="2000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  </a:t>
            </a: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Increase in size of cells but their number remains same.</a:t>
            </a:r>
          </a:p>
          <a:p>
            <a:pPr lvl="0" algn="just"/>
            <a:r>
              <a:rPr lang="en-US" sz="2000" b="1" dirty="0" smtClean="0">
                <a:latin typeface="Arial Rounded MT Bold" pitchFamily="34" charset="0"/>
              </a:rPr>
              <a:t> 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e.g. R.B.Cs. infected with </a:t>
            </a:r>
            <a:r>
              <a:rPr lang="en-US" sz="20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Babesia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 sp</a:t>
            </a:r>
            <a:r>
              <a:rPr lang="en-US" sz="2000" b="1" dirty="0" smtClean="0">
                <a:solidFill>
                  <a:srgbClr val="002060"/>
                </a:solidFill>
              </a:rPr>
              <a:t>p.</a:t>
            </a:r>
          </a:p>
          <a:p>
            <a:pPr algn="ctr" eaLnBrk="1" hangingPunct="1">
              <a:lnSpc>
                <a:spcPct val="80000"/>
              </a:lnSpc>
            </a:pPr>
            <a:endParaRPr lang="en-US" sz="2000" b="1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642910" y="285728"/>
            <a:ext cx="692948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5" name="Picture 4" descr="bigeminablsmea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500166" y="3571876"/>
            <a:ext cx="3714776" cy="2500330"/>
          </a:xfrm>
          <a:prstGeom prst="rect">
            <a:avLst/>
          </a:prstGeom>
          <a:noFill/>
        </p:spPr>
      </p:pic>
      <p:sp>
        <p:nvSpPr>
          <p:cNvPr id="6" name="Right Arrow 5"/>
          <p:cNvSpPr/>
          <p:nvPr/>
        </p:nvSpPr>
        <p:spPr>
          <a:xfrm rot="7629116" flipV="1">
            <a:off x="2876341" y="3810089"/>
            <a:ext cx="1899806" cy="9507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Arrow 6"/>
          <p:cNvSpPr/>
          <p:nvPr/>
        </p:nvSpPr>
        <p:spPr>
          <a:xfrm rot="3661367">
            <a:off x="1384023" y="3682345"/>
            <a:ext cx="1772908" cy="1259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255935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42910" y="1428736"/>
            <a:ext cx="7200928" cy="5214974"/>
          </a:xfrm>
        </p:spPr>
        <p:txBody>
          <a:bodyPr>
            <a:normAutofit/>
          </a:bodyPr>
          <a:lstStyle/>
          <a:p>
            <a:pPr lvl="0" algn="just">
              <a:buFont typeface="Wingdings" pitchFamily="2" charset="2"/>
              <a:buChar char="Ø"/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Hypertrophy: </a:t>
            </a:r>
          </a:p>
          <a:p>
            <a:pPr lvl="0" algn="just"/>
            <a:r>
              <a:rPr lang="en-US" sz="2000" b="1" dirty="0" smtClean="0">
                <a:solidFill>
                  <a:srgbClr val="FF0000"/>
                </a:solidFill>
                <a:latin typeface="Arial Rounded MT Bold" pitchFamily="34" charset="0"/>
              </a:rPr>
              <a:t>               </a:t>
            </a:r>
            <a:r>
              <a:rPr lang="en-US" sz="2000" b="1" dirty="0" smtClean="0">
                <a:solidFill>
                  <a:srgbClr val="7030A0"/>
                </a:solidFill>
                <a:latin typeface="Arial Rounded MT Bold" pitchFamily="34" charset="0"/>
              </a:rPr>
              <a:t>Increase in size of cells but their number remains same.</a:t>
            </a:r>
          </a:p>
          <a:p>
            <a:pPr lvl="0" algn="just"/>
            <a:r>
              <a:rPr lang="en-US" sz="2000" b="1" dirty="0" smtClean="0">
                <a:latin typeface="Arial Rounded MT Bold" pitchFamily="34" charset="0"/>
              </a:rPr>
              <a:t> 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e.g. R.B.C. infected with </a:t>
            </a:r>
            <a:r>
              <a:rPr lang="en-US" sz="2000" b="1" i="1" dirty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000" b="1" i="1" dirty="0" smtClean="0">
                <a:solidFill>
                  <a:srgbClr val="002060"/>
                </a:solidFill>
                <a:latin typeface="Arial Rounded MT Bold" pitchFamily="34" charset="0"/>
              </a:rPr>
              <a:t>Plasmodium 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sp</a:t>
            </a:r>
            <a:r>
              <a:rPr lang="en-US" sz="2000" b="1" dirty="0" smtClean="0">
                <a:solidFill>
                  <a:srgbClr val="002060"/>
                </a:solidFill>
              </a:rPr>
              <a:t>.</a:t>
            </a:r>
          </a:p>
          <a:p>
            <a:pPr algn="ctr" eaLnBrk="1" hangingPunct="1">
              <a:lnSpc>
                <a:spcPct val="80000"/>
              </a:lnSpc>
            </a:pPr>
            <a:endParaRPr lang="en-US" sz="2000" b="1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642910" y="285728"/>
            <a:ext cx="692948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8" name="Picture 7" descr="Figure - Plasmodium knowlesi in Human, Indonesian Borneo - Volume 16,  Number 4—April 2010 - Emerging Infectious Diseases journal - CDC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67" r="51666" b="50000"/>
          <a:stretch/>
        </p:blipFill>
        <p:spPr bwMode="auto">
          <a:xfrm>
            <a:off x="2564181" y="3652529"/>
            <a:ext cx="2524125" cy="28575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Right Arrow 1"/>
          <p:cNvSpPr/>
          <p:nvPr/>
        </p:nvSpPr>
        <p:spPr>
          <a:xfrm rot="10464695" flipV="1">
            <a:off x="4107566" y="5052302"/>
            <a:ext cx="1224136" cy="579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" name="Right Arrow 2"/>
          <p:cNvSpPr/>
          <p:nvPr/>
        </p:nvSpPr>
        <p:spPr>
          <a:xfrm rot="8814685">
            <a:off x="4755552" y="3663989"/>
            <a:ext cx="115212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Rectangle 3"/>
          <p:cNvSpPr/>
          <p:nvPr/>
        </p:nvSpPr>
        <p:spPr>
          <a:xfrm>
            <a:off x="5580112" y="4869160"/>
            <a:ext cx="19922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i="1" dirty="0" smtClean="0">
                <a:solidFill>
                  <a:srgbClr val="7030A0"/>
                </a:solidFill>
              </a:rPr>
              <a:t>Plasmodium</a:t>
            </a:r>
            <a:r>
              <a:rPr lang="en-IN" b="1" dirty="0" smtClean="0">
                <a:solidFill>
                  <a:srgbClr val="7030A0"/>
                </a:solidFill>
              </a:rPr>
              <a:t> sp.</a:t>
            </a:r>
            <a:endParaRPr lang="en-IN" b="1" dirty="0">
              <a:solidFill>
                <a:srgbClr val="7030A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833915" y="3355334"/>
            <a:ext cx="1252685" cy="2971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 smtClean="0">
                <a:solidFill>
                  <a:srgbClr val="7030A0"/>
                </a:solidFill>
              </a:rPr>
              <a:t>RBC</a:t>
            </a:r>
            <a:endParaRPr lang="en-IN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3487642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42910" y="1428736"/>
            <a:ext cx="7200928" cy="5403864"/>
          </a:xfrm>
        </p:spPr>
        <p:txBody>
          <a:bodyPr>
            <a:normAutofit/>
          </a:bodyPr>
          <a:lstStyle/>
          <a:p>
            <a:pPr lvl="0" algn="just">
              <a:buFont typeface="Wingdings" pitchFamily="2" charset="2"/>
              <a:buChar char="Ø"/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Hyperplasia </a:t>
            </a:r>
            <a:r>
              <a:rPr lang="en-US" sz="2400" b="1" dirty="0" smtClean="0">
                <a:solidFill>
                  <a:srgbClr val="7030A0"/>
                </a:solidFill>
                <a:latin typeface="Arial Rounded MT Bold" pitchFamily="34" charset="0"/>
              </a:rPr>
              <a:t>:-</a:t>
            </a:r>
          </a:p>
          <a:p>
            <a:pPr lvl="0" algn="just"/>
            <a:r>
              <a:rPr lang="en-US" sz="2400" b="1" dirty="0" smtClean="0">
                <a:solidFill>
                  <a:srgbClr val="7030A0"/>
                </a:solidFill>
                <a:latin typeface="Arial Rounded MT Bold" pitchFamily="34" charset="0"/>
              </a:rPr>
              <a:t>        Increase in number of cells by cell division</a:t>
            </a:r>
            <a:r>
              <a:rPr lang="en-US" sz="2400" b="1" dirty="0" smtClean="0">
                <a:latin typeface="Arial Rounded MT Bold" pitchFamily="34" charset="0"/>
              </a:rPr>
              <a:t>. </a:t>
            </a:r>
          </a:p>
          <a:p>
            <a:pPr lvl="0" algn="just"/>
            <a:r>
              <a:rPr lang="en-US" sz="2000" b="1" dirty="0" smtClean="0">
                <a:latin typeface="Arial Rounded MT Bold" pitchFamily="34" charset="0"/>
              </a:rPr>
              <a:t>     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e.g. </a:t>
            </a:r>
            <a:r>
              <a:rPr lang="en-US" sz="20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Eimeria</a:t>
            </a:r>
            <a:r>
              <a:rPr lang="en-US" sz="2000" b="1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0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stiedae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 infected liver,</a:t>
            </a:r>
          </a:p>
          <a:p>
            <a:pPr lvl="0" algn="just"/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            </a:t>
            </a:r>
            <a:r>
              <a:rPr lang="en-US" sz="20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Fasciola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 and </a:t>
            </a:r>
            <a:r>
              <a:rPr lang="en-US" sz="20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Dicrocoelium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 species infected Bile ducts etc.</a:t>
            </a:r>
          </a:p>
          <a:p>
            <a:pPr algn="ctr" eaLnBrk="1" hangingPunct="1">
              <a:lnSpc>
                <a:spcPct val="80000"/>
              </a:lnSpc>
            </a:pPr>
            <a:endParaRPr lang="en-US" sz="2000" b="1" dirty="0" smtClean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642910" y="285728"/>
            <a:ext cx="692948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5" name="Picture 4" descr="The parasites of sheep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1538" y="3487065"/>
            <a:ext cx="3500462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How pathology is helping to ensure travellers to Bali aren't left with an  unwanted souvenir | | Know Pathology Know Healthcare"/>
          <p:cNvPicPr/>
          <p:nvPr/>
        </p:nvPicPr>
        <p:blipFill>
          <a:blip r:embed="rId4"/>
          <a:srcRect l="22293" t="11624" r="36323" b="54188"/>
          <a:stretch>
            <a:fillRect/>
          </a:stretch>
        </p:blipFill>
        <p:spPr bwMode="auto">
          <a:xfrm>
            <a:off x="5286380" y="3541510"/>
            <a:ext cx="3143272" cy="2286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1571604" y="6309873"/>
            <a:ext cx="328614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2060"/>
                </a:solidFill>
                <a:latin typeface="Arial Rounded MT Bold" pitchFamily="34" charset="0"/>
              </a:rPr>
              <a:t>Liver infected with</a:t>
            </a:r>
            <a:r>
              <a:rPr lang="en-US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i="1" dirty="0" err="1" smtClean="0">
                <a:solidFill>
                  <a:srgbClr val="002060"/>
                </a:solidFill>
                <a:latin typeface="Arial Rounded MT Bold" pitchFamily="34" charset="0"/>
              </a:rPr>
              <a:t>Fasciola</a:t>
            </a:r>
            <a:r>
              <a:rPr lang="en-US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endParaRPr lang="en-US" i="1" dirty="0">
              <a:solidFill>
                <a:srgbClr val="002060"/>
              </a:solidFill>
              <a:latin typeface="Arial Rounded MT Bold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286380" y="5715016"/>
            <a:ext cx="328614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 err="1" smtClean="0">
                <a:solidFill>
                  <a:srgbClr val="002060"/>
                </a:solidFill>
                <a:latin typeface="Arial Rounded MT Bold" pitchFamily="34" charset="0"/>
              </a:rPr>
              <a:t>Fasciola</a:t>
            </a:r>
            <a:r>
              <a:rPr lang="en-US" i="1" dirty="0" smtClean="0">
                <a:solidFill>
                  <a:srgbClr val="002060"/>
                </a:solidFill>
                <a:latin typeface="Arial Rounded MT Bold" pitchFamily="34" charset="0"/>
              </a:rPr>
              <a:t>  </a:t>
            </a:r>
            <a:r>
              <a:rPr lang="en-US" dirty="0" smtClean="0">
                <a:solidFill>
                  <a:srgbClr val="002060"/>
                </a:solidFill>
                <a:latin typeface="Arial Rounded MT Bold" pitchFamily="34" charset="0"/>
              </a:rPr>
              <a:t>sp.</a:t>
            </a:r>
            <a:r>
              <a:rPr lang="en-US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endParaRPr lang="en-US" i="1" dirty="0">
              <a:solidFill>
                <a:srgbClr val="00206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4255935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42910" y="1428736"/>
            <a:ext cx="7200928" cy="5403864"/>
          </a:xfrm>
        </p:spPr>
        <p:txBody>
          <a:bodyPr>
            <a:normAutofit/>
          </a:bodyPr>
          <a:lstStyle/>
          <a:p>
            <a:pPr lvl="0" algn="just">
              <a:buFont typeface="Wingdings" pitchFamily="2" charset="2"/>
              <a:buChar char="Ø"/>
            </a:pP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Hyperplasia </a:t>
            </a:r>
            <a:r>
              <a:rPr lang="en-US" sz="2400" b="1" dirty="0" smtClean="0">
                <a:solidFill>
                  <a:srgbClr val="7030A0"/>
                </a:solidFill>
                <a:latin typeface="Arial Rounded MT Bold" pitchFamily="34" charset="0"/>
              </a:rPr>
              <a:t>:-</a:t>
            </a:r>
          </a:p>
          <a:p>
            <a:pPr lvl="0" algn="just"/>
            <a:r>
              <a:rPr lang="en-US" sz="2400" b="1" dirty="0" smtClean="0">
                <a:solidFill>
                  <a:srgbClr val="7030A0"/>
                </a:solidFill>
                <a:latin typeface="Arial Rounded MT Bold" pitchFamily="34" charset="0"/>
              </a:rPr>
              <a:t>        Increase in number of cells by cell division</a:t>
            </a:r>
            <a:r>
              <a:rPr lang="en-US" sz="2400" b="1" dirty="0" smtClean="0">
                <a:latin typeface="Arial Rounded MT Bold" pitchFamily="34" charset="0"/>
              </a:rPr>
              <a:t>. </a:t>
            </a:r>
          </a:p>
          <a:p>
            <a:pPr lvl="0" algn="just"/>
            <a:r>
              <a:rPr lang="en-US" sz="2000" b="1" i="1" dirty="0" smtClean="0">
                <a:solidFill>
                  <a:srgbClr val="002060"/>
                </a:solidFill>
                <a:latin typeface="Arial Rounded MT Bold" pitchFamily="34" charset="0"/>
              </a:rPr>
              <a:t>             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e.g. </a:t>
            </a:r>
            <a:r>
              <a:rPr lang="en-US" sz="20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Dicrocoelium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 species infected Bile ducts etc.</a:t>
            </a:r>
          </a:p>
          <a:p>
            <a:pPr algn="ctr" eaLnBrk="1" hangingPunct="1">
              <a:lnSpc>
                <a:spcPct val="80000"/>
              </a:lnSpc>
            </a:pPr>
            <a:endParaRPr lang="en-US" sz="2000" b="1" dirty="0" smtClean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642910" y="285728"/>
            <a:ext cx="692948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sp>
        <p:nvSpPr>
          <p:cNvPr id="7" name="Rectangle 6"/>
          <p:cNvSpPr/>
          <p:nvPr/>
        </p:nvSpPr>
        <p:spPr>
          <a:xfrm>
            <a:off x="1571604" y="6309873"/>
            <a:ext cx="328614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002060"/>
                </a:solidFill>
                <a:latin typeface="Arial Rounded MT Bold" pitchFamily="34" charset="0"/>
              </a:rPr>
              <a:t>Bile ducts  infected </a:t>
            </a:r>
            <a:r>
              <a:rPr lang="en-US" b="1" i="1" dirty="0" err="1">
                <a:solidFill>
                  <a:srgbClr val="002060"/>
                </a:solidFill>
                <a:latin typeface="Arial Rounded MT Bold" pitchFamily="34" charset="0"/>
              </a:rPr>
              <a:t>Dicrocoelium</a:t>
            </a:r>
            <a:r>
              <a:rPr lang="en-US" b="1" dirty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b="1" dirty="0" smtClean="0">
                <a:solidFill>
                  <a:srgbClr val="002060"/>
                </a:solidFill>
                <a:latin typeface="Arial Rounded MT Bold" pitchFamily="34" charset="0"/>
              </a:rPr>
              <a:t> sp.</a:t>
            </a:r>
            <a:endParaRPr lang="en-US" i="1" dirty="0">
              <a:solidFill>
                <a:srgbClr val="002060"/>
              </a:solidFill>
              <a:latin typeface="Arial Rounded MT Bold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286380" y="5715016"/>
            <a:ext cx="3286148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 err="1" smtClean="0">
                <a:solidFill>
                  <a:srgbClr val="002060"/>
                </a:solidFill>
                <a:latin typeface="Arial Rounded MT Bold" pitchFamily="34" charset="0"/>
              </a:rPr>
              <a:t>Dicrocoelium</a:t>
            </a:r>
            <a:r>
              <a:rPr lang="en-US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dirty="0" smtClean="0">
                <a:solidFill>
                  <a:srgbClr val="002060"/>
                </a:solidFill>
                <a:latin typeface="Arial Rounded MT Bold" pitchFamily="34" charset="0"/>
              </a:rPr>
              <a:t>sp. ( Lancet fluke)</a:t>
            </a:r>
            <a:r>
              <a:rPr lang="en-US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endParaRPr lang="en-US" i="1" dirty="0">
              <a:solidFill>
                <a:srgbClr val="002060"/>
              </a:solidFill>
              <a:latin typeface="Arial Rounded MT Bold" pitchFamily="34" charset="0"/>
            </a:endParaRPr>
          </a:p>
        </p:txBody>
      </p:sp>
      <p:pic>
        <p:nvPicPr>
          <p:cNvPr id="9" name="Picture 8" descr="http://www.cresa.cat/blogs/sesc/wp-content/uploads/2018/03/dicrocelium-bovina-1-800x438.jp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31" r="3979" b="9119"/>
          <a:stretch/>
        </p:blipFill>
        <p:spPr bwMode="auto">
          <a:xfrm>
            <a:off x="899592" y="3439254"/>
            <a:ext cx="4143375" cy="28479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 descr="Dicrocoelium dendriticum | Microscopic cells, Microscopic, Viperidae"/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8" t="12721" r="3936" b="19231"/>
          <a:stretch/>
        </p:blipFill>
        <p:spPr bwMode="auto">
          <a:xfrm>
            <a:off x="5416583" y="3789041"/>
            <a:ext cx="3331881" cy="179716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09428126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42910" y="1428736"/>
            <a:ext cx="7200928" cy="5214974"/>
          </a:xfrm>
        </p:spPr>
        <p:txBody>
          <a:bodyPr>
            <a:normAutofit/>
          </a:bodyPr>
          <a:lstStyle/>
          <a:p>
            <a:pPr lvl="0" algn="just">
              <a:buFont typeface="Wingdings" pitchFamily="2" charset="2"/>
              <a:buChar char="Ø"/>
            </a:pPr>
            <a:r>
              <a:rPr lang="en-US" sz="2400" b="1" dirty="0" err="1" smtClean="0">
                <a:solidFill>
                  <a:srgbClr val="FF0000"/>
                </a:solidFill>
                <a:latin typeface="Arial Rounded MT Bold" pitchFamily="34" charset="0"/>
              </a:rPr>
              <a:t>Metaplasia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 :-</a:t>
            </a:r>
          </a:p>
          <a:p>
            <a:pPr lvl="0" algn="just"/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       </a:t>
            </a:r>
            <a:r>
              <a:rPr lang="en-US" sz="2400" b="1" dirty="0" smtClean="0">
                <a:latin typeface="Arial Rounded MT Bold" pitchFamily="34" charset="0"/>
              </a:rPr>
              <a:t>               </a:t>
            </a:r>
            <a:r>
              <a:rPr lang="en-US" sz="2400" b="1" dirty="0" smtClean="0">
                <a:solidFill>
                  <a:srgbClr val="7030A0"/>
                </a:solidFill>
                <a:latin typeface="Arial Rounded MT Bold" pitchFamily="34" charset="0"/>
              </a:rPr>
              <a:t>Transformation of tissue without alteration of the embryonic tissues. </a:t>
            </a:r>
          </a:p>
          <a:p>
            <a:pPr lvl="0" algn="just"/>
            <a:r>
              <a:rPr lang="en-US" sz="2000" b="1" dirty="0" smtClean="0">
                <a:solidFill>
                  <a:srgbClr val="002060"/>
                </a:solidFill>
              </a:rPr>
              <a:t>     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e.g. </a:t>
            </a:r>
            <a:r>
              <a:rPr lang="en-US" sz="20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Paragonimus</a:t>
            </a:r>
            <a:r>
              <a:rPr lang="en-US" sz="2000" b="1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0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westermani</a:t>
            </a:r>
            <a:r>
              <a:rPr lang="en-US" sz="2000" b="1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(lung fluke) and </a:t>
            </a:r>
            <a:r>
              <a:rPr lang="en-US" sz="20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Ostertagia</a:t>
            </a:r>
            <a:r>
              <a:rPr lang="en-US" sz="2000" b="1" dirty="0" smtClean="0">
                <a:solidFill>
                  <a:srgbClr val="002060"/>
                </a:solidFill>
                <a:latin typeface="Arial Rounded MT Bold" pitchFamily="34" charset="0"/>
              </a:rPr>
              <a:t> species infections.</a:t>
            </a:r>
          </a:p>
          <a:p>
            <a:pPr algn="ctr" eaLnBrk="1" hangingPunct="1">
              <a:lnSpc>
                <a:spcPct val="80000"/>
              </a:lnSpc>
            </a:pPr>
            <a:endParaRPr lang="en-US" sz="2000" b="1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642910" y="285728"/>
            <a:ext cx="692948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5" name="Picture 4" descr="Paragonimiasis - Wikipedia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4000504"/>
            <a:ext cx="3122843" cy="2127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Left: Eggs of Paragonimus sp. taken from a lung biopsy stained with hematoxylin and eosin (H&amp;E). These eggs measured 80-90 µm by 40-45 µm. The species was not identified in this case. Right: P. westermani adult, this approximately 1cm long fluke is viewed under magnification."/>
          <p:cNvPicPr/>
          <p:nvPr/>
        </p:nvPicPr>
        <p:blipFill>
          <a:blip r:embed="rId4"/>
          <a:srcRect l="49807" t="4324" r="2390" b="4865"/>
          <a:stretch>
            <a:fillRect/>
          </a:stretch>
        </p:blipFill>
        <p:spPr bwMode="auto">
          <a:xfrm>
            <a:off x="4929190" y="3786190"/>
            <a:ext cx="3571900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5000628" y="5857892"/>
            <a:ext cx="3143272" cy="523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 err="1" smtClean="0">
                <a:solidFill>
                  <a:srgbClr val="7030A0"/>
                </a:solidFill>
                <a:latin typeface="Arial Rounded MT Bold" pitchFamily="34" charset="0"/>
              </a:rPr>
              <a:t>Paragonimus</a:t>
            </a:r>
            <a:r>
              <a:rPr lang="en-US" b="1" i="1" dirty="0" smtClean="0">
                <a:solidFill>
                  <a:srgbClr val="7030A0"/>
                </a:solidFill>
                <a:latin typeface="Arial Rounded MT Bold" pitchFamily="34" charset="0"/>
              </a:rPr>
              <a:t> </a:t>
            </a:r>
            <a:r>
              <a:rPr lang="en-US" b="1" i="1" dirty="0" err="1" smtClean="0">
                <a:solidFill>
                  <a:srgbClr val="7030A0"/>
                </a:solidFill>
                <a:latin typeface="Arial Rounded MT Bold" pitchFamily="34" charset="0"/>
              </a:rPr>
              <a:t>westermani</a:t>
            </a:r>
            <a:endParaRPr lang="en-US" b="1" i="1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4255935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98072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980728"/>
            <a:ext cx="6881418" cy="5877271"/>
          </a:xfrm>
        </p:spPr>
        <p:txBody>
          <a:bodyPr>
            <a:normAutofit/>
          </a:bodyPr>
          <a:lstStyle/>
          <a:p>
            <a:pPr marL="514350" indent="-514350" algn="just">
              <a:buFont typeface="Wingdings" pitchFamily="2" charset="2"/>
              <a:buChar char="Ø"/>
            </a:pPr>
            <a:r>
              <a:rPr lang="en-US" sz="2800" b="1" dirty="0" smtClean="0">
                <a:solidFill>
                  <a:srgbClr val="FF0000"/>
                </a:solidFill>
                <a:latin typeface="Arial Rounded MT Bold" pitchFamily="34" charset="0"/>
              </a:rPr>
              <a:t>Neoplasia :- </a:t>
            </a:r>
            <a:r>
              <a:rPr lang="en-US" sz="2400" b="1" dirty="0">
                <a:solidFill>
                  <a:srgbClr val="7030A0"/>
                </a:solidFill>
                <a:latin typeface="Arial Rounded MT Bold" pitchFamily="34" charset="0"/>
              </a:rPr>
              <a:t>U</a:t>
            </a:r>
            <a:r>
              <a:rPr lang="en-US" sz="2400" b="1" dirty="0" smtClean="0">
                <a:solidFill>
                  <a:srgbClr val="7030A0"/>
                </a:solidFill>
                <a:latin typeface="Arial Rounded MT Bold" pitchFamily="34" charset="0"/>
              </a:rPr>
              <a:t>ncontrolled growth of the cells in a tissue to form a new structure.</a:t>
            </a:r>
          </a:p>
          <a:p>
            <a:pPr algn="just"/>
            <a:r>
              <a:rPr lang="en-US" sz="2800" b="1" dirty="0" smtClean="0">
                <a:solidFill>
                  <a:srgbClr val="FF0000"/>
                </a:solidFill>
                <a:latin typeface="Arial Rounded MT Bold" pitchFamily="34" charset="0"/>
              </a:rPr>
              <a:t> </a:t>
            </a:r>
            <a:r>
              <a:rPr lang="en-US" sz="2400" b="1" dirty="0" smtClean="0">
                <a:solidFill>
                  <a:srgbClr val="FF0000"/>
                </a:solidFill>
                <a:latin typeface="Arial Rounded MT Bold" pitchFamily="34" charset="0"/>
              </a:rPr>
              <a:t>e.g. </a:t>
            </a:r>
            <a:r>
              <a:rPr lang="en-US" sz="2400" b="1" dirty="0" smtClean="0">
                <a:latin typeface="Arial Rounded MT Bold" pitchFamily="34" charset="0"/>
              </a:rPr>
              <a:t> </a:t>
            </a:r>
            <a:r>
              <a:rPr lang="en-US" sz="24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Spirocera</a:t>
            </a:r>
            <a:r>
              <a:rPr lang="en-US" sz="2400" b="1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4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lupi</a:t>
            </a:r>
            <a:r>
              <a:rPr lang="en-US" sz="2400" b="1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infection may leads to osteosarcoma in </a:t>
            </a:r>
            <a:r>
              <a:rPr lang="en-US" sz="2400" b="1" dirty="0" err="1" smtClean="0">
                <a:solidFill>
                  <a:srgbClr val="002060"/>
                </a:solidFill>
                <a:latin typeface="Arial Rounded MT Bold" pitchFamily="34" charset="0"/>
              </a:rPr>
              <a:t>oesophagus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 of dog . </a:t>
            </a:r>
          </a:p>
          <a:p>
            <a:pPr algn="just"/>
            <a:r>
              <a:rPr lang="en-US" sz="2400" b="1" i="1" dirty="0" smtClean="0">
                <a:solidFill>
                  <a:srgbClr val="002060"/>
                </a:solidFill>
                <a:latin typeface="Arial Rounded MT Bold" pitchFamily="34" charset="0"/>
              </a:rPr>
              <a:t>           </a:t>
            </a:r>
            <a:r>
              <a:rPr lang="en-US" sz="24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Clonorchis</a:t>
            </a:r>
            <a:r>
              <a:rPr lang="en-US" sz="2400" b="1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4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sinensis</a:t>
            </a:r>
            <a:r>
              <a:rPr lang="en-US" sz="2400" b="1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infections may results </a:t>
            </a:r>
            <a:r>
              <a:rPr lang="en-US" sz="2400" b="1" dirty="0" err="1" smtClean="0">
                <a:solidFill>
                  <a:srgbClr val="002060"/>
                </a:solidFill>
                <a:latin typeface="Arial Rounded MT Bold" pitchFamily="34" charset="0"/>
              </a:rPr>
              <a:t>cholangicarcinoma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 in man.</a:t>
            </a:r>
          </a:p>
          <a:p>
            <a:pPr algn="just">
              <a:lnSpc>
                <a:spcPct val="150000"/>
              </a:lnSpc>
            </a:pPr>
            <a:endParaRPr lang="en-US" sz="2400" dirty="0"/>
          </a:p>
        </p:txBody>
      </p:sp>
      <p:pic>
        <p:nvPicPr>
          <p:cNvPr id="4" name="Picture 3" descr="Spirocerca lupi - Equis Veterinary Practice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2333" y="3753903"/>
            <a:ext cx="3836670" cy="27809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Pathology of Clonorchiasis - Dr Sampurna Roy MD"/>
          <p:cNvPicPr/>
          <p:nvPr/>
        </p:nvPicPr>
        <p:blipFill>
          <a:blip r:embed="rId3"/>
          <a:srcRect t="7600" b="16600"/>
          <a:stretch>
            <a:fillRect/>
          </a:stretch>
        </p:blipFill>
        <p:spPr bwMode="auto">
          <a:xfrm>
            <a:off x="5076056" y="3645024"/>
            <a:ext cx="4067944" cy="2998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086600" y="6643710"/>
            <a:ext cx="2057400" cy="18889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</p:spTree>
    <p:extLst>
      <p:ext uri="{BB962C8B-B14F-4D97-AF65-F5344CB8AC3E}">
        <p14:creationId xmlns:p14="http://schemas.microsoft.com/office/powerpoint/2010/main" val="353346575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0"/>
            <a:ext cx="8064896" cy="54868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548680"/>
            <a:ext cx="7169450" cy="6309319"/>
          </a:xfrm>
        </p:spPr>
        <p:txBody>
          <a:bodyPr>
            <a:normAutofit/>
          </a:bodyPr>
          <a:lstStyle/>
          <a:p>
            <a:pPr marL="514350" indent="-514350" algn="just">
              <a:buFont typeface="Wingdings" pitchFamily="2" charset="2"/>
              <a:buChar char="Ø"/>
            </a:pPr>
            <a:r>
              <a:rPr lang="en-US" sz="2800" b="1" dirty="0" smtClean="0">
                <a:solidFill>
                  <a:srgbClr val="FF0000"/>
                </a:solidFill>
                <a:latin typeface="Arial Rounded MT Bold" pitchFamily="34" charset="0"/>
              </a:rPr>
              <a:t>Neoplasia :- </a:t>
            </a:r>
            <a:r>
              <a:rPr lang="en-US" sz="2400" b="1" dirty="0">
                <a:solidFill>
                  <a:srgbClr val="7030A0"/>
                </a:solidFill>
                <a:latin typeface="Arial Rounded MT Bold" pitchFamily="34" charset="0"/>
              </a:rPr>
              <a:t>U</a:t>
            </a:r>
            <a:r>
              <a:rPr lang="en-US" sz="2400" b="1" dirty="0" smtClean="0">
                <a:solidFill>
                  <a:srgbClr val="7030A0"/>
                </a:solidFill>
                <a:latin typeface="Arial Rounded MT Bold" pitchFamily="34" charset="0"/>
              </a:rPr>
              <a:t>ncontrolled growth of the cells in a tissue to form a new structure.</a:t>
            </a:r>
          </a:p>
          <a:p>
            <a:pPr algn="just"/>
            <a:r>
              <a:rPr lang="en-US" sz="2400" b="1" i="1" dirty="0" smtClean="0">
                <a:solidFill>
                  <a:srgbClr val="002060"/>
                </a:solidFill>
                <a:latin typeface="Arial Rounded MT Bold" pitchFamily="34" charset="0"/>
              </a:rPr>
              <a:t>        </a:t>
            </a:r>
            <a:r>
              <a:rPr lang="en-US" sz="24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Clonorchis</a:t>
            </a:r>
            <a:r>
              <a:rPr lang="en-US" sz="2400" b="1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4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sinensis</a:t>
            </a:r>
            <a:r>
              <a:rPr lang="en-US" sz="2400" b="1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infections may results </a:t>
            </a:r>
            <a:r>
              <a:rPr lang="en-US" sz="2400" b="1" dirty="0" err="1" smtClean="0">
                <a:solidFill>
                  <a:srgbClr val="002060"/>
                </a:solidFill>
                <a:latin typeface="Arial Rounded MT Bold" pitchFamily="34" charset="0"/>
              </a:rPr>
              <a:t>cholangicarcinoma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 in man.</a:t>
            </a:r>
          </a:p>
          <a:p>
            <a:pPr algn="just">
              <a:lnSpc>
                <a:spcPct val="150000"/>
              </a:lnSpc>
            </a:pPr>
            <a:endParaRPr lang="en-US" sz="2400" dirty="0"/>
          </a:p>
        </p:txBody>
      </p:sp>
      <p:pic>
        <p:nvPicPr>
          <p:cNvPr id="5" name="Picture 4" descr="Pathology of Clonorchiasis - Dr Sampurna Roy MD"/>
          <p:cNvPicPr/>
          <p:nvPr/>
        </p:nvPicPr>
        <p:blipFill>
          <a:blip r:embed="rId2"/>
          <a:srcRect t="7600" b="16600"/>
          <a:stretch>
            <a:fillRect/>
          </a:stretch>
        </p:blipFill>
        <p:spPr bwMode="auto">
          <a:xfrm>
            <a:off x="4067944" y="2348880"/>
            <a:ext cx="5076056" cy="4294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086600" y="6643710"/>
            <a:ext cx="2057400" cy="18889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9" name="Picture 8" descr="FIG. 5.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80928"/>
            <a:ext cx="3600400" cy="3168352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Rectangle 9"/>
          <p:cNvSpPr/>
          <p:nvPr/>
        </p:nvSpPr>
        <p:spPr>
          <a:xfrm>
            <a:off x="107504" y="6093296"/>
            <a:ext cx="3384376" cy="5504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 smtClean="0">
                <a:solidFill>
                  <a:srgbClr val="002060"/>
                </a:solidFill>
                <a:latin typeface="Arial Rounded MT Bold" pitchFamily="34" charset="0"/>
              </a:rPr>
              <a:t>Cholangicarcinoma</a:t>
            </a:r>
            <a:r>
              <a:rPr lang="en-US" b="1" dirty="0" smtClean="0">
                <a:solidFill>
                  <a:srgbClr val="002060"/>
                </a:solidFill>
                <a:latin typeface="Arial Rounded MT Bold" pitchFamily="34" charset="0"/>
              </a:rPr>
              <a:t> in </a:t>
            </a:r>
            <a:r>
              <a:rPr lang="en-US" b="1" dirty="0" err="1">
                <a:solidFill>
                  <a:srgbClr val="002060"/>
                </a:solidFill>
                <a:latin typeface="Arial Rounded MT Bold" pitchFamily="34" charset="0"/>
              </a:rPr>
              <a:t>R</a:t>
            </a:r>
            <a:r>
              <a:rPr lang="en-US" b="1" dirty="0" err="1" smtClean="0">
                <a:solidFill>
                  <a:srgbClr val="002060"/>
                </a:solidFill>
                <a:latin typeface="Arial Rounded MT Bold" pitchFamily="34" charset="0"/>
              </a:rPr>
              <a:t>t</a:t>
            </a:r>
            <a:r>
              <a:rPr lang="en-US" b="1" dirty="0" smtClean="0">
                <a:solidFill>
                  <a:srgbClr val="002060"/>
                </a:solidFill>
                <a:latin typeface="Arial Rounded MT Bold" pitchFamily="34" charset="0"/>
              </a:rPr>
              <a:t> lobe of liver (T)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4700973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42910" y="1428736"/>
            <a:ext cx="7200928" cy="5214974"/>
          </a:xfrm>
        </p:spPr>
        <p:txBody>
          <a:bodyPr>
            <a:normAutofit/>
          </a:bodyPr>
          <a:lstStyle/>
          <a:p>
            <a:pPr lvl="0" algn="just">
              <a:buFont typeface="Wingdings" pitchFamily="2" charset="2"/>
              <a:buChar char="Ø"/>
            </a:pPr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Necrosis: </a:t>
            </a:r>
          </a:p>
          <a:p>
            <a:pPr lvl="0" algn="just"/>
            <a:r>
              <a:rPr lang="en-US" sz="2400" b="1" dirty="0" smtClean="0">
                <a:solidFill>
                  <a:srgbClr val="FF0000"/>
                </a:solidFill>
                <a:latin typeface="Arial Black" pitchFamily="34" charset="0"/>
              </a:rPr>
              <a:t>       </a:t>
            </a:r>
            <a:r>
              <a:rPr lang="en-US" sz="2400" b="1" dirty="0" smtClean="0">
                <a:solidFill>
                  <a:srgbClr val="7030A0"/>
                </a:solidFill>
                <a:latin typeface="Arial Black" pitchFamily="34" charset="0"/>
              </a:rPr>
              <a:t>Death of tissues or cells in the living anim</a:t>
            </a:r>
            <a:r>
              <a:rPr lang="en-US" sz="2000" b="1" dirty="0" smtClean="0">
                <a:solidFill>
                  <a:srgbClr val="7030A0"/>
                </a:solidFill>
                <a:latin typeface="Arial Black" pitchFamily="34" charset="0"/>
              </a:rPr>
              <a:t>als</a:t>
            </a:r>
            <a:r>
              <a:rPr lang="en-US" sz="2000" b="1" dirty="0" smtClean="0">
                <a:latin typeface="Arial Black" pitchFamily="34" charset="0"/>
              </a:rPr>
              <a:t>. </a:t>
            </a:r>
          </a:p>
          <a:p>
            <a:pPr lvl="0" algn="just"/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             e.g. </a:t>
            </a:r>
            <a:r>
              <a:rPr lang="en-US" sz="2000" b="1" i="1" dirty="0" err="1" smtClean="0">
                <a:solidFill>
                  <a:srgbClr val="002060"/>
                </a:solidFill>
                <a:latin typeface="Arial Black" pitchFamily="34" charset="0"/>
              </a:rPr>
              <a:t>Trichinella</a:t>
            </a:r>
            <a:r>
              <a:rPr lang="en-US" sz="2000" b="1" i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en-US" sz="2000" b="1" i="1" dirty="0" err="1" smtClean="0">
                <a:solidFill>
                  <a:srgbClr val="002060"/>
                </a:solidFill>
                <a:latin typeface="Arial Black" pitchFamily="34" charset="0"/>
              </a:rPr>
              <a:t>spiralis</a:t>
            </a:r>
            <a:r>
              <a:rPr lang="en-US" sz="2000" b="1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algn="ctr" eaLnBrk="1" hangingPunct="1">
              <a:lnSpc>
                <a:spcPct val="80000"/>
              </a:lnSpc>
            </a:pPr>
            <a:endParaRPr lang="en-US" sz="2000" b="1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642910" y="285728"/>
            <a:ext cx="692948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5" name="Picture 4" descr="CDC - DPDx - Trichinellosis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3286124"/>
            <a:ext cx="32004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Trichinella spiralis"/>
          <p:cNvPicPr/>
          <p:nvPr/>
        </p:nvPicPr>
        <p:blipFill>
          <a:blip r:embed="rId4"/>
          <a:srcRect l="8520" t="9943" r="14074"/>
          <a:stretch>
            <a:fillRect/>
          </a:stretch>
        </p:blipFill>
        <p:spPr bwMode="auto">
          <a:xfrm>
            <a:off x="5286380" y="3286124"/>
            <a:ext cx="3220218" cy="25069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1214414" y="6143644"/>
            <a:ext cx="3071834" cy="7143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7030A0"/>
                </a:solidFill>
                <a:latin typeface="Arial Rounded MT Bold" pitchFamily="34" charset="0"/>
              </a:rPr>
              <a:t>Tissue infected with </a:t>
            </a:r>
            <a:r>
              <a:rPr lang="en-US" i="1" dirty="0" err="1" smtClean="0">
                <a:solidFill>
                  <a:srgbClr val="7030A0"/>
                </a:solidFill>
                <a:latin typeface="Arial Rounded MT Bold" pitchFamily="34" charset="0"/>
              </a:rPr>
              <a:t>Trichinella</a:t>
            </a:r>
            <a:r>
              <a:rPr lang="en-US" i="1" dirty="0" smtClean="0">
                <a:solidFill>
                  <a:srgbClr val="7030A0"/>
                </a:solidFill>
                <a:latin typeface="Arial Rounded MT Bold" pitchFamily="34" charset="0"/>
              </a:rPr>
              <a:t> </a:t>
            </a:r>
            <a:r>
              <a:rPr lang="en-US" i="1" dirty="0" err="1" smtClean="0">
                <a:solidFill>
                  <a:srgbClr val="7030A0"/>
                </a:solidFill>
                <a:latin typeface="Arial Rounded MT Bold" pitchFamily="34" charset="0"/>
              </a:rPr>
              <a:t>spiralis</a:t>
            </a:r>
            <a:endParaRPr lang="en-US" i="1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357818" y="5786454"/>
            <a:ext cx="3071834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 err="1" smtClean="0">
                <a:solidFill>
                  <a:srgbClr val="7030A0"/>
                </a:solidFill>
                <a:latin typeface="Arial Rounded MT Bold" pitchFamily="34" charset="0"/>
              </a:rPr>
              <a:t>Trichinella</a:t>
            </a:r>
            <a:r>
              <a:rPr lang="en-US" i="1" dirty="0" smtClean="0">
                <a:solidFill>
                  <a:srgbClr val="7030A0"/>
                </a:solidFill>
                <a:latin typeface="Arial Rounded MT Bold" pitchFamily="34" charset="0"/>
              </a:rPr>
              <a:t> </a:t>
            </a:r>
            <a:r>
              <a:rPr lang="en-US" i="1" dirty="0" err="1" smtClean="0">
                <a:solidFill>
                  <a:srgbClr val="7030A0"/>
                </a:solidFill>
                <a:latin typeface="Arial Rounded MT Bold" pitchFamily="34" charset="0"/>
              </a:rPr>
              <a:t>spiralis</a:t>
            </a:r>
            <a:endParaRPr lang="en-US" i="1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4255935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124744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340768"/>
            <a:ext cx="6572296" cy="5517231"/>
          </a:xfrm>
        </p:spPr>
        <p:txBody>
          <a:bodyPr>
            <a:normAutofit/>
          </a:bodyPr>
          <a:lstStyle/>
          <a:p>
            <a:pPr lvl="0" algn="just">
              <a:buFont typeface="Wingdings" pitchFamily="2" charset="2"/>
              <a:buChar char="Ø"/>
            </a:pPr>
            <a:r>
              <a:rPr lang="en-US" sz="2800" b="1" dirty="0" smtClean="0">
                <a:solidFill>
                  <a:srgbClr val="FF0000"/>
                </a:solidFill>
                <a:latin typeface="Arial Rounded MT Bold" pitchFamily="34" charset="0"/>
              </a:rPr>
              <a:t>Nodule formation :</a:t>
            </a:r>
          </a:p>
          <a:p>
            <a:pPr lvl="0" algn="just"/>
            <a:r>
              <a:rPr lang="en-US" sz="2800" b="1" dirty="0" smtClean="0">
                <a:solidFill>
                  <a:srgbClr val="002060"/>
                </a:solidFill>
                <a:latin typeface="Arial Rounded MT Bold" pitchFamily="34" charset="0"/>
              </a:rPr>
              <a:t>           </a:t>
            </a:r>
            <a:r>
              <a:rPr lang="en-US" sz="2400" b="1" dirty="0" err="1" smtClean="0">
                <a:solidFill>
                  <a:srgbClr val="002060"/>
                </a:solidFill>
                <a:latin typeface="Arial Rounded MT Bold" pitchFamily="34" charset="0"/>
              </a:rPr>
              <a:t>e.g.</a:t>
            </a:r>
            <a:r>
              <a:rPr lang="en-US" sz="24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Oesophagostomum</a:t>
            </a:r>
            <a:r>
              <a:rPr lang="en-US" sz="2400" b="1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(pimply gut), </a:t>
            </a:r>
            <a:r>
              <a:rPr lang="en-US" sz="24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Raillietina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4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echinobothrida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 infections.</a:t>
            </a:r>
          </a:p>
          <a:p>
            <a:pPr algn="just">
              <a:lnSpc>
                <a:spcPct val="150000"/>
              </a:lnSpc>
            </a:pPr>
            <a:endParaRPr lang="en-US" sz="2400" dirty="0"/>
          </a:p>
        </p:txBody>
      </p:sp>
      <p:pic>
        <p:nvPicPr>
          <p:cNvPr id="4" name="Picture 3" descr="parasitic gastroenteritis in animal"/>
          <p:cNvPicPr/>
          <p:nvPr/>
        </p:nvPicPr>
        <p:blipFill>
          <a:blip r:embed="rId2"/>
          <a:srcRect l="7111" t="54949" b="9044"/>
          <a:stretch>
            <a:fillRect/>
          </a:stretch>
        </p:blipFill>
        <p:spPr bwMode="auto">
          <a:xfrm>
            <a:off x="285720" y="3212976"/>
            <a:ext cx="6028376" cy="3002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Pig L3: Oesophagostomum spp."/>
          <p:cNvPicPr/>
          <p:nvPr/>
        </p:nvPicPr>
        <p:blipFill>
          <a:blip r:embed="rId3"/>
          <a:srcRect l="11273" r="3927" b="17568"/>
          <a:stretch>
            <a:fillRect/>
          </a:stretch>
        </p:blipFill>
        <p:spPr bwMode="auto">
          <a:xfrm rot="5400000">
            <a:off x="6747517" y="3110871"/>
            <a:ext cx="2792734" cy="2000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7072330" y="5572140"/>
            <a:ext cx="207167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i="1" dirty="0" err="1" smtClean="0">
                <a:solidFill>
                  <a:srgbClr val="7030A0"/>
                </a:solidFill>
                <a:latin typeface="Arial Rounded MT Bold" pitchFamily="34" charset="0"/>
              </a:rPr>
              <a:t>Oesophagostomum</a:t>
            </a:r>
            <a:r>
              <a:rPr lang="en-US" sz="1400" b="1" dirty="0" smtClean="0">
                <a:solidFill>
                  <a:srgbClr val="7030A0"/>
                </a:solidFill>
                <a:latin typeface="Arial Rounded MT Bold" pitchFamily="34" charset="0"/>
              </a:rPr>
              <a:t> sp.</a:t>
            </a:r>
            <a:endParaRPr lang="en-US" sz="1400" b="1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500174"/>
            <a:ext cx="6572296" cy="5357825"/>
          </a:xfrm>
        </p:spPr>
        <p:txBody>
          <a:bodyPr>
            <a:normAutofit/>
          </a:bodyPr>
          <a:lstStyle/>
          <a:p>
            <a:pPr lvl="0" algn="just"/>
            <a:r>
              <a:rPr lang="en-US" sz="2800" b="1" dirty="0" smtClean="0">
                <a:solidFill>
                  <a:srgbClr val="FF0000"/>
                </a:solidFill>
                <a:latin typeface="Arial Rounded MT Bold" pitchFamily="34" charset="0"/>
              </a:rPr>
              <a:t>Fibrosis – </a:t>
            </a:r>
          </a:p>
          <a:p>
            <a:pPr lvl="0" algn="just"/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e.g. Milk spots in liver of pig is caused by </a:t>
            </a:r>
            <a:r>
              <a:rPr lang="en-US" sz="24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Ascaris</a:t>
            </a:r>
            <a:r>
              <a:rPr lang="en-US" sz="2400" b="1" i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4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suum</a:t>
            </a:r>
            <a:r>
              <a:rPr lang="en-US" sz="2400" b="1" i="1" dirty="0" smtClean="0">
                <a:solidFill>
                  <a:srgbClr val="002060"/>
                </a:solidFill>
                <a:latin typeface="Arial Rounded MT Bold" pitchFamily="34" charset="0"/>
              </a:rPr>
              <a:t>  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infection.</a:t>
            </a:r>
          </a:p>
          <a:p>
            <a:pPr algn="just">
              <a:lnSpc>
                <a:spcPct val="150000"/>
              </a:lnSpc>
            </a:pPr>
            <a:endParaRPr lang="en-US" sz="2400" dirty="0"/>
          </a:p>
        </p:txBody>
      </p:sp>
      <p:pic>
        <p:nvPicPr>
          <p:cNvPr id="4" name="Picture 3" descr="ascarissuum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3071810"/>
            <a:ext cx="4598684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ight Arrow 4"/>
          <p:cNvSpPr/>
          <p:nvPr/>
        </p:nvSpPr>
        <p:spPr>
          <a:xfrm rot="10521780">
            <a:off x="3645258" y="5738000"/>
            <a:ext cx="571504" cy="714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</p:spTree>
    <p:extLst>
      <p:ext uri="{BB962C8B-B14F-4D97-AF65-F5344CB8AC3E}">
        <p14:creationId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500174"/>
            <a:ext cx="6572296" cy="5357825"/>
          </a:xfrm>
        </p:spPr>
        <p:txBody>
          <a:bodyPr>
            <a:normAutofit/>
          </a:bodyPr>
          <a:lstStyle/>
          <a:p>
            <a:pPr lvl="0" algn="just">
              <a:buFont typeface="Wingdings" pitchFamily="2" charset="2"/>
              <a:buChar char="Ø"/>
            </a:pPr>
            <a:r>
              <a:rPr lang="en-US" sz="2800" b="1" dirty="0" smtClean="0">
                <a:solidFill>
                  <a:srgbClr val="FF0000"/>
                </a:solidFill>
                <a:latin typeface="Arial Rounded MT Bold" pitchFamily="34" charset="0"/>
              </a:rPr>
              <a:t>Cirrhosis in liver and calcification of bile duct :</a:t>
            </a:r>
          </a:p>
          <a:p>
            <a:pPr lvl="0" algn="just"/>
            <a:r>
              <a:rPr lang="en-US" sz="2800" b="1" dirty="0" smtClean="0"/>
              <a:t> </a:t>
            </a:r>
            <a:r>
              <a:rPr lang="en-US" sz="2800" b="1" dirty="0" smtClean="0">
                <a:solidFill>
                  <a:srgbClr val="002060"/>
                </a:solidFill>
              </a:rPr>
              <a:t>e.g. </a:t>
            </a:r>
            <a:r>
              <a:rPr lang="en-US" sz="2800" b="1" i="1" dirty="0" err="1" smtClean="0">
                <a:solidFill>
                  <a:srgbClr val="002060"/>
                </a:solidFill>
              </a:rPr>
              <a:t>Fasciola</a:t>
            </a:r>
            <a:r>
              <a:rPr lang="en-US" sz="2800" b="1" dirty="0" smtClean="0">
                <a:solidFill>
                  <a:srgbClr val="002060"/>
                </a:solidFill>
              </a:rPr>
              <a:t> spp.</a:t>
            </a:r>
          </a:p>
          <a:p>
            <a:pPr algn="just">
              <a:lnSpc>
                <a:spcPct val="150000"/>
              </a:lnSpc>
            </a:pPr>
            <a:endParaRPr lang="en-US" sz="2400" dirty="0"/>
          </a:p>
        </p:txBody>
      </p:sp>
      <p:pic>
        <p:nvPicPr>
          <p:cNvPr id="4" name="Picture 3" descr="Adult Fasciola gigantica (circle) at hepatic duct of the condemned liver. |  Download Scientific Diagram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3286124"/>
            <a:ext cx="5157782" cy="3571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</p:spTree>
    <p:extLst>
      <p:ext uri="{BB962C8B-B14F-4D97-AF65-F5344CB8AC3E}">
        <p14:creationId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en-US" dirty="0" smtClean="0"/>
              <a:t> </a:t>
            </a:r>
            <a:endParaRPr lang="en-US" dirty="0">
              <a:latin typeface="Arial Rounded MT Bol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14422"/>
            <a:ext cx="6858016" cy="5795978"/>
          </a:xfrm>
        </p:spPr>
        <p:txBody>
          <a:bodyPr>
            <a:noAutofit/>
          </a:bodyPr>
          <a:lstStyle/>
          <a:p>
            <a:pPr lvl="0" algn="just">
              <a:buFont typeface="Wingdings" pitchFamily="2" charset="2"/>
              <a:buChar char="Ø"/>
            </a:pPr>
            <a:r>
              <a:rPr lang="en-US" sz="2400" dirty="0" err="1" smtClean="0">
                <a:solidFill>
                  <a:srgbClr val="FF0000"/>
                </a:solidFill>
                <a:latin typeface="Arial Rounded MT Bold" pitchFamily="34" charset="0"/>
              </a:rPr>
              <a:t>Granuloma</a:t>
            </a:r>
            <a:r>
              <a:rPr lang="en-US" sz="2400" dirty="0" smtClean="0">
                <a:solidFill>
                  <a:srgbClr val="FF0000"/>
                </a:solidFill>
                <a:latin typeface="Arial Rounded MT Bold" pitchFamily="34" charset="0"/>
              </a:rPr>
              <a:t> formation: </a:t>
            </a:r>
          </a:p>
          <a:p>
            <a:pPr lvl="0" algn="just">
              <a:buNone/>
            </a:pPr>
            <a:r>
              <a:rPr lang="en-US" sz="2400" dirty="0" smtClean="0">
                <a:solidFill>
                  <a:srgbClr val="7030A0"/>
                </a:solidFill>
                <a:latin typeface="Arial Rounded MT Bold" pitchFamily="34" charset="0"/>
              </a:rPr>
              <a:t>               e.g. </a:t>
            </a:r>
            <a:r>
              <a:rPr lang="en-US" sz="2400" dirty="0" smtClean="0">
                <a:latin typeface="Arial Rounded MT Bold" pitchFamily="34" charset="0"/>
              </a:rPr>
              <a:t> </a:t>
            </a:r>
            <a:r>
              <a:rPr lang="en-US" sz="2400" i="1" dirty="0" err="1" smtClean="0">
                <a:latin typeface="Arial Rounded MT Bold" pitchFamily="34" charset="0"/>
              </a:rPr>
              <a:t>Schistosoma</a:t>
            </a:r>
            <a:r>
              <a:rPr lang="en-US" sz="2400" i="1" dirty="0" smtClean="0">
                <a:latin typeface="Arial Rounded MT Bold" pitchFamily="34" charset="0"/>
              </a:rPr>
              <a:t> </a:t>
            </a:r>
            <a:r>
              <a:rPr lang="en-US" sz="2400" i="1" dirty="0" err="1" smtClean="0">
                <a:latin typeface="Arial Rounded MT Bold" pitchFamily="34" charset="0"/>
              </a:rPr>
              <a:t>nasale</a:t>
            </a:r>
            <a:r>
              <a:rPr lang="en-US" sz="2400" i="1" dirty="0" smtClean="0">
                <a:latin typeface="Arial Rounded MT Bold" pitchFamily="34" charset="0"/>
              </a:rPr>
              <a:t> </a:t>
            </a:r>
            <a:r>
              <a:rPr lang="en-US" sz="2400" dirty="0" smtClean="0">
                <a:latin typeface="Arial Rounded MT Bold" pitchFamily="34" charset="0"/>
              </a:rPr>
              <a:t>caused cauliflower like growth in nasal mucosa of infected host.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89154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</a:t>
            </a:r>
          </a:p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by Parasites</a:t>
            </a:r>
          </a:p>
        </p:txBody>
      </p:sp>
      <p:pic>
        <p:nvPicPr>
          <p:cNvPr id="6" name="Picture 5" descr="Nasal Granuloma in Cattle - YouTube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8" t="3334" r="29792" b="17777"/>
          <a:stretch/>
        </p:blipFill>
        <p:spPr bwMode="auto">
          <a:xfrm>
            <a:off x="1743074" y="3429000"/>
            <a:ext cx="2540893" cy="295232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Occurrence of Schistosoma nasale infection in bullocks of Puducherry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6" r="7692" b="18498"/>
          <a:stretch/>
        </p:blipFill>
        <p:spPr bwMode="auto">
          <a:xfrm>
            <a:off x="4283967" y="2714620"/>
            <a:ext cx="2574049" cy="228601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Schistosoma nasale bloodfluke Stock Photo - Alamy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103"/>
          <a:stretch/>
        </p:blipFill>
        <p:spPr bwMode="auto">
          <a:xfrm>
            <a:off x="5429256" y="5143512"/>
            <a:ext cx="2524125" cy="146558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7086600" y="6643710"/>
            <a:ext cx="2057400" cy="18889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500174"/>
            <a:ext cx="6572296" cy="5357825"/>
          </a:xfrm>
        </p:spPr>
        <p:txBody>
          <a:bodyPr>
            <a:normAutofit/>
          </a:bodyPr>
          <a:lstStyle/>
          <a:p>
            <a:pPr lvl="0" algn="just">
              <a:buFont typeface="Wingdings" pitchFamily="2" charset="2"/>
              <a:buChar char="Ø"/>
            </a:pPr>
            <a:r>
              <a:rPr lang="en-US" sz="2800" b="1" dirty="0" smtClean="0">
                <a:solidFill>
                  <a:srgbClr val="FF0000"/>
                </a:solidFill>
              </a:rPr>
              <a:t>Excessive production of mucus </a:t>
            </a:r>
            <a:r>
              <a:rPr lang="en-US" sz="2800" b="1" dirty="0" smtClean="0"/>
              <a:t>and </a:t>
            </a:r>
            <a:r>
              <a:rPr lang="en-US" sz="2800" b="1" dirty="0" smtClean="0">
                <a:solidFill>
                  <a:srgbClr val="7030A0"/>
                </a:solidFill>
              </a:rPr>
              <a:t>Flask shaped ulcers- </a:t>
            </a:r>
            <a:r>
              <a:rPr lang="en-US" sz="2800" b="1" dirty="0" smtClean="0">
                <a:solidFill>
                  <a:srgbClr val="002060"/>
                </a:solidFill>
              </a:rPr>
              <a:t>e.g. </a:t>
            </a:r>
            <a:r>
              <a:rPr lang="en-US" sz="2800" b="1" i="1" dirty="0" err="1" smtClean="0">
                <a:solidFill>
                  <a:srgbClr val="002060"/>
                </a:solidFill>
              </a:rPr>
              <a:t>Entamoeba</a:t>
            </a:r>
            <a:r>
              <a:rPr lang="en-US" sz="2800" b="1" i="1" dirty="0" smtClean="0">
                <a:solidFill>
                  <a:srgbClr val="002060"/>
                </a:solidFill>
              </a:rPr>
              <a:t> </a:t>
            </a:r>
            <a:r>
              <a:rPr lang="en-US" sz="2800" b="1" i="1" dirty="0" err="1" smtClean="0">
                <a:solidFill>
                  <a:srgbClr val="002060"/>
                </a:solidFill>
              </a:rPr>
              <a:t>histolytica</a:t>
            </a:r>
            <a:r>
              <a:rPr lang="en-US" sz="2800" b="1" dirty="0" smtClean="0">
                <a:solidFill>
                  <a:srgbClr val="002060"/>
                </a:solidFill>
              </a:rPr>
              <a:t>.</a:t>
            </a:r>
          </a:p>
          <a:p>
            <a:pPr algn="just">
              <a:lnSpc>
                <a:spcPct val="150000"/>
              </a:lnSpc>
            </a:pPr>
            <a:endParaRPr lang="en-US" sz="2400" dirty="0"/>
          </a:p>
        </p:txBody>
      </p:sp>
      <p:pic>
        <p:nvPicPr>
          <p:cNvPr id="4" name="Picture 3" descr="Flask shaped ulcer due to entamoeba histolytica - NEET PG -  www.MedicalTalk.Net the Best Medical Forum for Medical Students and Doctors  Worldwide"/>
          <p:cNvPicPr/>
          <p:nvPr/>
        </p:nvPicPr>
        <p:blipFill>
          <a:blip r:embed="rId2"/>
          <a:srcRect l="3140" r="3169"/>
          <a:stretch>
            <a:fillRect/>
          </a:stretch>
        </p:blipFill>
        <p:spPr bwMode="auto">
          <a:xfrm>
            <a:off x="1142976" y="2857496"/>
            <a:ext cx="5427344" cy="4000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ight Arrow 4"/>
          <p:cNvSpPr/>
          <p:nvPr/>
        </p:nvSpPr>
        <p:spPr>
          <a:xfrm>
            <a:off x="642910" y="4000504"/>
            <a:ext cx="1785950" cy="35719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086600" y="6643710"/>
            <a:ext cx="2057400" cy="18889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</p:spTree>
    <p:extLst>
      <p:ext uri="{BB962C8B-B14F-4D97-AF65-F5344CB8AC3E}">
        <p14:creationId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28586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500174"/>
            <a:ext cx="6572296" cy="5357825"/>
          </a:xfrm>
        </p:spPr>
        <p:txBody>
          <a:bodyPr>
            <a:normAutofit/>
          </a:bodyPr>
          <a:lstStyle/>
          <a:p>
            <a:pPr lvl="0" algn="just">
              <a:buFont typeface="Wingdings" pitchFamily="2" charset="2"/>
              <a:buChar char="Ø"/>
            </a:pPr>
            <a:r>
              <a:rPr lang="en-US" sz="2800" b="1" dirty="0" smtClean="0">
                <a:solidFill>
                  <a:srgbClr val="FF0000"/>
                </a:solidFill>
                <a:latin typeface="Arial Rounded MT Bold" pitchFamily="34" charset="0"/>
              </a:rPr>
              <a:t>Enlargement of </a:t>
            </a:r>
            <a:r>
              <a:rPr lang="en-US" sz="2800" b="1" dirty="0" err="1" smtClean="0">
                <a:solidFill>
                  <a:srgbClr val="FF0000"/>
                </a:solidFill>
                <a:latin typeface="Arial Rounded MT Bold" pitchFamily="34" charset="0"/>
              </a:rPr>
              <a:t>prescapular</a:t>
            </a:r>
            <a:r>
              <a:rPr lang="en-US" sz="2800" b="1" dirty="0" smtClean="0">
                <a:solidFill>
                  <a:srgbClr val="FF0000"/>
                </a:solidFill>
                <a:latin typeface="Arial Rounded MT Bold" pitchFamily="34" charset="0"/>
              </a:rPr>
              <a:t> lymph nodes </a:t>
            </a:r>
            <a:r>
              <a:rPr lang="en-US" sz="2800" b="1" dirty="0" smtClean="0">
                <a:latin typeface="Arial Rounded MT Bold" pitchFamily="34" charset="0"/>
              </a:rPr>
              <a:t>– </a:t>
            </a:r>
          </a:p>
          <a:p>
            <a:pPr lvl="0" algn="just"/>
            <a:r>
              <a:rPr lang="en-US" sz="2800" b="1" dirty="0" smtClean="0">
                <a:solidFill>
                  <a:srgbClr val="002060"/>
                </a:solidFill>
                <a:latin typeface="Arial Rounded MT Bold" pitchFamily="34" charset="0"/>
              </a:rPr>
              <a:t>e.g. </a:t>
            </a:r>
            <a:r>
              <a:rPr lang="en-US" sz="28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Theileria</a:t>
            </a:r>
            <a:r>
              <a:rPr lang="en-US" sz="2800" b="1" dirty="0" smtClean="0">
                <a:solidFill>
                  <a:srgbClr val="002060"/>
                </a:solidFill>
                <a:latin typeface="Arial Rounded MT Bold" pitchFamily="34" charset="0"/>
              </a:rPr>
              <a:t> </a:t>
            </a:r>
            <a:r>
              <a:rPr lang="en-US" sz="2800" b="1" i="1" dirty="0" err="1" smtClean="0">
                <a:solidFill>
                  <a:srgbClr val="002060"/>
                </a:solidFill>
                <a:latin typeface="Arial Rounded MT Bold" pitchFamily="34" charset="0"/>
              </a:rPr>
              <a:t>annulata</a:t>
            </a:r>
            <a:r>
              <a:rPr lang="en-US" sz="2800" b="1" dirty="0" smtClean="0">
                <a:solidFill>
                  <a:srgbClr val="002060"/>
                </a:solidFill>
                <a:latin typeface="Arial Rounded MT Bold" pitchFamily="34" charset="0"/>
              </a:rPr>
              <a:t> infection.</a:t>
            </a:r>
          </a:p>
          <a:p>
            <a:pPr algn="just">
              <a:lnSpc>
                <a:spcPct val="150000"/>
              </a:lnSpc>
            </a:pPr>
            <a:endParaRPr lang="en-US" sz="2400" dirty="0"/>
          </a:p>
        </p:txBody>
      </p:sp>
      <p:pic>
        <p:nvPicPr>
          <p:cNvPr id="5" name="Picture 4" descr="Theileriosis (a protozoan disease) | Dairy Knowledge Portal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357562"/>
            <a:ext cx="4357718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086600" y="6643710"/>
            <a:ext cx="2057400" cy="18889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sp>
        <p:nvSpPr>
          <p:cNvPr id="9" name="Rectangle 8"/>
          <p:cNvSpPr/>
          <p:nvPr/>
        </p:nvSpPr>
        <p:spPr>
          <a:xfrm>
            <a:off x="4874096" y="5417444"/>
            <a:ext cx="4090392" cy="1107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Koch’s blue bodies inside lymphocyte of lymph node biopsy smear</a:t>
            </a:r>
            <a:endParaRPr lang="en-IN" b="1" dirty="0">
              <a:solidFill>
                <a:srgbClr val="7030A0"/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7522952" y="2212619"/>
            <a:ext cx="1700217" cy="6224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b="1" dirty="0" smtClean="0">
                <a:solidFill>
                  <a:srgbClr val="7030A0"/>
                </a:solidFill>
              </a:rPr>
              <a:t>Lymphocyte </a:t>
            </a:r>
            <a:endParaRPr lang="en-IN" b="1" dirty="0">
              <a:solidFill>
                <a:srgbClr val="7030A0"/>
              </a:solidFill>
            </a:endParaRPr>
          </a:p>
        </p:txBody>
      </p:sp>
      <p:pic>
        <p:nvPicPr>
          <p:cNvPr id="12" name="Picture 11" descr="PDF] Pathological Features of Swollen Lymph Nodes in Jersey Cows | Semantic  Scholar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35" t="25625" r="10293" b="10883"/>
          <a:stretch/>
        </p:blipFill>
        <p:spPr bwMode="auto">
          <a:xfrm>
            <a:off x="5448300" y="3140968"/>
            <a:ext cx="2667000" cy="22764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3" name="Right Arrow 12"/>
          <p:cNvSpPr/>
          <p:nvPr/>
        </p:nvSpPr>
        <p:spPr>
          <a:xfrm rot="18100831">
            <a:off x="5169508" y="4893175"/>
            <a:ext cx="1334780" cy="895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4" name="Right Arrow 13"/>
          <p:cNvSpPr/>
          <p:nvPr/>
        </p:nvSpPr>
        <p:spPr>
          <a:xfrm rot="7399446">
            <a:off x="6416593" y="3275861"/>
            <a:ext cx="1340014" cy="163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0"/>
            <a:ext cx="6286544" cy="100010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b="1" dirty="0" smtClean="0">
                <a:solidFill>
                  <a:srgbClr val="7030A0"/>
                </a:solidFill>
                <a:latin typeface="Arial Black" pitchFamily="34" charset="0"/>
              </a:rPr>
              <a:t>Tissue Reactions Caused by Parasites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1142984"/>
            <a:ext cx="6572296" cy="5715015"/>
          </a:xfrm>
        </p:spPr>
        <p:txBody>
          <a:bodyPr>
            <a:normAutofit/>
          </a:bodyPr>
          <a:lstStyle/>
          <a:p>
            <a:pPr lvl="0" algn="just">
              <a:buFont typeface="Wingdings" pitchFamily="2" charset="2"/>
              <a:buChar char="Ø"/>
            </a:pPr>
            <a:r>
              <a:rPr lang="en-US" sz="2800" b="1" dirty="0" smtClean="0">
                <a:solidFill>
                  <a:srgbClr val="FF0000"/>
                </a:solidFill>
                <a:latin typeface="Arial Rounded MT Bold" pitchFamily="34" charset="0"/>
              </a:rPr>
              <a:t>Allergic and immune reactions –</a:t>
            </a:r>
          </a:p>
          <a:p>
            <a:pPr lvl="0" algn="just"/>
            <a:r>
              <a:rPr lang="en-US" sz="2800" b="1" dirty="0" smtClean="0">
                <a:solidFill>
                  <a:srgbClr val="FF0000"/>
                </a:solidFill>
                <a:latin typeface="Arial Rounded MT Bold" pitchFamily="34" charset="0"/>
              </a:rPr>
              <a:t> 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e.g. </a:t>
            </a:r>
            <a:r>
              <a:rPr lang="en-US" sz="2400" b="1" dirty="0" err="1" smtClean="0">
                <a:solidFill>
                  <a:srgbClr val="002060"/>
                </a:solidFill>
                <a:latin typeface="Arial Rounded MT Bold" pitchFamily="34" charset="0"/>
              </a:rPr>
              <a:t>Cercarial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 dermatitis, </a:t>
            </a:r>
            <a:r>
              <a:rPr lang="en-US" sz="2400" b="1" dirty="0" err="1" smtClean="0">
                <a:solidFill>
                  <a:srgbClr val="002060"/>
                </a:solidFill>
                <a:latin typeface="Arial Rounded MT Bold" pitchFamily="34" charset="0"/>
              </a:rPr>
              <a:t>Eosinophilia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 in </a:t>
            </a:r>
            <a:r>
              <a:rPr lang="en-US" sz="2400" b="1" dirty="0" err="1" smtClean="0">
                <a:solidFill>
                  <a:srgbClr val="002060"/>
                </a:solidFill>
                <a:latin typeface="Arial Rounded MT Bold" pitchFamily="34" charset="0"/>
              </a:rPr>
              <a:t>schistosomosis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, anaphylactic shock due to rupture of the </a:t>
            </a:r>
            <a:r>
              <a:rPr lang="en-US" sz="2400" b="1" dirty="0" err="1" smtClean="0">
                <a:solidFill>
                  <a:srgbClr val="002060"/>
                </a:solidFill>
                <a:latin typeface="Arial Rounded MT Bold" pitchFamily="34" charset="0"/>
              </a:rPr>
              <a:t>hydatid</a:t>
            </a:r>
            <a:r>
              <a:rPr lang="en-US" sz="2400" b="1" dirty="0" smtClean="0">
                <a:solidFill>
                  <a:srgbClr val="002060"/>
                </a:solidFill>
                <a:latin typeface="Arial Rounded MT Bold" pitchFamily="34" charset="0"/>
              </a:rPr>
              <a:t> cyst in the body and also in Fleas infestations.</a:t>
            </a:r>
          </a:p>
          <a:p>
            <a:pPr algn="just">
              <a:lnSpc>
                <a:spcPct val="150000"/>
              </a:lnSpc>
            </a:pPr>
            <a:endParaRPr lang="en-US" sz="2400" dirty="0"/>
          </a:p>
        </p:txBody>
      </p:sp>
      <p:pic>
        <p:nvPicPr>
          <p:cNvPr id="18434" name="Picture 2" descr="Cercarial Dermatitis and Seawate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429000"/>
            <a:ext cx="4286248" cy="3429000"/>
          </a:xfrm>
          <a:prstGeom prst="rect">
            <a:avLst/>
          </a:prstGeom>
          <a:noFill/>
        </p:spPr>
      </p:pic>
      <p:pic>
        <p:nvPicPr>
          <p:cNvPr id="5" name="Picture 4" descr="Swimmer's itch - Wikipedia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3489960"/>
            <a:ext cx="2857500" cy="3368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7429520" y="3857628"/>
            <a:ext cx="171448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 smtClean="0">
                <a:solidFill>
                  <a:srgbClr val="002060"/>
                </a:solidFill>
                <a:latin typeface="Arial Rounded MT Bold" pitchFamily="34" charset="0"/>
              </a:rPr>
              <a:t>Cercarial</a:t>
            </a:r>
            <a:r>
              <a:rPr lang="en-US" b="1" dirty="0" smtClean="0">
                <a:solidFill>
                  <a:srgbClr val="002060"/>
                </a:solidFill>
                <a:latin typeface="Arial Rounded MT Bold" pitchFamily="34" charset="0"/>
              </a:rPr>
              <a:t> dermatitis</a:t>
            </a:r>
            <a:endParaRPr lang="en-US" b="1" dirty="0">
              <a:solidFill>
                <a:srgbClr val="002060"/>
              </a:solidFill>
              <a:latin typeface="Arial Rounded MT Bold" pitchFamily="34" charset="0"/>
            </a:endParaRPr>
          </a:p>
        </p:txBody>
      </p:sp>
      <p:sp>
        <p:nvSpPr>
          <p:cNvPr id="7" name="Right Arrow 6"/>
          <p:cNvSpPr/>
          <p:nvPr/>
        </p:nvSpPr>
        <p:spPr>
          <a:xfrm rot="10018852">
            <a:off x="6801536" y="4578280"/>
            <a:ext cx="714380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7215206" y="6643710"/>
            <a:ext cx="1928794" cy="18889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</p:spTree>
    <p:extLst>
      <p:ext uri="{BB962C8B-B14F-4D97-AF65-F5344CB8AC3E}">
        <p14:creationId xmlns:p14="http://schemas.microsoft.com/office/powerpoint/2010/main" val="227592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371600"/>
            <a:ext cx="6347713" cy="3505200"/>
          </a:xfrm>
        </p:spPr>
        <p:txBody>
          <a:bodyPr/>
          <a:lstStyle/>
          <a:p>
            <a:endParaRPr lang="en-IN" dirty="0"/>
          </a:p>
        </p:txBody>
      </p:sp>
      <p:sp>
        <p:nvSpPr>
          <p:cNvPr id="4" name="Rectangle 3"/>
          <p:cNvSpPr/>
          <p:nvPr/>
        </p:nvSpPr>
        <p:spPr>
          <a:xfrm>
            <a:off x="838200" y="2967335"/>
            <a:ext cx="601980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9600" b="1" cap="none" spc="0" dirty="0" smtClean="0">
                <a:ln/>
                <a:solidFill>
                  <a:schemeClr val="accent3"/>
                </a:solidFill>
                <a:effectLst/>
              </a:rPr>
              <a:t>THANK U</a:t>
            </a:r>
            <a:endParaRPr lang="en-US" sz="96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75768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1986</TotalTime>
  <Words>667</Words>
  <Application>Microsoft Office PowerPoint</Application>
  <PresentationFormat>On-screen Show (4:3)</PresentationFormat>
  <Paragraphs>126</Paragraphs>
  <Slides>19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Tissue Reactions Caused by Parasites</vt:lpstr>
      <vt:lpstr>Tissue Reactions Caused by Parasites</vt:lpstr>
      <vt:lpstr>PowerPoint Presentation</vt:lpstr>
      <vt:lpstr>Tissue Reactions Caused by Parasites</vt:lpstr>
      <vt:lpstr>Tissue Reactions Caused by Parasites</vt:lpstr>
      <vt:lpstr>Tissue Reactions Caused by Parasites</vt:lpstr>
      <vt:lpstr> </vt:lpstr>
      <vt:lpstr>Tissue Reactions Caused by Parasites</vt:lpstr>
      <vt:lpstr>Tissue Reactions Caused by Parasites</vt:lpstr>
      <vt:lpstr>Tissue Reactions Caused by Parasites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GENERAL VETERINARY PARASITOLOGY</dc:title>
  <dc:creator>Dr.Ajit</dc:creator>
  <cp:lastModifiedBy>Ajit Kumar</cp:lastModifiedBy>
  <cp:revision>246</cp:revision>
  <dcterms:created xsi:type="dcterms:W3CDTF">2006-08-16T00:00:00Z</dcterms:created>
  <dcterms:modified xsi:type="dcterms:W3CDTF">2020-10-21T06:35:52Z</dcterms:modified>
</cp:coreProperties>
</file>