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07"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27-10-2020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10/27/2020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g" /><Relationship Id="rId1" Type="http://schemas.openxmlformats.org/officeDocument/2006/relationships/slideLayout" Target="../slideLayouts/slideLayout1.xml" /><Relationship Id="rId5" Type="http://schemas.openxmlformats.org/officeDocument/2006/relationships/image" Target="../media/image4.jpg" /><Relationship Id="rId4" Type="http://schemas.openxmlformats.org/officeDocument/2006/relationships/image" Target="../media/image3.jp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 Id="rId4" Type="http://schemas.openxmlformats.org/officeDocument/2006/relationships/image" Target="../media/image7.jpeg"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Pankaj</a:t>
            </a:r>
            <a:r>
              <a:rPr lang="en-US"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a:t>
            </a:r>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a:solidFill>
                  <a:srgbClr val="FF0000"/>
                </a:solidFill>
              </a:rPr>
              <a:t>Co-operative farming</a:t>
            </a:r>
            <a:endParaRPr lang="en-IN" b="1">
              <a:solidFill>
                <a:srgbClr val="FF0000"/>
              </a:solidFill>
            </a:endParaRPr>
          </a:p>
        </p:txBody>
      </p:sp>
      <p:sp>
        <p:nvSpPr>
          <p:cNvPr id="2150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IN"/>
              <a:t>	</a:t>
            </a:r>
            <a:r>
              <a:rPr lang="en-IN">
                <a:solidFill>
                  <a:srgbClr val="6600CC"/>
                </a:solidFill>
              </a:rPr>
              <a:t>In which agricultural/livestock producers co-operate with one another to secure advantages of co-operative buying of inputs &amp; selling of produce or they may co-operate in order to obtain credit on easier terms. </a:t>
            </a:r>
            <a:endParaRPr lang="en-IN"/>
          </a:p>
        </p:txBody>
      </p:sp>
    </p:spTree>
    <p:extLst>
      <p:ext uri="{BB962C8B-B14F-4D97-AF65-F5344CB8AC3E}">
        <p14:creationId xmlns:p14="http://schemas.microsoft.com/office/powerpoint/2010/main" val="288844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9"/>
          <p:cNvGrpSpPr>
            <a:grpSpLocks/>
          </p:cNvGrpSpPr>
          <p:nvPr/>
        </p:nvGrpSpPr>
        <p:grpSpPr bwMode="auto">
          <a:xfrm>
            <a:off x="307975" y="1371600"/>
            <a:ext cx="8531225" cy="4876800"/>
            <a:chOff x="308030" y="3733800"/>
            <a:chExt cx="8607370" cy="2514600"/>
          </a:xfrm>
        </p:grpSpPr>
        <p:pic>
          <p:nvPicPr>
            <p:cNvPr id="8" name="Picture 3" descr="C:\Users\Shree\Desktop\photographs for powerpoint\Farning\mongo-farm.jpg"/>
            <p:cNvPicPr>
              <a:picLocks noChangeAspect="1" noChangeArrowheads="1"/>
            </p:cNvPicPr>
            <p:nvPr/>
          </p:nvPicPr>
          <p:blipFill>
            <a:blip r:embed="rId2">
              <a:duotone>
                <a:prstClr val="black"/>
                <a:schemeClr val="accent2">
                  <a:tint val="45000"/>
                  <a:satMod val="400000"/>
                </a:schemeClr>
              </a:duotone>
              <a:lum bright="64000"/>
            </a:blip>
            <a:srcRect/>
            <a:stretch>
              <a:fillRect/>
            </a:stretch>
          </p:blipFill>
          <p:spPr bwMode="auto">
            <a:xfrm>
              <a:off x="4495800" y="3733800"/>
              <a:ext cx="4419600" cy="2514600"/>
            </a:xfrm>
            <a:prstGeom prst="rect">
              <a:avLst/>
            </a:prstGeom>
            <a:noFill/>
            <a:ln w="9525">
              <a:noFill/>
              <a:miter lim="800000"/>
              <a:headEnd/>
              <a:tailEnd/>
            </a:ln>
          </p:spPr>
        </p:pic>
        <p:pic>
          <p:nvPicPr>
            <p:cNvPr id="9" name="Picture 3" descr="C:\Users\Shree\Desktop\photographs for powerpoint\Farning\mongo-farm.jpg"/>
            <p:cNvPicPr>
              <a:picLocks noChangeAspect="1" noChangeArrowheads="1"/>
            </p:cNvPicPr>
            <p:nvPr/>
          </p:nvPicPr>
          <p:blipFill>
            <a:blip r:embed="rId2">
              <a:duotone>
                <a:prstClr val="black"/>
                <a:schemeClr val="accent2">
                  <a:tint val="45000"/>
                  <a:satMod val="400000"/>
                </a:schemeClr>
              </a:duotone>
              <a:lum bright="64000"/>
            </a:blip>
            <a:srcRect/>
            <a:stretch>
              <a:fillRect/>
            </a:stretch>
          </p:blipFill>
          <p:spPr bwMode="auto">
            <a:xfrm flipH="1">
              <a:off x="308030" y="3733800"/>
              <a:ext cx="4263970" cy="2514600"/>
            </a:xfrm>
            <a:prstGeom prst="rect">
              <a:avLst/>
            </a:prstGeom>
            <a:noFill/>
            <a:ln w="9525">
              <a:noFill/>
              <a:miter lim="800000"/>
              <a:headEnd/>
              <a:tailEnd/>
            </a:ln>
          </p:spPr>
        </p:pic>
      </p:grpSp>
      <p:sp>
        <p:nvSpPr>
          <p:cNvPr id="22531" name="Title 1"/>
          <p:cNvSpPr>
            <a:spLocks noGrp="1"/>
          </p:cNvSpPr>
          <p:nvPr>
            <p:ph type="title"/>
          </p:nvPr>
        </p:nvSpPr>
        <p:spPr>
          <a:xfrm>
            <a:off x="301625" y="384175"/>
            <a:ext cx="8534400" cy="758825"/>
          </a:xfrm>
        </p:spPr>
        <p:txBody>
          <a:bodyPr>
            <a:normAutofit fontScale="90000"/>
          </a:bodyPr>
          <a:lstStyle/>
          <a:p>
            <a:pPr eaLnBrk="1" hangingPunct="1"/>
            <a:r>
              <a:rPr lang="en-US" b="1">
                <a:solidFill>
                  <a:srgbClr val="FF0000"/>
                </a:solidFill>
              </a:rPr>
              <a:t>Classification of Co-operative </a:t>
            </a:r>
            <a:br>
              <a:rPr lang="en-US" b="1">
                <a:solidFill>
                  <a:srgbClr val="FF0000"/>
                </a:solidFill>
              </a:rPr>
            </a:br>
            <a:r>
              <a:rPr lang="en-US" b="1">
                <a:solidFill>
                  <a:srgbClr val="FF0000"/>
                </a:solidFill>
              </a:rPr>
              <a:t>farming societies</a:t>
            </a:r>
            <a:endParaRPr lang="en-IN" b="1">
              <a:solidFill>
                <a:srgbClr val="FF0000"/>
              </a:solidFill>
            </a:endParaRPr>
          </a:p>
        </p:txBody>
      </p:sp>
      <p:sp>
        <p:nvSpPr>
          <p:cNvPr id="22532"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IN" b="1"/>
              <a:t>Co-operative better farming society: </a:t>
            </a:r>
            <a:r>
              <a:rPr lang="en-IN" sz="2400" b="1">
                <a:solidFill>
                  <a:srgbClr val="800000"/>
                </a:solidFill>
              </a:rPr>
              <a:t>Independent land holding members “agree to follow a plan of cultivation/operation” laid down by the society</a:t>
            </a:r>
          </a:p>
          <a:p>
            <a:pPr eaLnBrk="1" hangingPunct="1">
              <a:buFont typeface="Wingdings 2" pitchFamily="18" charset="2"/>
              <a:buNone/>
            </a:pPr>
            <a:r>
              <a:rPr lang="en-IN" b="1"/>
              <a:t>Co-operative tenant farming society:                 </a:t>
            </a:r>
            <a:r>
              <a:rPr lang="en-IN" sz="2400" b="1">
                <a:solidFill>
                  <a:srgbClr val="800000"/>
                </a:solidFill>
              </a:rPr>
              <a:t>Leases out the plots to members for individual cultivation</a:t>
            </a:r>
          </a:p>
          <a:p>
            <a:pPr eaLnBrk="1" hangingPunct="1">
              <a:buFont typeface="Wingdings 2" pitchFamily="18" charset="2"/>
              <a:buNone/>
            </a:pPr>
            <a:r>
              <a:rPr lang="en-IN" b="1"/>
              <a:t>Co-operative joint farming society:                 </a:t>
            </a:r>
            <a:r>
              <a:rPr lang="en-IN" sz="2400" b="1">
                <a:solidFill>
                  <a:srgbClr val="800000"/>
                </a:solidFill>
              </a:rPr>
              <a:t>Land owners pool their lands for joint cultivation. The ownership of each member in his holding continues and is recognized by the payment of dividend in proportion to the value of his land</a:t>
            </a:r>
          </a:p>
        </p:txBody>
      </p:sp>
    </p:spTree>
    <p:extLst>
      <p:ext uri="{BB962C8B-B14F-4D97-AF65-F5344CB8AC3E}">
        <p14:creationId xmlns:p14="http://schemas.microsoft.com/office/powerpoint/2010/main" val="1536991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a:solidFill>
                  <a:srgbClr val="FF0000"/>
                </a:solidFill>
              </a:rPr>
              <a:t>Collective farming</a:t>
            </a:r>
            <a:endParaRPr lang="en-IN" b="1">
              <a:solidFill>
                <a:srgbClr val="FF0000"/>
              </a:solidFill>
            </a:endParaRPr>
          </a:p>
        </p:txBody>
      </p:sp>
      <p:sp>
        <p:nvSpPr>
          <p:cNvPr id="23555"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IN"/>
              <a:t>	</a:t>
            </a:r>
            <a:r>
              <a:rPr lang="en-IN">
                <a:solidFill>
                  <a:srgbClr val="6600CC"/>
                </a:solidFill>
              </a:rPr>
              <a:t>In collective farming societies, members do not have an individual land ownership right in the society’s land. Society holds land in free hold or leasehold and undertakes joint cultivation </a:t>
            </a:r>
            <a:endParaRPr lang="en-IN"/>
          </a:p>
        </p:txBody>
      </p:sp>
    </p:spTree>
    <p:extLst>
      <p:ext uri="{BB962C8B-B14F-4D97-AF65-F5344CB8AC3E}">
        <p14:creationId xmlns:p14="http://schemas.microsoft.com/office/powerpoint/2010/main" val="2945849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C:\Users\Shree\Desktop\photographs for powerpoint\Farning\09_02_23_algae_farm03.jpg"/>
          <p:cNvPicPr>
            <a:picLocks noChangeAspect="1" noChangeArrowheads="1"/>
          </p:cNvPicPr>
          <p:nvPr/>
        </p:nvPicPr>
        <p:blipFill>
          <a:blip r:embed="rId2">
            <a:lum bright="40000"/>
            <a:extLst>
              <a:ext uri="{28A0092B-C50C-407E-A947-70E740481C1C}">
                <a14:useLocalDpi xmlns:a14="http://schemas.microsoft.com/office/drawing/2010/main" val="0"/>
              </a:ext>
            </a:extLst>
          </a:blip>
          <a:srcRect/>
          <a:stretch>
            <a:fillRect/>
          </a:stretch>
        </p:blipFill>
        <p:spPr bwMode="auto">
          <a:xfrm>
            <a:off x="381000" y="1447800"/>
            <a:ext cx="853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p:cNvSpPr>
            <a:spLocks noGrp="1"/>
          </p:cNvSpPr>
          <p:nvPr>
            <p:ph type="title"/>
          </p:nvPr>
        </p:nvSpPr>
        <p:spPr>
          <a:xfrm>
            <a:off x="301625" y="384175"/>
            <a:ext cx="8534400" cy="758825"/>
          </a:xfrm>
        </p:spPr>
        <p:txBody>
          <a:bodyPr>
            <a:normAutofit fontScale="90000"/>
          </a:bodyPr>
          <a:lstStyle/>
          <a:p>
            <a:pPr eaLnBrk="1" hangingPunct="1"/>
            <a:r>
              <a:rPr lang="en-US" sz="3000" b="1">
                <a:solidFill>
                  <a:srgbClr val="FF0000"/>
                </a:solidFill>
              </a:rPr>
              <a:t>Types of collective farming </a:t>
            </a:r>
            <a:br>
              <a:rPr lang="en-US" sz="3000" b="1">
                <a:solidFill>
                  <a:srgbClr val="FF0000"/>
                </a:solidFill>
              </a:rPr>
            </a:br>
            <a:r>
              <a:rPr lang="en-US" sz="3000" b="1">
                <a:solidFill>
                  <a:srgbClr val="FF0000"/>
                </a:solidFill>
              </a:rPr>
              <a:t>societies</a:t>
            </a:r>
            <a:endParaRPr lang="en-IN" sz="3000" b="1">
              <a:solidFill>
                <a:srgbClr val="FF0000"/>
              </a:solidFill>
            </a:endParaRPr>
          </a:p>
        </p:txBody>
      </p:sp>
      <p:sp>
        <p:nvSpPr>
          <p:cNvPr id="24580" name="Content Placeholder 2"/>
          <p:cNvSpPr>
            <a:spLocks noGrp="1"/>
          </p:cNvSpPr>
          <p:nvPr>
            <p:ph sz="quarter" idx="1"/>
          </p:nvPr>
        </p:nvSpPr>
        <p:spPr>
          <a:xfrm>
            <a:off x="301625" y="1527175"/>
            <a:ext cx="8504238" cy="4572000"/>
          </a:xfrm>
        </p:spPr>
        <p:txBody>
          <a:bodyPr>
            <a:normAutofit fontScale="92500" lnSpcReduction="20000"/>
          </a:bodyPr>
          <a:lstStyle/>
          <a:p>
            <a:pPr eaLnBrk="1" hangingPunct="1">
              <a:buFont typeface="Wingdings 2" pitchFamily="18" charset="2"/>
              <a:buNone/>
            </a:pPr>
            <a:r>
              <a:rPr lang="en-IN" b="1">
                <a:solidFill>
                  <a:srgbClr val="0000FF"/>
                </a:solidFill>
              </a:rPr>
              <a:t>TYPE I Collective Farming Societies </a:t>
            </a:r>
            <a:r>
              <a:rPr lang="en-IN"/>
              <a:t>– transfer of land ownership rights by members in return for shares of equivalent value</a:t>
            </a:r>
          </a:p>
          <a:p>
            <a:pPr eaLnBrk="1" hangingPunct="1">
              <a:buFont typeface="Wingdings 2" pitchFamily="18" charset="2"/>
              <a:buNone/>
            </a:pPr>
            <a:endParaRPr lang="en-IN"/>
          </a:p>
          <a:p>
            <a:pPr eaLnBrk="1" hangingPunct="1">
              <a:buFont typeface="Wingdings 2" pitchFamily="18" charset="2"/>
              <a:buNone/>
            </a:pPr>
            <a:r>
              <a:rPr lang="en-IN" b="1">
                <a:solidFill>
                  <a:srgbClr val="0000FF"/>
                </a:solidFill>
              </a:rPr>
              <a:t>Type II Collective Farming Societies </a:t>
            </a:r>
            <a:r>
              <a:rPr lang="en-IN"/>
              <a:t>– transfer of land ownership rights by members without any consideration</a:t>
            </a:r>
          </a:p>
          <a:p>
            <a:pPr eaLnBrk="1" hangingPunct="1">
              <a:buFont typeface="Wingdings 2" pitchFamily="18" charset="2"/>
              <a:buNone/>
            </a:pPr>
            <a:endParaRPr lang="en-IN"/>
          </a:p>
          <a:p>
            <a:pPr eaLnBrk="1" hangingPunct="1">
              <a:buFont typeface="Wingdings 2" pitchFamily="18" charset="2"/>
              <a:buNone/>
            </a:pPr>
            <a:r>
              <a:rPr lang="en-IN" b="1">
                <a:solidFill>
                  <a:srgbClr val="0000FF"/>
                </a:solidFill>
              </a:rPr>
              <a:t>TYPE III Collective Farming Societies  </a:t>
            </a:r>
            <a:r>
              <a:rPr lang="en-IN"/>
              <a:t>- Absence of the transfer of any prior land ownership rights by members</a:t>
            </a:r>
          </a:p>
        </p:txBody>
      </p:sp>
    </p:spTree>
    <p:extLst>
      <p:ext uri="{BB962C8B-B14F-4D97-AF65-F5344CB8AC3E}">
        <p14:creationId xmlns:p14="http://schemas.microsoft.com/office/powerpoint/2010/main" val="427407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pPr eaLnBrk="1" hangingPunct="1"/>
            <a:r>
              <a:rPr lang="en-US" b="1">
                <a:solidFill>
                  <a:srgbClr val="FF0000"/>
                </a:solidFill>
              </a:rPr>
              <a:t>Large &amp; Small scale farming</a:t>
            </a:r>
            <a:endParaRPr lang="en-IN" b="1">
              <a:solidFill>
                <a:srgbClr val="FF0000"/>
              </a:solidFill>
            </a:endParaRPr>
          </a:p>
        </p:txBody>
      </p:sp>
      <p:sp>
        <p:nvSpPr>
          <p:cNvPr id="25604" name="Content Placeholder 2"/>
          <p:cNvSpPr>
            <a:spLocks noGrp="1"/>
          </p:cNvSpPr>
          <p:nvPr>
            <p:ph sz="quarter" idx="1"/>
          </p:nvPr>
        </p:nvSpPr>
        <p:spPr>
          <a:xfrm>
            <a:off x="301625" y="1374775"/>
            <a:ext cx="8504238" cy="4645025"/>
          </a:xfrm>
        </p:spPr>
        <p:txBody>
          <a:bodyPr/>
          <a:lstStyle/>
          <a:p>
            <a:pPr eaLnBrk="1" hangingPunct="1">
              <a:buFont typeface="Wingdings 2" pitchFamily="18" charset="2"/>
              <a:buNone/>
            </a:pPr>
            <a:r>
              <a:rPr lang="en-IN" sz="2500" u="sng"/>
              <a:t>Different means of describing scale of livestock enterprise</a:t>
            </a:r>
            <a:r>
              <a:rPr lang="en-IN" sz="2500"/>
              <a:t>: </a:t>
            </a:r>
          </a:p>
          <a:p>
            <a:pPr eaLnBrk="1" hangingPunct="1">
              <a:buFont typeface="Wingdings" pitchFamily="2" charset="2"/>
              <a:buChar char="ü"/>
            </a:pPr>
            <a:r>
              <a:rPr lang="en-IN" sz="2400"/>
              <a:t>Quantity of produce &amp; marketed unit within a time period</a:t>
            </a:r>
          </a:p>
          <a:p>
            <a:pPr eaLnBrk="1" hangingPunct="1">
              <a:buFont typeface="Wingdings" pitchFamily="2" charset="2"/>
              <a:buChar char="ü"/>
            </a:pPr>
            <a:r>
              <a:rPr lang="en-IN" sz="2400"/>
              <a:t>Number of animals/ birds maintained</a:t>
            </a:r>
          </a:p>
          <a:p>
            <a:pPr eaLnBrk="1" hangingPunct="1">
              <a:buFont typeface="Wingdings" pitchFamily="2" charset="2"/>
              <a:buChar char="ü"/>
            </a:pPr>
            <a:r>
              <a:rPr lang="en-IN" sz="2400"/>
              <a:t>Area of holding over which the livestock enterprise is based</a:t>
            </a:r>
          </a:p>
          <a:p>
            <a:pPr eaLnBrk="1" hangingPunct="1">
              <a:buFont typeface="Wingdings 2" pitchFamily="18" charset="2"/>
              <a:buNone/>
            </a:pPr>
            <a:r>
              <a:rPr lang="en-IN" sz="2400" b="1"/>
              <a:t>The advantages of large scale production over small scale production are called </a:t>
            </a:r>
            <a:r>
              <a:rPr lang="en-IN" sz="2400" b="1" u="sng"/>
              <a:t>Economies of scale</a:t>
            </a:r>
          </a:p>
        </p:txBody>
      </p:sp>
    </p:spTree>
    <p:extLst>
      <p:ext uri="{BB962C8B-B14F-4D97-AF65-F5344CB8AC3E}">
        <p14:creationId xmlns:p14="http://schemas.microsoft.com/office/powerpoint/2010/main" val="1878193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solidFill>
                  <a:srgbClr val="6600CC"/>
                </a:solidFill>
              </a:rPr>
              <a:t>Advantages of Large-scale farming</a:t>
            </a:r>
            <a:endParaRPr lang="en-IN">
              <a:solidFill>
                <a:srgbClr val="6600CC"/>
              </a:solidFill>
            </a:endParaRPr>
          </a:p>
        </p:txBody>
      </p:sp>
      <p:sp>
        <p:nvSpPr>
          <p:cNvPr id="26627" name="Content Placeholder 2"/>
          <p:cNvSpPr>
            <a:spLocks noGrp="1"/>
          </p:cNvSpPr>
          <p:nvPr>
            <p:ph sz="quarter" idx="1"/>
          </p:nvPr>
        </p:nvSpPr>
        <p:spPr>
          <a:xfrm>
            <a:off x="228600" y="1371600"/>
            <a:ext cx="4495800" cy="4572000"/>
          </a:xfrm>
        </p:spPr>
        <p:txBody>
          <a:bodyPr/>
          <a:lstStyle/>
          <a:p>
            <a:r>
              <a:rPr lang="en-US" sz="2600"/>
              <a:t>Increased efficiency &amp; full utilization of labour</a:t>
            </a:r>
          </a:p>
          <a:p>
            <a:r>
              <a:rPr lang="en-US" sz="2600"/>
              <a:t>Lower machine cost as a result of greater annual use</a:t>
            </a:r>
          </a:p>
          <a:p>
            <a:r>
              <a:rPr lang="en-US" sz="2600"/>
              <a:t>Building economics</a:t>
            </a:r>
          </a:p>
        </p:txBody>
      </p:sp>
      <p:sp>
        <p:nvSpPr>
          <p:cNvPr id="9" name="Content Placeholder 2"/>
          <p:cNvSpPr txBox="1">
            <a:spLocks/>
          </p:cNvSpPr>
          <p:nvPr/>
        </p:nvSpPr>
        <p:spPr bwMode="auto">
          <a:xfrm>
            <a:off x="4572000" y="1371600"/>
            <a:ext cx="4495800" cy="4572000"/>
          </a:xfrm>
          <a:prstGeom prst="rect">
            <a:avLst/>
          </a:prstGeom>
          <a:noFill/>
          <a:ln w="9525">
            <a:noFill/>
            <a:miter lim="800000"/>
            <a:headEnd/>
            <a:tailEnd/>
          </a:ln>
        </p:spPr>
        <p:txBody>
          <a:bodyPr/>
          <a:lstStyle/>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Buying and selling</a:t>
            </a:r>
            <a:endParaRPr lang="en-IN" sz="2600" dirty="0">
              <a:latin typeface="+mn-lt"/>
              <a:cs typeface="+mn-cs"/>
            </a:endParaRP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Management</a:t>
            </a: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Economics in financing</a:t>
            </a: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Economics in the use of by-products</a:t>
            </a:r>
            <a:endParaRPr lang="en-IN" sz="2600" dirty="0">
              <a:latin typeface="+mn-lt"/>
              <a:cs typeface="+mn-cs"/>
            </a:endParaRPr>
          </a:p>
        </p:txBody>
      </p:sp>
    </p:spTree>
    <p:extLst>
      <p:ext uri="{BB962C8B-B14F-4D97-AF65-F5344CB8AC3E}">
        <p14:creationId xmlns:p14="http://schemas.microsoft.com/office/powerpoint/2010/main" val="324230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1625" y="460375"/>
            <a:ext cx="8534400" cy="758825"/>
          </a:xfrm>
        </p:spPr>
        <p:txBody>
          <a:bodyPr>
            <a:normAutofit fontScale="90000"/>
          </a:bodyPr>
          <a:lstStyle/>
          <a:p>
            <a:r>
              <a:rPr lang="en-US">
                <a:solidFill>
                  <a:srgbClr val="6600CC"/>
                </a:solidFill>
              </a:rPr>
              <a:t>Disadvantages of Large-scale </a:t>
            </a:r>
            <a:br>
              <a:rPr lang="en-US">
                <a:solidFill>
                  <a:srgbClr val="6600CC"/>
                </a:solidFill>
              </a:rPr>
            </a:br>
            <a:r>
              <a:rPr lang="en-US">
                <a:solidFill>
                  <a:srgbClr val="6600CC"/>
                </a:solidFill>
              </a:rPr>
              <a:t>farming</a:t>
            </a:r>
            <a:endParaRPr lang="en-IN">
              <a:solidFill>
                <a:srgbClr val="6600CC"/>
              </a:solidFill>
            </a:endParaRPr>
          </a:p>
        </p:txBody>
      </p:sp>
      <p:sp>
        <p:nvSpPr>
          <p:cNvPr id="27651" name="Content Placeholder 2"/>
          <p:cNvSpPr>
            <a:spLocks noGrp="1"/>
          </p:cNvSpPr>
          <p:nvPr>
            <p:ph sz="quarter" idx="1"/>
          </p:nvPr>
        </p:nvSpPr>
        <p:spPr>
          <a:xfrm>
            <a:off x="301625" y="1527175"/>
            <a:ext cx="8613775" cy="2892425"/>
          </a:xfrm>
        </p:spPr>
        <p:txBody>
          <a:bodyPr/>
          <a:lstStyle/>
          <a:p>
            <a:r>
              <a:rPr lang="en-US" sz="2600"/>
              <a:t>Greater losses during depression period </a:t>
            </a:r>
          </a:p>
          <a:p>
            <a:r>
              <a:rPr lang="en-US" sz="2600"/>
              <a:t>Difficulty in supervision</a:t>
            </a:r>
          </a:p>
          <a:p>
            <a:r>
              <a:rPr lang="en-US" sz="2600"/>
              <a:t>Under utilization of resources, equipments, labors</a:t>
            </a:r>
          </a:p>
          <a:p>
            <a:r>
              <a:rPr lang="en-US" sz="2600"/>
              <a:t>Apart from this, extended limit of farm then leads to inefficiencies </a:t>
            </a:r>
          </a:p>
          <a:p>
            <a:endParaRPr lang="en-IN" sz="2600"/>
          </a:p>
        </p:txBody>
      </p:sp>
    </p:spTree>
    <p:extLst>
      <p:ext uri="{BB962C8B-B14F-4D97-AF65-F5344CB8AC3E}">
        <p14:creationId xmlns:p14="http://schemas.microsoft.com/office/powerpoint/2010/main" val="68420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r>
              <a:rPr lang="en-US">
                <a:solidFill>
                  <a:srgbClr val="6600CC"/>
                </a:solidFill>
              </a:rPr>
              <a:t>Advantages of small scale farming</a:t>
            </a:r>
          </a:p>
        </p:txBody>
      </p:sp>
      <p:sp>
        <p:nvSpPr>
          <p:cNvPr id="28675" name="Rectangle 3"/>
          <p:cNvSpPr>
            <a:spLocks noGrp="1"/>
          </p:cNvSpPr>
          <p:nvPr>
            <p:ph type="body" idx="4294967295"/>
          </p:nvPr>
        </p:nvSpPr>
        <p:spPr>
          <a:xfrm>
            <a:off x="152400" y="1447800"/>
            <a:ext cx="4575175" cy="4598988"/>
          </a:xfrm>
        </p:spPr>
        <p:txBody>
          <a:bodyPr/>
          <a:lstStyle/>
          <a:p>
            <a:pPr>
              <a:lnSpc>
                <a:spcPct val="90000"/>
              </a:lnSpc>
            </a:pPr>
            <a:r>
              <a:rPr lang="en-US" sz="2400"/>
              <a:t>Close attention &amp; supervision</a:t>
            </a:r>
          </a:p>
          <a:p>
            <a:pPr>
              <a:lnSpc>
                <a:spcPct val="90000"/>
              </a:lnSpc>
            </a:pPr>
            <a:r>
              <a:rPr lang="en-US" sz="2400"/>
              <a:t>Efficient use of family labour</a:t>
            </a:r>
          </a:p>
          <a:p>
            <a:pPr>
              <a:lnSpc>
                <a:spcPct val="90000"/>
              </a:lnSpc>
            </a:pPr>
            <a:r>
              <a:rPr lang="en-US" sz="2400"/>
              <a:t>Higher productivity</a:t>
            </a:r>
          </a:p>
          <a:p>
            <a:pPr>
              <a:lnSpc>
                <a:spcPct val="90000"/>
              </a:lnSpc>
            </a:pPr>
            <a:r>
              <a:rPr lang="en-US" sz="2400"/>
              <a:t>Low market dependence for inputs</a:t>
            </a:r>
          </a:p>
        </p:txBody>
      </p:sp>
      <p:sp>
        <p:nvSpPr>
          <p:cNvPr id="9" name="Rectangle 3"/>
          <p:cNvSpPr txBox="1">
            <a:spLocks/>
          </p:cNvSpPr>
          <p:nvPr/>
        </p:nvSpPr>
        <p:spPr bwMode="auto">
          <a:xfrm>
            <a:off x="4645025" y="1447800"/>
            <a:ext cx="4422775" cy="4598988"/>
          </a:xfrm>
          <a:prstGeom prst="rect">
            <a:avLst/>
          </a:prstGeom>
          <a:noFill/>
          <a:ln w="9525">
            <a:noFill/>
            <a:miter lim="800000"/>
            <a:headEnd/>
            <a:tailEnd/>
          </a:ln>
        </p:spPr>
        <p:txBody>
          <a:bodyPr/>
          <a:lstStyle/>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Intensive cultivation is possible</a:t>
            </a:r>
          </a:p>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Social justice through distribution of landed property</a:t>
            </a:r>
          </a:p>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Higher family </a:t>
            </a:r>
            <a:r>
              <a:rPr lang="en-US" sz="2400" dirty="0" err="1">
                <a:latin typeface="+mn-lt"/>
                <a:cs typeface="+mn-cs"/>
              </a:rPr>
              <a:t>labour</a:t>
            </a:r>
            <a:r>
              <a:rPr lang="en-US" sz="2400" dirty="0">
                <a:latin typeface="+mn-lt"/>
                <a:cs typeface="+mn-cs"/>
              </a:rPr>
              <a:t> employment</a:t>
            </a:r>
          </a:p>
        </p:txBody>
      </p:sp>
    </p:spTree>
    <p:extLst>
      <p:ext uri="{BB962C8B-B14F-4D97-AF65-F5344CB8AC3E}">
        <p14:creationId xmlns:p14="http://schemas.microsoft.com/office/powerpoint/2010/main" val="4094698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301625" y="460375"/>
            <a:ext cx="8534400" cy="758825"/>
          </a:xfrm>
        </p:spPr>
        <p:txBody>
          <a:bodyPr>
            <a:normAutofit fontScale="90000"/>
          </a:bodyPr>
          <a:lstStyle/>
          <a:p>
            <a:r>
              <a:rPr lang="en-US">
                <a:solidFill>
                  <a:srgbClr val="6600CC"/>
                </a:solidFill>
              </a:rPr>
              <a:t>Disadvantages of small scale </a:t>
            </a:r>
            <a:br>
              <a:rPr lang="en-US">
                <a:solidFill>
                  <a:srgbClr val="6600CC"/>
                </a:solidFill>
              </a:rPr>
            </a:br>
            <a:r>
              <a:rPr lang="en-US">
                <a:solidFill>
                  <a:srgbClr val="6600CC"/>
                </a:solidFill>
              </a:rPr>
              <a:t>farming</a:t>
            </a:r>
          </a:p>
        </p:txBody>
      </p:sp>
      <p:sp>
        <p:nvSpPr>
          <p:cNvPr id="29699" name="Rectangle 3"/>
          <p:cNvSpPr>
            <a:spLocks noGrp="1"/>
          </p:cNvSpPr>
          <p:nvPr>
            <p:ph type="body" idx="4294967295"/>
          </p:nvPr>
        </p:nvSpPr>
        <p:spPr>
          <a:xfrm>
            <a:off x="301625" y="1524000"/>
            <a:ext cx="4498975" cy="4598988"/>
          </a:xfrm>
        </p:spPr>
        <p:txBody>
          <a:bodyPr/>
          <a:lstStyle/>
          <a:p>
            <a:r>
              <a:rPr lang="en-US" sz="2400"/>
              <a:t>Inadequacy of productive resources</a:t>
            </a:r>
          </a:p>
          <a:p>
            <a:r>
              <a:rPr lang="en-US" sz="2400"/>
              <a:t>Unremunerative farming</a:t>
            </a:r>
          </a:p>
          <a:p>
            <a:r>
              <a:rPr lang="en-US" sz="2400"/>
              <a:t>Limited scope for development</a:t>
            </a:r>
          </a:p>
        </p:txBody>
      </p:sp>
      <p:sp>
        <p:nvSpPr>
          <p:cNvPr id="9" name="Rectangle 3"/>
          <p:cNvSpPr txBox="1">
            <a:spLocks/>
          </p:cNvSpPr>
          <p:nvPr/>
        </p:nvSpPr>
        <p:spPr bwMode="auto">
          <a:xfrm>
            <a:off x="4495800" y="1524000"/>
            <a:ext cx="4498975" cy="4598988"/>
          </a:xfrm>
          <a:prstGeom prst="rect">
            <a:avLst/>
          </a:prstGeom>
          <a:noFill/>
          <a:ln w="9525">
            <a:noFill/>
            <a:miter lim="800000"/>
            <a:headEnd/>
            <a:tailEnd/>
          </a:ln>
        </p:spPr>
        <p:txBody>
          <a:bodyPr/>
          <a:lstStyle/>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Shortage of farm implements</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Under employment</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Market diseconomies</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Shortage of finance</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Relatively more overheads</a:t>
            </a:r>
          </a:p>
        </p:txBody>
      </p:sp>
    </p:spTree>
    <p:extLst>
      <p:ext uri="{BB962C8B-B14F-4D97-AF65-F5344CB8AC3E}">
        <p14:creationId xmlns:p14="http://schemas.microsoft.com/office/powerpoint/2010/main" val="2112333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1625" y="460375"/>
            <a:ext cx="8534400" cy="758825"/>
          </a:xfrm>
        </p:spPr>
        <p:txBody>
          <a:bodyPr>
            <a:normAutofit fontScale="90000"/>
          </a:bodyPr>
          <a:lstStyle/>
          <a:p>
            <a:pPr eaLnBrk="1" hangingPunct="1"/>
            <a:r>
              <a:rPr lang="en-US" b="1">
                <a:solidFill>
                  <a:srgbClr val="FF0000"/>
                </a:solidFill>
              </a:rPr>
              <a:t>Comparison between</a:t>
            </a:r>
            <a:br>
              <a:rPr lang="en-US" b="1">
                <a:solidFill>
                  <a:srgbClr val="FF0000"/>
                </a:solidFill>
              </a:rPr>
            </a:br>
            <a:r>
              <a:rPr lang="en-US" b="1">
                <a:solidFill>
                  <a:srgbClr val="FF0000"/>
                </a:solidFill>
              </a:rPr>
              <a:t>Large &amp; Small scale farming</a:t>
            </a:r>
            <a:endParaRPr lang="en-IN" b="1">
              <a:solidFill>
                <a:srgbClr val="FF0000"/>
              </a:solidFill>
            </a:endParaRPr>
          </a:p>
        </p:txBody>
      </p:sp>
      <p:graphicFrame>
        <p:nvGraphicFramePr>
          <p:cNvPr id="9" name="Content Placeholder 8"/>
          <p:cNvGraphicFramePr>
            <a:graphicFrameLocks noGrp="1"/>
          </p:cNvGraphicFramePr>
          <p:nvPr>
            <p:ph sz="quarter" idx="1"/>
          </p:nvPr>
        </p:nvGraphicFramePr>
        <p:xfrm>
          <a:off x="301625" y="1524000"/>
          <a:ext cx="8504238" cy="5121270"/>
        </p:xfrm>
        <a:graphic>
          <a:graphicData uri="http://schemas.openxmlformats.org/drawingml/2006/table">
            <a:tbl>
              <a:tblPr firstRow="1" bandRow="1">
                <a:tableStyleId>{5C22544A-7EE6-4342-B048-85BDC9FD1C3A}</a:tableStyleId>
              </a:tblPr>
              <a:tblGrid>
                <a:gridCol w="5108575">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43063">
                  <a:extLst>
                    <a:ext uri="{9D8B030D-6E8A-4147-A177-3AD203B41FA5}">
                      <a16:colId xmlns:a16="http://schemas.microsoft.com/office/drawing/2014/main" val="20002"/>
                    </a:ext>
                  </a:extLst>
                </a:gridCol>
              </a:tblGrid>
              <a:tr h="365805">
                <a:tc>
                  <a:txBody>
                    <a:bodyPr/>
                    <a:lstStyle/>
                    <a:p>
                      <a:pPr algn="ctr"/>
                      <a:r>
                        <a:rPr lang="en-US" sz="1800" b="1" dirty="0">
                          <a:solidFill>
                            <a:schemeClr val="tx1"/>
                          </a:solidFill>
                        </a:rPr>
                        <a:t>Aspects</a:t>
                      </a:r>
                    </a:p>
                  </a:txBody>
                  <a:tcPr marT="45726" marB="45726"/>
                </a:tc>
                <a:tc>
                  <a:txBody>
                    <a:bodyPr/>
                    <a:lstStyle/>
                    <a:p>
                      <a:pPr algn="ctr"/>
                      <a:r>
                        <a:rPr lang="en-US" sz="1800" b="1" dirty="0">
                          <a:solidFill>
                            <a:schemeClr val="tx1"/>
                          </a:solidFill>
                        </a:rPr>
                        <a:t>Large scale</a:t>
                      </a:r>
                    </a:p>
                  </a:txBody>
                  <a:tcPr marT="45726" marB="45726"/>
                </a:tc>
                <a:tc>
                  <a:txBody>
                    <a:bodyPr/>
                    <a:lstStyle/>
                    <a:p>
                      <a:pPr algn="ctr"/>
                      <a:r>
                        <a:rPr lang="en-US" sz="1800" b="1" dirty="0">
                          <a:solidFill>
                            <a:schemeClr val="tx1"/>
                          </a:solidFill>
                        </a:rPr>
                        <a:t>Small scale</a:t>
                      </a:r>
                    </a:p>
                  </a:txBody>
                  <a:tcPr marT="45726" marB="45726"/>
                </a:tc>
                <a:extLst>
                  <a:ext uri="{0D108BD9-81ED-4DB2-BD59-A6C34878D82A}">
                    <a16:rowId xmlns:a16="http://schemas.microsoft.com/office/drawing/2014/main" val="10000"/>
                  </a:ext>
                </a:extLst>
              </a:tr>
              <a:tr h="365805">
                <a:tc>
                  <a:txBody>
                    <a:bodyPr/>
                    <a:lstStyle/>
                    <a:p>
                      <a:pPr algn="l"/>
                      <a:r>
                        <a:rPr lang="en-US" sz="1800" b="1" dirty="0">
                          <a:solidFill>
                            <a:schemeClr val="tx1"/>
                          </a:solidFill>
                        </a:rPr>
                        <a:t>Division of </a:t>
                      </a:r>
                      <a:r>
                        <a:rPr lang="en-US" sz="1800" b="1" dirty="0" err="1">
                          <a:solidFill>
                            <a:schemeClr val="tx1"/>
                          </a:solidFill>
                        </a:rPr>
                        <a:t>labour</a:t>
                      </a:r>
                      <a:endParaRPr lang="en-US" sz="1800" b="1" dirty="0">
                        <a:solidFill>
                          <a:schemeClr val="tx1"/>
                        </a:solidFill>
                      </a:endParaRPr>
                    </a:p>
                  </a:txBody>
                  <a:tcPr marT="45726" marB="45726"/>
                </a:tc>
                <a:tc>
                  <a:txBody>
                    <a:bodyPr/>
                    <a:lstStyle/>
                    <a:p>
                      <a:pPr algn="ctr"/>
                      <a:r>
                        <a:rPr lang="en-US" sz="1800" b="1" dirty="0">
                          <a:solidFill>
                            <a:schemeClr val="tx1"/>
                          </a:solidFill>
                        </a:rPr>
                        <a:t>Possible</a:t>
                      </a:r>
                    </a:p>
                  </a:txBody>
                  <a:tcPr marT="45726" marB="45726"/>
                </a:tc>
                <a:tc>
                  <a:txBody>
                    <a:bodyPr/>
                    <a:lstStyle/>
                    <a:p>
                      <a:pPr algn="ctr"/>
                      <a:r>
                        <a:rPr lang="en-US" sz="1800" b="1" dirty="0">
                          <a:solidFill>
                            <a:schemeClr val="tx1"/>
                          </a:solidFill>
                        </a:rPr>
                        <a:t>Limited</a:t>
                      </a:r>
                    </a:p>
                  </a:txBody>
                  <a:tcPr marT="45726" marB="45726"/>
                </a:tc>
                <a:extLst>
                  <a:ext uri="{0D108BD9-81ED-4DB2-BD59-A6C34878D82A}">
                    <a16:rowId xmlns:a16="http://schemas.microsoft.com/office/drawing/2014/main" val="10001"/>
                  </a:ext>
                </a:extLst>
              </a:tr>
              <a:tr h="365805">
                <a:tc>
                  <a:txBody>
                    <a:bodyPr/>
                    <a:lstStyle/>
                    <a:p>
                      <a:pPr algn="l"/>
                      <a:r>
                        <a:rPr lang="en-US" sz="1800" b="1" dirty="0">
                          <a:solidFill>
                            <a:schemeClr val="tx1"/>
                          </a:solidFill>
                        </a:rPr>
                        <a:t>Mechanization</a:t>
                      </a:r>
                    </a:p>
                  </a:txBody>
                  <a:tcPr marT="45726" marB="45726"/>
                </a:tc>
                <a:tc>
                  <a:txBody>
                    <a:bodyPr/>
                    <a:lstStyle/>
                    <a:p>
                      <a:pPr algn="ctr"/>
                      <a:r>
                        <a:rPr lang="en-US" sz="1800" b="1" dirty="0">
                          <a:solidFill>
                            <a:schemeClr val="tx1"/>
                          </a:solidFill>
                        </a:rPr>
                        <a:t>Possible</a:t>
                      </a:r>
                    </a:p>
                  </a:txBody>
                  <a:tcPr marT="45726" marB="45726"/>
                </a:tc>
                <a:tc>
                  <a:txBody>
                    <a:bodyPr/>
                    <a:lstStyle/>
                    <a:p>
                      <a:pPr algn="ctr"/>
                      <a:r>
                        <a:rPr lang="en-US" sz="1800" b="1" dirty="0">
                          <a:solidFill>
                            <a:schemeClr val="tx1"/>
                          </a:solidFill>
                        </a:rPr>
                        <a:t>Not possible</a:t>
                      </a:r>
                    </a:p>
                  </a:txBody>
                  <a:tcPr marT="45726" marB="45726"/>
                </a:tc>
                <a:extLst>
                  <a:ext uri="{0D108BD9-81ED-4DB2-BD59-A6C34878D82A}">
                    <a16:rowId xmlns:a16="http://schemas.microsoft.com/office/drawing/2014/main" val="10002"/>
                  </a:ext>
                </a:extLst>
              </a:tr>
              <a:tr h="365805">
                <a:tc>
                  <a:txBody>
                    <a:bodyPr/>
                    <a:lstStyle/>
                    <a:p>
                      <a:pPr algn="l"/>
                      <a:r>
                        <a:rPr lang="en-US" sz="1800" b="1" dirty="0">
                          <a:solidFill>
                            <a:schemeClr val="tx1"/>
                          </a:solidFill>
                        </a:rPr>
                        <a:t>Quantity of output</a:t>
                      </a:r>
                    </a:p>
                  </a:txBody>
                  <a:tcPr marT="45726" marB="45726"/>
                </a:tc>
                <a:tc>
                  <a:txBody>
                    <a:bodyPr/>
                    <a:lstStyle/>
                    <a:p>
                      <a:pPr algn="ctr"/>
                      <a:r>
                        <a:rPr lang="en-US" sz="1800" b="1" dirty="0">
                          <a:solidFill>
                            <a:schemeClr val="tx1"/>
                          </a:solidFill>
                        </a:rPr>
                        <a:t>More</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03"/>
                  </a:ext>
                </a:extLst>
              </a:tr>
              <a:tr h="365805">
                <a:tc>
                  <a:txBody>
                    <a:bodyPr/>
                    <a:lstStyle/>
                    <a:p>
                      <a:pPr algn="l"/>
                      <a:r>
                        <a:rPr lang="en-US" sz="1800" b="1" dirty="0">
                          <a:solidFill>
                            <a:schemeClr val="tx1"/>
                          </a:solidFill>
                        </a:rPr>
                        <a:t>Cost of production</a:t>
                      </a:r>
                    </a:p>
                  </a:txBody>
                  <a:tcPr marT="45726" marB="45726"/>
                </a:tc>
                <a:tc>
                  <a:txBody>
                    <a:bodyPr/>
                    <a:lstStyle/>
                    <a:p>
                      <a:pPr algn="ctr"/>
                      <a:r>
                        <a:rPr lang="en-US" sz="1800" b="1" dirty="0">
                          <a:solidFill>
                            <a:schemeClr val="tx1"/>
                          </a:solidFill>
                        </a:rPr>
                        <a:t>Low </a:t>
                      </a:r>
                    </a:p>
                  </a:txBody>
                  <a:tcPr marT="45726" marB="45726"/>
                </a:tc>
                <a:tc>
                  <a:txBody>
                    <a:bodyPr/>
                    <a:lstStyle/>
                    <a:p>
                      <a:pPr algn="ctr"/>
                      <a:r>
                        <a:rPr lang="en-US" sz="1800" b="1" dirty="0">
                          <a:solidFill>
                            <a:schemeClr val="tx1"/>
                          </a:solidFill>
                        </a:rPr>
                        <a:t>High</a:t>
                      </a:r>
                    </a:p>
                  </a:txBody>
                  <a:tcPr marT="45726" marB="45726"/>
                </a:tc>
                <a:extLst>
                  <a:ext uri="{0D108BD9-81ED-4DB2-BD59-A6C34878D82A}">
                    <a16:rowId xmlns:a16="http://schemas.microsoft.com/office/drawing/2014/main" val="10004"/>
                  </a:ext>
                </a:extLst>
              </a:tr>
              <a:tr h="365805">
                <a:tc>
                  <a:txBody>
                    <a:bodyPr/>
                    <a:lstStyle/>
                    <a:p>
                      <a:pPr algn="l"/>
                      <a:r>
                        <a:rPr lang="en-US" sz="1800" b="1" dirty="0">
                          <a:solidFill>
                            <a:schemeClr val="tx1"/>
                          </a:solidFill>
                        </a:rPr>
                        <a:t>Cost of management</a:t>
                      </a:r>
                    </a:p>
                  </a:txBody>
                  <a:tcPr marT="45726" marB="45726"/>
                </a:tc>
                <a:tc>
                  <a:txBody>
                    <a:bodyPr/>
                    <a:lstStyle/>
                    <a:p>
                      <a:pPr algn="ctr"/>
                      <a:r>
                        <a:rPr lang="en-US" sz="1800" b="1" dirty="0">
                          <a:solidFill>
                            <a:schemeClr val="tx1"/>
                          </a:solidFill>
                        </a:rPr>
                        <a:t>Low</a:t>
                      </a:r>
                    </a:p>
                  </a:txBody>
                  <a:tcPr marT="45726" marB="45726"/>
                </a:tc>
                <a:tc>
                  <a:txBody>
                    <a:bodyPr/>
                    <a:lstStyle/>
                    <a:p>
                      <a:pPr algn="ctr"/>
                      <a:r>
                        <a:rPr lang="en-US" sz="1800" b="1" dirty="0">
                          <a:solidFill>
                            <a:schemeClr val="tx1"/>
                          </a:solidFill>
                        </a:rPr>
                        <a:t>High</a:t>
                      </a:r>
                    </a:p>
                  </a:txBody>
                  <a:tcPr marT="45726" marB="45726"/>
                </a:tc>
                <a:extLst>
                  <a:ext uri="{0D108BD9-81ED-4DB2-BD59-A6C34878D82A}">
                    <a16:rowId xmlns:a16="http://schemas.microsoft.com/office/drawing/2014/main" val="10005"/>
                  </a:ext>
                </a:extLst>
              </a:tr>
              <a:tr h="365805">
                <a:tc>
                  <a:txBody>
                    <a:bodyPr/>
                    <a:lstStyle/>
                    <a:p>
                      <a:pPr algn="l"/>
                      <a:r>
                        <a:rPr lang="en-US" sz="1800" b="1" dirty="0">
                          <a:solidFill>
                            <a:schemeClr val="tx1"/>
                          </a:solidFill>
                        </a:rPr>
                        <a:t>Risk</a:t>
                      </a:r>
                    </a:p>
                  </a:txBody>
                  <a:tcPr marT="45726" marB="45726"/>
                </a:tc>
                <a:tc>
                  <a:txBody>
                    <a:bodyPr/>
                    <a:lstStyle/>
                    <a:p>
                      <a:pPr algn="ctr"/>
                      <a:r>
                        <a:rPr lang="en-US" sz="1800" b="1" dirty="0">
                          <a:solidFill>
                            <a:schemeClr val="tx1"/>
                          </a:solidFill>
                        </a:rPr>
                        <a:t>More</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06"/>
                  </a:ext>
                </a:extLst>
              </a:tr>
              <a:tr h="365805">
                <a:tc>
                  <a:txBody>
                    <a:bodyPr/>
                    <a:lstStyle/>
                    <a:p>
                      <a:pPr algn="l"/>
                      <a:r>
                        <a:rPr lang="en-US" sz="1800" b="1" dirty="0">
                          <a:solidFill>
                            <a:schemeClr val="tx1"/>
                          </a:solidFill>
                        </a:rPr>
                        <a:t>Marketing facilities</a:t>
                      </a:r>
                    </a:p>
                  </a:txBody>
                  <a:tcPr marT="45726" marB="45726"/>
                </a:tc>
                <a:tc>
                  <a:txBody>
                    <a:bodyPr/>
                    <a:lstStyle/>
                    <a:p>
                      <a:pPr algn="ctr"/>
                      <a:r>
                        <a:rPr lang="en-US" sz="1800" b="1" dirty="0">
                          <a:solidFill>
                            <a:schemeClr val="tx1"/>
                          </a:solidFill>
                        </a:rPr>
                        <a:t>Better</a:t>
                      </a:r>
                    </a:p>
                  </a:txBody>
                  <a:tcPr marT="45726" marB="45726"/>
                </a:tc>
                <a:tc>
                  <a:txBody>
                    <a:bodyPr/>
                    <a:lstStyle/>
                    <a:p>
                      <a:pPr algn="ctr"/>
                      <a:r>
                        <a:rPr lang="en-US" sz="1800" b="1" dirty="0">
                          <a:solidFill>
                            <a:schemeClr val="tx1"/>
                          </a:solidFill>
                        </a:rPr>
                        <a:t>Poor</a:t>
                      </a:r>
                    </a:p>
                  </a:txBody>
                  <a:tcPr marT="45726" marB="45726"/>
                </a:tc>
                <a:extLst>
                  <a:ext uri="{0D108BD9-81ED-4DB2-BD59-A6C34878D82A}">
                    <a16:rowId xmlns:a16="http://schemas.microsoft.com/office/drawing/2014/main" val="10007"/>
                  </a:ext>
                </a:extLst>
              </a:tr>
              <a:tr h="365805">
                <a:tc>
                  <a:txBody>
                    <a:bodyPr/>
                    <a:lstStyle/>
                    <a:p>
                      <a:pPr algn="l"/>
                      <a:r>
                        <a:rPr lang="en-US" sz="1800" b="1" dirty="0">
                          <a:solidFill>
                            <a:schemeClr val="tx1"/>
                          </a:solidFill>
                        </a:rPr>
                        <a:t>Economy of buying &amp; selling</a:t>
                      </a:r>
                    </a:p>
                  </a:txBody>
                  <a:tcPr marT="45726" marB="45726"/>
                </a:tc>
                <a:tc>
                  <a:txBody>
                    <a:bodyPr/>
                    <a:lstStyle/>
                    <a:p>
                      <a:pPr algn="ctr"/>
                      <a:r>
                        <a:rPr lang="en-US" sz="1800" b="1" dirty="0">
                          <a:solidFill>
                            <a:schemeClr val="tx1"/>
                          </a:solidFill>
                        </a:rPr>
                        <a:t>More</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08"/>
                  </a:ext>
                </a:extLst>
              </a:tr>
              <a:tr h="365805">
                <a:tc>
                  <a:txBody>
                    <a:bodyPr/>
                    <a:lstStyle/>
                    <a:p>
                      <a:pPr algn="l"/>
                      <a:r>
                        <a:rPr lang="en-US" sz="1800" b="1" dirty="0">
                          <a:solidFill>
                            <a:schemeClr val="tx1"/>
                          </a:solidFill>
                        </a:rPr>
                        <a:t>Possibility of using improved technology</a:t>
                      </a:r>
                    </a:p>
                  </a:txBody>
                  <a:tcPr marT="45726" marB="45726"/>
                </a:tc>
                <a:tc>
                  <a:txBody>
                    <a:bodyPr/>
                    <a:lstStyle/>
                    <a:p>
                      <a:pPr algn="ctr"/>
                      <a:r>
                        <a:rPr lang="en-US" sz="1800" b="1" dirty="0">
                          <a:solidFill>
                            <a:schemeClr val="tx1"/>
                          </a:solidFill>
                        </a:rPr>
                        <a:t>More </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09"/>
                  </a:ext>
                </a:extLst>
              </a:tr>
              <a:tr h="365805">
                <a:tc>
                  <a:txBody>
                    <a:bodyPr/>
                    <a:lstStyle/>
                    <a:p>
                      <a:pPr algn="l"/>
                      <a:r>
                        <a:rPr lang="en-US" sz="1800" b="1" dirty="0">
                          <a:solidFill>
                            <a:schemeClr val="tx1"/>
                          </a:solidFill>
                        </a:rPr>
                        <a:t>Danger of over production</a:t>
                      </a:r>
                    </a:p>
                  </a:txBody>
                  <a:tcPr marT="45726" marB="45726"/>
                </a:tc>
                <a:tc>
                  <a:txBody>
                    <a:bodyPr/>
                    <a:lstStyle/>
                    <a:p>
                      <a:pPr algn="ctr"/>
                      <a:r>
                        <a:rPr lang="en-US" sz="1800" b="1" dirty="0">
                          <a:solidFill>
                            <a:schemeClr val="tx1"/>
                          </a:solidFill>
                        </a:rPr>
                        <a:t>More</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10"/>
                  </a:ext>
                </a:extLst>
              </a:tr>
              <a:tr h="365805">
                <a:tc>
                  <a:txBody>
                    <a:bodyPr/>
                    <a:lstStyle/>
                    <a:p>
                      <a:pPr algn="l"/>
                      <a:r>
                        <a:rPr lang="en-US" sz="1800" b="1" dirty="0">
                          <a:solidFill>
                            <a:schemeClr val="tx1"/>
                          </a:solidFill>
                        </a:rPr>
                        <a:t>Supervision</a:t>
                      </a:r>
                    </a:p>
                  </a:txBody>
                  <a:tcPr marT="45726" marB="45726"/>
                </a:tc>
                <a:tc>
                  <a:txBody>
                    <a:bodyPr/>
                    <a:lstStyle/>
                    <a:p>
                      <a:pPr algn="ctr"/>
                      <a:r>
                        <a:rPr lang="en-US" sz="1800" b="1" dirty="0">
                          <a:solidFill>
                            <a:schemeClr val="tx1"/>
                          </a:solidFill>
                        </a:rPr>
                        <a:t>Poor</a:t>
                      </a:r>
                    </a:p>
                  </a:txBody>
                  <a:tcPr marT="45726" marB="45726"/>
                </a:tc>
                <a:tc>
                  <a:txBody>
                    <a:bodyPr/>
                    <a:lstStyle/>
                    <a:p>
                      <a:pPr algn="ctr"/>
                      <a:r>
                        <a:rPr lang="en-US" sz="1800" b="1" dirty="0">
                          <a:solidFill>
                            <a:schemeClr val="tx1"/>
                          </a:solidFill>
                        </a:rPr>
                        <a:t>Better</a:t>
                      </a:r>
                    </a:p>
                  </a:txBody>
                  <a:tcPr marT="45726" marB="45726"/>
                </a:tc>
                <a:extLst>
                  <a:ext uri="{0D108BD9-81ED-4DB2-BD59-A6C34878D82A}">
                    <a16:rowId xmlns:a16="http://schemas.microsoft.com/office/drawing/2014/main" val="10011"/>
                  </a:ext>
                </a:extLst>
              </a:tr>
              <a:tr h="365805">
                <a:tc>
                  <a:txBody>
                    <a:bodyPr/>
                    <a:lstStyle/>
                    <a:p>
                      <a:pPr algn="l"/>
                      <a:r>
                        <a:rPr lang="en-US" sz="1800" b="1" dirty="0">
                          <a:solidFill>
                            <a:schemeClr val="tx1"/>
                          </a:solidFill>
                        </a:rPr>
                        <a:t>Flexibility</a:t>
                      </a:r>
                    </a:p>
                  </a:txBody>
                  <a:tcPr marT="45726" marB="45726"/>
                </a:tc>
                <a:tc>
                  <a:txBody>
                    <a:bodyPr/>
                    <a:lstStyle/>
                    <a:p>
                      <a:pPr algn="ctr"/>
                      <a:r>
                        <a:rPr lang="en-US" sz="1800" b="1" dirty="0">
                          <a:solidFill>
                            <a:schemeClr val="tx1"/>
                          </a:solidFill>
                        </a:rPr>
                        <a:t>Inflexible</a:t>
                      </a:r>
                    </a:p>
                  </a:txBody>
                  <a:tcPr marT="45726" marB="45726"/>
                </a:tc>
                <a:tc>
                  <a:txBody>
                    <a:bodyPr/>
                    <a:lstStyle/>
                    <a:p>
                      <a:pPr algn="ctr"/>
                      <a:r>
                        <a:rPr lang="en-US" sz="1800" b="1" dirty="0">
                          <a:solidFill>
                            <a:schemeClr val="tx1"/>
                          </a:solidFill>
                        </a:rPr>
                        <a:t>Flexible</a:t>
                      </a:r>
                    </a:p>
                  </a:txBody>
                  <a:tcPr marT="45726" marB="45726"/>
                </a:tc>
                <a:extLst>
                  <a:ext uri="{0D108BD9-81ED-4DB2-BD59-A6C34878D82A}">
                    <a16:rowId xmlns:a16="http://schemas.microsoft.com/office/drawing/2014/main" val="10012"/>
                  </a:ext>
                </a:extLst>
              </a:tr>
              <a:tr h="365805">
                <a:tc>
                  <a:txBody>
                    <a:bodyPr/>
                    <a:lstStyle/>
                    <a:p>
                      <a:pPr algn="l"/>
                      <a:r>
                        <a:rPr lang="en-US" sz="1800" b="1" dirty="0">
                          <a:solidFill>
                            <a:schemeClr val="tx1"/>
                          </a:solidFill>
                        </a:rPr>
                        <a:t>Chances of unhealthy competition</a:t>
                      </a:r>
                    </a:p>
                  </a:txBody>
                  <a:tcPr marT="45726" marB="45726"/>
                </a:tc>
                <a:tc>
                  <a:txBody>
                    <a:bodyPr/>
                    <a:lstStyle/>
                    <a:p>
                      <a:pPr algn="ctr"/>
                      <a:r>
                        <a:rPr lang="en-US" sz="1800" b="1" dirty="0">
                          <a:solidFill>
                            <a:schemeClr val="tx1"/>
                          </a:solidFill>
                        </a:rPr>
                        <a:t>More</a:t>
                      </a:r>
                    </a:p>
                  </a:txBody>
                  <a:tcPr marT="45726" marB="45726"/>
                </a:tc>
                <a:tc>
                  <a:txBody>
                    <a:bodyPr/>
                    <a:lstStyle/>
                    <a:p>
                      <a:pPr algn="ctr"/>
                      <a:r>
                        <a:rPr lang="en-US" sz="1800" b="1" dirty="0">
                          <a:solidFill>
                            <a:schemeClr val="tx1"/>
                          </a:solidFill>
                        </a:rPr>
                        <a:t>Less</a:t>
                      </a:r>
                    </a:p>
                  </a:txBody>
                  <a:tcPr marT="45726" marB="45726"/>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3445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743200"/>
            <a:ext cx="7543800" cy="1673225"/>
          </a:xfrm>
        </p:spPr>
        <p:txBody>
          <a:bodyPr/>
          <a:lstStyle/>
          <a:p>
            <a:pPr>
              <a:defRPr/>
            </a:pPr>
            <a:r>
              <a:rPr lang="en-US" sz="4800" dirty="0">
                <a:solidFill>
                  <a:srgbClr val="0000FF"/>
                </a:solidFill>
              </a:rPr>
              <a:t>KINDS OF FARMING IN INDIA</a:t>
            </a:r>
          </a:p>
          <a:p>
            <a:pPr>
              <a:defRPr/>
            </a:pPr>
            <a:endParaRPr lang="en-US" sz="4800" dirty="0"/>
          </a:p>
        </p:txBody>
      </p:sp>
    </p:spTree>
    <p:extLst>
      <p:ext uri="{BB962C8B-B14F-4D97-AF65-F5344CB8AC3E}">
        <p14:creationId xmlns:p14="http://schemas.microsoft.com/office/powerpoint/2010/main" val="1494901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p:txBody>
          <a:bodyPr/>
          <a:lstStyle/>
          <a:p>
            <a:pPr eaLnBrk="1" hangingPunct="1"/>
            <a:r>
              <a:rPr lang="en-US" sz="3200" b="1">
                <a:solidFill>
                  <a:srgbClr val="FF0000"/>
                </a:solidFill>
              </a:rPr>
              <a:t>Contract or integrated farming</a:t>
            </a:r>
            <a:endParaRPr lang="en-IN" sz="3200" b="1">
              <a:solidFill>
                <a:srgbClr val="FF0000"/>
              </a:solidFill>
            </a:endParaRPr>
          </a:p>
        </p:txBody>
      </p:sp>
      <p:sp>
        <p:nvSpPr>
          <p:cNvPr id="31748" name="Content Placeholder 2"/>
          <p:cNvSpPr>
            <a:spLocks noGrp="1"/>
          </p:cNvSpPr>
          <p:nvPr>
            <p:ph sz="quarter" idx="1"/>
          </p:nvPr>
        </p:nvSpPr>
        <p:spPr>
          <a:xfrm>
            <a:off x="301625" y="1374775"/>
            <a:ext cx="8504238" cy="4645025"/>
          </a:xfrm>
        </p:spPr>
        <p:txBody>
          <a:bodyPr/>
          <a:lstStyle/>
          <a:p>
            <a:pPr eaLnBrk="1" hangingPunct="1">
              <a:buFont typeface="Wingdings" pitchFamily="2" charset="2"/>
              <a:buChar char="v"/>
            </a:pPr>
            <a:r>
              <a:rPr lang="en-IN" sz="2400" b="1" u="sng"/>
              <a:t>Poultry farmers</a:t>
            </a:r>
          </a:p>
          <a:p>
            <a:pPr eaLnBrk="1" hangingPunct="1">
              <a:buFont typeface="Wingdings 2" pitchFamily="18" charset="2"/>
              <a:buBlip>
                <a:blip r:embed="rId2"/>
              </a:buBlip>
            </a:pPr>
            <a:r>
              <a:rPr lang="en-IN" sz="2400"/>
              <a:t>Provide land, sheds and labour</a:t>
            </a:r>
          </a:p>
          <a:p>
            <a:pPr eaLnBrk="1" hangingPunct="1">
              <a:buFont typeface="Wingdings 2" pitchFamily="18" charset="2"/>
              <a:buBlip>
                <a:blip r:embed="rId2"/>
              </a:buBlip>
            </a:pPr>
            <a:r>
              <a:rPr lang="en-IN" sz="2400"/>
              <a:t>To provide eggs or chicken of certain quality &amp; adhere to management practices indicated by agency</a:t>
            </a:r>
          </a:p>
          <a:p>
            <a:pPr eaLnBrk="1" hangingPunct="1">
              <a:buFont typeface="Wingdings" pitchFamily="2" charset="2"/>
              <a:buChar char="v"/>
            </a:pPr>
            <a:r>
              <a:rPr lang="en-IN" sz="2400" b="1" u="sng"/>
              <a:t>Agency</a:t>
            </a:r>
          </a:p>
          <a:p>
            <a:pPr eaLnBrk="1" hangingPunct="1">
              <a:buFont typeface="Wingdings 2" pitchFamily="18" charset="2"/>
              <a:buBlip>
                <a:blip r:embed="rId2"/>
              </a:buBlip>
            </a:pPr>
            <a:r>
              <a:rPr lang="en-IN" sz="2400"/>
              <a:t>Supply of chicks, vaccinations, health care, feed, purchasing the output</a:t>
            </a:r>
          </a:p>
        </p:txBody>
      </p:sp>
    </p:spTree>
    <p:extLst>
      <p:ext uri="{BB962C8B-B14F-4D97-AF65-F5344CB8AC3E}">
        <p14:creationId xmlns:p14="http://schemas.microsoft.com/office/powerpoint/2010/main" val="104870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4800"/>
            <a:ext cx="8534400" cy="762000"/>
          </a:xfrm>
        </p:spPr>
        <p:txBody>
          <a:bodyPr>
            <a:normAutofit fontScale="90000"/>
          </a:bodyPr>
          <a:lstStyle/>
          <a:p>
            <a:pPr algn="r" eaLnBrk="1" fontAlgn="auto" hangingPunct="1">
              <a:spcAft>
                <a:spcPts val="0"/>
              </a:spcAft>
              <a:defRPr/>
            </a:pPr>
            <a:br>
              <a:rPr lang="en-IN" dirty="0">
                <a:solidFill>
                  <a:schemeClr val="accent3">
                    <a:shade val="75000"/>
                  </a:schemeClr>
                </a:solidFill>
              </a:rPr>
            </a:br>
            <a:r>
              <a:rPr lang="en-IN" b="1" dirty="0">
                <a:solidFill>
                  <a:srgbClr val="0000FF"/>
                </a:solidFill>
              </a:rPr>
              <a:t>Factors determining type of farming </a:t>
            </a:r>
          </a:p>
        </p:txBody>
      </p:sp>
      <p:sp>
        <p:nvSpPr>
          <p:cNvPr id="14339" name="Content Placeholder 2"/>
          <p:cNvSpPr>
            <a:spLocks noGrp="1"/>
          </p:cNvSpPr>
          <p:nvPr>
            <p:ph sz="half" idx="1"/>
          </p:nvPr>
        </p:nvSpPr>
        <p:spPr>
          <a:xfrm>
            <a:off x="301625" y="1371600"/>
            <a:ext cx="4038600" cy="4681538"/>
          </a:xfrm>
        </p:spPr>
        <p:txBody>
          <a:bodyPr>
            <a:normAutofit lnSpcReduction="10000"/>
          </a:bodyPr>
          <a:lstStyle/>
          <a:p>
            <a:pPr eaLnBrk="1" hangingPunct="1">
              <a:buFont typeface="Wingdings 2" pitchFamily="18" charset="2"/>
              <a:buNone/>
            </a:pPr>
            <a:r>
              <a:rPr lang="en-IN" b="1">
                <a:solidFill>
                  <a:srgbClr val="FF0000"/>
                </a:solidFill>
              </a:rPr>
              <a:t>Physical factors:</a:t>
            </a:r>
            <a:endParaRPr lang="en-IN">
              <a:solidFill>
                <a:srgbClr val="FF0000"/>
              </a:solidFill>
            </a:endParaRPr>
          </a:p>
          <a:p>
            <a:pPr eaLnBrk="1" hangingPunct="1"/>
            <a:r>
              <a:rPr lang="en-IN">
                <a:solidFill>
                  <a:srgbClr val="660066"/>
                </a:solidFill>
              </a:rPr>
              <a:t>Climate </a:t>
            </a:r>
          </a:p>
          <a:p>
            <a:pPr eaLnBrk="1" hangingPunct="1"/>
            <a:r>
              <a:rPr lang="en-IN">
                <a:solidFill>
                  <a:srgbClr val="660066"/>
                </a:solidFill>
              </a:rPr>
              <a:t>Soil</a:t>
            </a:r>
          </a:p>
          <a:p>
            <a:pPr eaLnBrk="1" hangingPunct="1"/>
            <a:r>
              <a:rPr lang="en-IN">
                <a:solidFill>
                  <a:srgbClr val="660066"/>
                </a:solidFill>
              </a:rPr>
              <a:t>Topography</a:t>
            </a:r>
          </a:p>
          <a:p>
            <a:pPr eaLnBrk="1" hangingPunct="1">
              <a:buFont typeface="Wingdings 2" pitchFamily="18" charset="2"/>
              <a:buNone/>
            </a:pPr>
            <a:endParaRPr lang="en-IN" b="1">
              <a:solidFill>
                <a:srgbClr val="FF0000"/>
              </a:solidFill>
            </a:endParaRPr>
          </a:p>
          <a:p>
            <a:pPr eaLnBrk="1" hangingPunct="1">
              <a:buFont typeface="Wingdings 2" pitchFamily="18" charset="2"/>
              <a:buNone/>
            </a:pPr>
            <a:r>
              <a:rPr lang="en-IN" b="1">
                <a:solidFill>
                  <a:srgbClr val="FF0000"/>
                </a:solidFill>
              </a:rPr>
              <a:t>Social factors:</a:t>
            </a:r>
          </a:p>
          <a:p>
            <a:pPr eaLnBrk="1" hangingPunct="1"/>
            <a:r>
              <a:rPr lang="en-IN">
                <a:solidFill>
                  <a:srgbClr val="800000"/>
                </a:solidFill>
              </a:rPr>
              <a:t>Type of community</a:t>
            </a:r>
          </a:p>
          <a:p>
            <a:pPr eaLnBrk="1" hangingPunct="1"/>
            <a:r>
              <a:rPr lang="en-IN">
                <a:solidFill>
                  <a:srgbClr val="800000"/>
                </a:solidFill>
              </a:rPr>
              <a:t>Cooperative spirit</a:t>
            </a:r>
          </a:p>
          <a:p>
            <a:pPr eaLnBrk="1" hangingPunct="1"/>
            <a:endParaRPr lang="en-IN"/>
          </a:p>
        </p:txBody>
      </p:sp>
      <p:sp>
        <p:nvSpPr>
          <p:cNvPr id="14340" name="Content Placeholder 3"/>
          <p:cNvSpPr>
            <a:spLocks noGrp="1"/>
          </p:cNvSpPr>
          <p:nvPr>
            <p:ph sz="half" idx="2"/>
          </p:nvPr>
        </p:nvSpPr>
        <p:spPr>
          <a:xfrm>
            <a:off x="4648200" y="1338263"/>
            <a:ext cx="4495800" cy="4681537"/>
          </a:xfrm>
        </p:spPr>
        <p:txBody>
          <a:bodyPr>
            <a:normAutofit lnSpcReduction="10000"/>
          </a:bodyPr>
          <a:lstStyle/>
          <a:p>
            <a:pPr eaLnBrk="1" hangingPunct="1">
              <a:buFont typeface="Wingdings 2" pitchFamily="18" charset="2"/>
              <a:buNone/>
            </a:pPr>
            <a:r>
              <a:rPr lang="en-IN" b="1">
                <a:solidFill>
                  <a:srgbClr val="FF0000"/>
                </a:solidFill>
              </a:rPr>
              <a:t>Economic factors</a:t>
            </a:r>
            <a:endParaRPr lang="en-IN">
              <a:solidFill>
                <a:srgbClr val="FF0000"/>
              </a:solidFill>
            </a:endParaRPr>
          </a:p>
          <a:p>
            <a:pPr eaLnBrk="1" hangingPunct="1"/>
            <a:r>
              <a:rPr lang="en-IN" sz="2000">
                <a:solidFill>
                  <a:srgbClr val="800000"/>
                </a:solidFill>
              </a:rPr>
              <a:t>Relative Profitability</a:t>
            </a:r>
          </a:p>
          <a:p>
            <a:pPr eaLnBrk="1" hangingPunct="1"/>
            <a:r>
              <a:rPr lang="en-IN" sz="2000">
                <a:solidFill>
                  <a:srgbClr val="800000"/>
                </a:solidFill>
              </a:rPr>
              <a:t>Availability of funds </a:t>
            </a:r>
          </a:p>
          <a:p>
            <a:pPr eaLnBrk="1" hangingPunct="1"/>
            <a:r>
              <a:rPr lang="en-IN" sz="2000">
                <a:solidFill>
                  <a:srgbClr val="800000"/>
                </a:solidFill>
              </a:rPr>
              <a:t>Availability of labour &amp; capital</a:t>
            </a:r>
          </a:p>
          <a:p>
            <a:pPr eaLnBrk="1" hangingPunct="1"/>
            <a:r>
              <a:rPr lang="en-IN" sz="2000">
                <a:solidFill>
                  <a:srgbClr val="800000"/>
                </a:solidFill>
              </a:rPr>
              <a:t>Availability of input</a:t>
            </a:r>
          </a:p>
          <a:p>
            <a:pPr eaLnBrk="1" hangingPunct="1"/>
            <a:r>
              <a:rPr lang="en-IN" sz="2000">
                <a:solidFill>
                  <a:srgbClr val="800000"/>
                </a:solidFill>
              </a:rPr>
              <a:t>Land values</a:t>
            </a:r>
          </a:p>
          <a:p>
            <a:pPr eaLnBrk="1" hangingPunct="1"/>
            <a:r>
              <a:rPr lang="en-IN" sz="2000">
                <a:solidFill>
                  <a:srgbClr val="800000"/>
                </a:solidFill>
              </a:rPr>
              <a:t>Marketing costs</a:t>
            </a:r>
          </a:p>
          <a:p>
            <a:pPr eaLnBrk="1" hangingPunct="1"/>
            <a:r>
              <a:rPr lang="en-IN" sz="2000">
                <a:solidFill>
                  <a:srgbClr val="800000"/>
                </a:solidFill>
              </a:rPr>
              <a:t>Marketing facilities</a:t>
            </a:r>
          </a:p>
          <a:p>
            <a:pPr eaLnBrk="1" hangingPunct="1"/>
            <a:r>
              <a:rPr lang="en-IN" sz="2000">
                <a:solidFill>
                  <a:srgbClr val="800000"/>
                </a:solidFill>
              </a:rPr>
              <a:t>Cycles of over &amp; under production</a:t>
            </a:r>
          </a:p>
          <a:p>
            <a:pPr eaLnBrk="1" hangingPunct="1"/>
            <a:r>
              <a:rPr lang="en-IN" sz="2000">
                <a:solidFill>
                  <a:srgbClr val="800000"/>
                </a:solidFill>
              </a:rPr>
              <a:t>Competition between enterprises</a:t>
            </a:r>
          </a:p>
          <a:p>
            <a:pPr eaLnBrk="1" hangingPunct="1"/>
            <a:r>
              <a:rPr lang="en-IN" sz="2000">
                <a:solidFill>
                  <a:srgbClr val="800000"/>
                </a:solidFill>
              </a:rPr>
              <a:t>Personal choices</a:t>
            </a:r>
          </a:p>
          <a:p>
            <a:pPr eaLnBrk="1" hangingPunct="1"/>
            <a:r>
              <a:rPr lang="en-IN" sz="2000">
                <a:solidFill>
                  <a:srgbClr val="800000"/>
                </a:solidFill>
              </a:rPr>
              <a:t>Miscellaneous – seasonal availability of raw material, diseases etc.</a:t>
            </a:r>
            <a:endParaRPr lang="en-IN" sz="2000"/>
          </a:p>
        </p:txBody>
      </p:sp>
    </p:spTree>
    <p:extLst>
      <p:ext uri="{BB962C8B-B14F-4D97-AF65-F5344CB8AC3E}">
        <p14:creationId xmlns:p14="http://schemas.microsoft.com/office/powerpoint/2010/main" val="349079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1625" y="228600"/>
            <a:ext cx="8534400" cy="758825"/>
          </a:xfrm>
        </p:spPr>
        <p:txBody>
          <a:bodyPr>
            <a:normAutofit fontScale="90000"/>
          </a:bodyPr>
          <a:lstStyle/>
          <a:p>
            <a:pPr eaLnBrk="1" hangingPunct="1"/>
            <a:r>
              <a:rPr lang="en-IN" b="1">
                <a:solidFill>
                  <a:srgbClr val="FF0000"/>
                </a:solidFill>
              </a:rPr>
              <a:t>Classification of farming</a:t>
            </a:r>
            <a:endParaRPr lang="en-IN">
              <a:solidFill>
                <a:srgbClr val="800000"/>
              </a:solidFill>
            </a:endParaRPr>
          </a:p>
        </p:txBody>
      </p:sp>
      <p:sp>
        <p:nvSpPr>
          <p:cNvPr id="15363" name="Content Placeholder 2"/>
          <p:cNvSpPr>
            <a:spLocks noGrp="1"/>
          </p:cNvSpPr>
          <p:nvPr>
            <p:ph sz="half" idx="1"/>
          </p:nvPr>
        </p:nvSpPr>
        <p:spPr>
          <a:xfrm>
            <a:off x="301625" y="1371600"/>
            <a:ext cx="4038600" cy="4681538"/>
          </a:xfrm>
        </p:spPr>
        <p:txBody>
          <a:bodyPr>
            <a:normAutofit fontScale="92500" lnSpcReduction="10000"/>
          </a:bodyPr>
          <a:lstStyle/>
          <a:p>
            <a:pPr eaLnBrk="1" hangingPunct="1">
              <a:buFont typeface="Wingdings 2" pitchFamily="18" charset="2"/>
              <a:buNone/>
            </a:pPr>
            <a:endParaRPr lang="en-IN" b="1">
              <a:solidFill>
                <a:srgbClr val="0000FF"/>
              </a:solidFill>
            </a:endParaRPr>
          </a:p>
          <a:p>
            <a:pPr eaLnBrk="1" hangingPunct="1">
              <a:buFont typeface="Wingdings 2" pitchFamily="18" charset="2"/>
              <a:buNone/>
            </a:pPr>
            <a:endParaRPr lang="en-IN" b="1">
              <a:solidFill>
                <a:srgbClr val="0000FF"/>
              </a:solidFill>
            </a:endParaRPr>
          </a:p>
          <a:p>
            <a:pPr eaLnBrk="1" hangingPunct="1">
              <a:buFont typeface="Wingdings 2" pitchFamily="18" charset="2"/>
              <a:buNone/>
            </a:pPr>
            <a:r>
              <a:rPr lang="en-IN" b="1">
                <a:solidFill>
                  <a:srgbClr val="0000FF"/>
                </a:solidFill>
              </a:rPr>
              <a:t>Based on how income is derived from a farming enterprise</a:t>
            </a:r>
          </a:p>
          <a:p>
            <a:pPr eaLnBrk="1" hangingPunct="1"/>
            <a:r>
              <a:rPr lang="en-US">
                <a:solidFill>
                  <a:srgbClr val="800000"/>
                </a:solidFill>
              </a:rPr>
              <a:t>Specialized farming</a:t>
            </a:r>
          </a:p>
          <a:p>
            <a:pPr eaLnBrk="1" hangingPunct="1"/>
            <a:r>
              <a:rPr lang="en-US">
                <a:solidFill>
                  <a:srgbClr val="800000"/>
                </a:solidFill>
              </a:rPr>
              <a:t>Diversified farming</a:t>
            </a:r>
          </a:p>
          <a:p>
            <a:pPr eaLnBrk="1" hangingPunct="1"/>
            <a:r>
              <a:rPr lang="en-US">
                <a:solidFill>
                  <a:srgbClr val="800000"/>
                </a:solidFill>
              </a:rPr>
              <a:t>Mixed farming</a:t>
            </a:r>
          </a:p>
          <a:p>
            <a:pPr eaLnBrk="1" hangingPunct="1">
              <a:buFont typeface="Wingdings 2" pitchFamily="18" charset="2"/>
              <a:buNone/>
            </a:pPr>
            <a:endParaRPr lang="en-US">
              <a:solidFill>
                <a:srgbClr val="800000"/>
              </a:solidFill>
            </a:endParaRPr>
          </a:p>
        </p:txBody>
      </p:sp>
      <p:sp>
        <p:nvSpPr>
          <p:cNvPr id="15364" name="Content Placeholder 3"/>
          <p:cNvSpPr>
            <a:spLocks noGrp="1"/>
          </p:cNvSpPr>
          <p:nvPr>
            <p:ph sz="half" idx="2"/>
          </p:nvPr>
        </p:nvSpPr>
        <p:spPr>
          <a:xfrm>
            <a:off x="4800600" y="1371600"/>
            <a:ext cx="4038600" cy="4681538"/>
          </a:xfrm>
        </p:spPr>
        <p:txBody>
          <a:bodyPr>
            <a:normAutofit fontScale="92500" lnSpcReduction="10000"/>
          </a:bodyPr>
          <a:lstStyle/>
          <a:p>
            <a:pPr eaLnBrk="1" hangingPunct="1">
              <a:buFont typeface="Wingdings 2" pitchFamily="18" charset="2"/>
              <a:buNone/>
            </a:pPr>
            <a:r>
              <a:rPr lang="en-IN" b="1">
                <a:solidFill>
                  <a:srgbClr val="0000FF"/>
                </a:solidFill>
              </a:rPr>
              <a:t>Based on mode  of ownership and organization of farms</a:t>
            </a:r>
          </a:p>
          <a:p>
            <a:pPr eaLnBrk="1" hangingPunct="1"/>
            <a:r>
              <a:rPr lang="en-US">
                <a:solidFill>
                  <a:srgbClr val="800000"/>
                </a:solidFill>
              </a:rPr>
              <a:t>Individually owned</a:t>
            </a:r>
          </a:p>
          <a:p>
            <a:pPr eaLnBrk="1" hangingPunct="1"/>
            <a:r>
              <a:rPr lang="en-US">
                <a:solidFill>
                  <a:srgbClr val="800000"/>
                </a:solidFill>
              </a:rPr>
              <a:t>Co-operative farming</a:t>
            </a:r>
          </a:p>
          <a:p>
            <a:pPr eaLnBrk="1" hangingPunct="1"/>
            <a:r>
              <a:rPr lang="en-US">
                <a:solidFill>
                  <a:srgbClr val="800000"/>
                </a:solidFill>
              </a:rPr>
              <a:t>Collective farming </a:t>
            </a:r>
          </a:p>
          <a:p>
            <a:pPr eaLnBrk="1" hangingPunct="1">
              <a:buFont typeface="Wingdings 2" pitchFamily="18" charset="2"/>
              <a:buNone/>
            </a:pPr>
            <a:endParaRPr lang="en-US" b="1">
              <a:solidFill>
                <a:srgbClr val="800000"/>
              </a:solidFill>
            </a:endParaRPr>
          </a:p>
          <a:p>
            <a:pPr eaLnBrk="1" hangingPunct="1">
              <a:buFont typeface="Wingdings 2" pitchFamily="18" charset="2"/>
              <a:buNone/>
            </a:pPr>
            <a:r>
              <a:rPr lang="en-IN" b="1">
                <a:solidFill>
                  <a:srgbClr val="0000FF"/>
                </a:solidFill>
              </a:rPr>
              <a:t>Based on scale of operations</a:t>
            </a:r>
          </a:p>
          <a:p>
            <a:pPr eaLnBrk="1" hangingPunct="1"/>
            <a:r>
              <a:rPr lang="en-US">
                <a:solidFill>
                  <a:srgbClr val="800000"/>
                </a:solidFill>
              </a:rPr>
              <a:t>Small scale farming</a:t>
            </a:r>
          </a:p>
          <a:p>
            <a:pPr eaLnBrk="1" hangingPunct="1"/>
            <a:r>
              <a:rPr lang="en-US">
                <a:solidFill>
                  <a:srgbClr val="800000"/>
                </a:solidFill>
              </a:rPr>
              <a:t>Large scale farming</a:t>
            </a:r>
          </a:p>
        </p:txBody>
      </p:sp>
    </p:spTree>
    <p:extLst>
      <p:ext uri="{BB962C8B-B14F-4D97-AF65-F5344CB8AC3E}">
        <p14:creationId xmlns:p14="http://schemas.microsoft.com/office/powerpoint/2010/main" val="161322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a:solidFill>
                  <a:srgbClr val="FF0000"/>
                </a:solidFill>
              </a:rPr>
              <a:t>Specialized farming</a:t>
            </a:r>
            <a:endParaRPr lang="en-IN" b="1">
              <a:solidFill>
                <a:srgbClr val="FF0000"/>
              </a:solidFill>
            </a:endParaRPr>
          </a:p>
        </p:txBody>
      </p:sp>
      <p:sp>
        <p:nvSpPr>
          <p:cNvPr id="16387" name="Content Placeholder 2"/>
          <p:cNvSpPr>
            <a:spLocks noGrp="1"/>
          </p:cNvSpPr>
          <p:nvPr>
            <p:ph sz="quarter" idx="1"/>
          </p:nvPr>
        </p:nvSpPr>
        <p:spPr>
          <a:xfrm>
            <a:off x="301625" y="1527175"/>
            <a:ext cx="8504238" cy="4572000"/>
          </a:xfrm>
        </p:spPr>
        <p:txBody>
          <a:bodyPr/>
          <a:lstStyle/>
          <a:p>
            <a:pPr eaLnBrk="1" hangingPunct="1">
              <a:lnSpc>
                <a:spcPct val="90000"/>
              </a:lnSpc>
              <a:buFont typeface="Wingdings 2" pitchFamily="18" charset="2"/>
              <a:buNone/>
            </a:pPr>
            <a:r>
              <a:rPr lang="en-IN" dirty="0"/>
              <a:t>	</a:t>
            </a:r>
          </a:p>
          <a:p>
            <a:pPr eaLnBrk="1" hangingPunct="1">
              <a:lnSpc>
                <a:spcPct val="90000"/>
              </a:lnSpc>
              <a:buFont typeface="Wingdings 2" pitchFamily="18" charset="2"/>
              <a:buNone/>
            </a:pPr>
            <a:endParaRPr lang="en-IN" dirty="0"/>
          </a:p>
          <a:p>
            <a:pPr algn="ctr" eaLnBrk="1" hangingPunct="1">
              <a:lnSpc>
                <a:spcPct val="90000"/>
              </a:lnSpc>
              <a:buFont typeface="Wingdings 2" pitchFamily="18" charset="2"/>
              <a:buNone/>
            </a:pPr>
            <a:r>
              <a:rPr lang="en-IN" dirty="0"/>
              <a:t>    I</a:t>
            </a:r>
            <a:r>
              <a:rPr lang="en-IN" dirty="0">
                <a:solidFill>
                  <a:srgbClr val="6600CC"/>
                </a:solidFill>
              </a:rPr>
              <a:t>n which 50% or more income/receipts are derived from one source.</a:t>
            </a:r>
          </a:p>
          <a:p>
            <a:pPr eaLnBrk="1" hangingPunct="1">
              <a:lnSpc>
                <a:spcPct val="90000"/>
              </a:lnSpc>
              <a:buFont typeface="Wingdings 2" pitchFamily="18" charset="2"/>
              <a:buNone/>
            </a:pPr>
            <a:r>
              <a:rPr lang="en-IN" dirty="0"/>
              <a:t>	</a:t>
            </a:r>
          </a:p>
        </p:txBody>
      </p:sp>
    </p:spTree>
    <p:extLst>
      <p:ext uri="{BB962C8B-B14F-4D97-AF65-F5344CB8AC3E}">
        <p14:creationId xmlns:p14="http://schemas.microsoft.com/office/powerpoint/2010/main" val="254882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IN">
                <a:solidFill>
                  <a:srgbClr val="0000FF"/>
                </a:solidFill>
              </a:rPr>
              <a:t>Advantages  of specialized farming</a:t>
            </a:r>
            <a:endParaRPr lang="en-US">
              <a:solidFill>
                <a:srgbClr val="0000FF"/>
              </a:solidFill>
            </a:endParaRPr>
          </a:p>
        </p:txBody>
      </p:sp>
      <p:sp>
        <p:nvSpPr>
          <p:cNvPr id="17411" name="Content Placeholder 2"/>
          <p:cNvSpPr>
            <a:spLocks noGrp="1"/>
          </p:cNvSpPr>
          <p:nvPr>
            <p:ph sz="quarter" idx="1"/>
          </p:nvPr>
        </p:nvSpPr>
        <p:spPr>
          <a:xfrm>
            <a:off x="301625" y="1527175"/>
            <a:ext cx="8504238" cy="4572000"/>
          </a:xfrm>
        </p:spPr>
        <p:txBody>
          <a:bodyPr/>
          <a:lstStyle/>
          <a:p>
            <a:pPr eaLnBrk="1" hangingPunct="1">
              <a:lnSpc>
                <a:spcPct val="90000"/>
              </a:lnSpc>
              <a:buFont typeface="Wingdings" pitchFamily="2" charset="2"/>
              <a:buChar char="ü"/>
            </a:pPr>
            <a:r>
              <a:rPr lang="en-IN" sz="2500">
                <a:solidFill>
                  <a:srgbClr val="C00000"/>
                </a:solidFill>
              </a:rPr>
              <a:t>Best suited to particular soil, climate, topography &amp; other physical conditions like market type</a:t>
            </a:r>
          </a:p>
          <a:p>
            <a:pPr eaLnBrk="1" hangingPunct="1">
              <a:lnSpc>
                <a:spcPct val="90000"/>
              </a:lnSpc>
              <a:buFont typeface="Wingdings" pitchFamily="2" charset="2"/>
              <a:buChar char="ü"/>
            </a:pPr>
            <a:r>
              <a:rPr lang="en-IN" sz="2500">
                <a:solidFill>
                  <a:srgbClr val="C00000"/>
                </a:solidFill>
              </a:rPr>
              <a:t>Work easily get reduced to routine</a:t>
            </a:r>
          </a:p>
          <a:p>
            <a:pPr eaLnBrk="1" hangingPunct="1">
              <a:lnSpc>
                <a:spcPct val="90000"/>
              </a:lnSpc>
              <a:buFont typeface="Wingdings" pitchFamily="2" charset="2"/>
              <a:buChar char="ü"/>
            </a:pPr>
            <a:r>
              <a:rPr lang="en-IN" sz="2500">
                <a:solidFill>
                  <a:srgbClr val="C00000"/>
                </a:solidFill>
              </a:rPr>
              <a:t>Better marketing</a:t>
            </a:r>
          </a:p>
          <a:p>
            <a:pPr eaLnBrk="1" hangingPunct="1">
              <a:lnSpc>
                <a:spcPct val="90000"/>
              </a:lnSpc>
              <a:buFont typeface="Wingdings" pitchFamily="2" charset="2"/>
              <a:buChar char="ü"/>
            </a:pPr>
            <a:r>
              <a:rPr lang="en-IN" sz="2500">
                <a:solidFill>
                  <a:srgbClr val="C00000"/>
                </a:solidFill>
              </a:rPr>
              <a:t>Better management</a:t>
            </a:r>
          </a:p>
          <a:p>
            <a:pPr eaLnBrk="1" hangingPunct="1">
              <a:lnSpc>
                <a:spcPct val="90000"/>
              </a:lnSpc>
              <a:buFont typeface="Wingdings" pitchFamily="2" charset="2"/>
              <a:buChar char="ü"/>
            </a:pPr>
            <a:r>
              <a:rPr lang="en-IN" sz="2500">
                <a:solidFill>
                  <a:srgbClr val="C00000"/>
                </a:solidFill>
              </a:rPr>
              <a:t>Less equipments and labour needed</a:t>
            </a:r>
          </a:p>
          <a:p>
            <a:pPr eaLnBrk="1" hangingPunct="1">
              <a:lnSpc>
                <a:spcPct val="90000"/>
              </a:lnSpc>
              <a:buFont typeface="Wingdings" pitchFamily="2" charset="2"/>
              <a:buChar char="ü"/>
            </a:pPr>
            <a:r>
              <a:rPr lang="en-IN" sz="2500">
                <a:solidFill>
                  <a:srgbClr val="C00000"/>
                </a:solidFill>
              </a:rPr>
              <a:t>Efficiency &amp; skill of personnel increased</a:t>
            </a:r>
          </a:p>
          <a:p>
            <a:pPr eaLnBrk="1" hangingPunct="1">
              <a:lnSpc>
                <a:spcPct val="90000"/>
              </a:lnSpc>
              <a:buFont typeface="Wingdings" pitchFamily="2" charset="2"/>
              <a:buChar char="ü"/>
            </a:pPr>
            <a:r>
              <a:rPr lang="en-IN" sz="2500">
                <a:solidFill>
                  <a:srgbClr val="C00000"/>
                </a:solidFill>
              </a:rPr>
              <a:t>Costly &amp; efficient machinery can be kept</a:t>
            </a:r>
          </a:p>
          <a:p>
            <a:pPr eaLnBrk="1" hangingPunct="1">
              <a:lnSpc>
                <a:spcPct val="90000"/>
              </a:lnSpc>
              <a:buFont typeface="Wingdings" pitchFamily="2" charset="2"/>
              <a:buChar char="ü"/>
            </a:pPr>
            <a:r>
              <a:rPr lang="en-IN" sz="2500">
                <a:solidFill>
                  <a:srgbClr val="C00000"/>
                </a:solidFill>
              </a:rPr>
              <a:t>Farmer can secure complete mastery over the conditions, problems of production, processing &amp; sale</a:t>
            </a:r>
          </a:p>
          <a:p>
            <a:pPr eaLnBrk="1" hangingPunct="1">
              <a:lnSpc>
                <a:spcPct val="90000"/>
              </a:lnSpc>
              <a:buFont typeface="Wingdings" pitchFamily="2" charset="2"/>
              <a:buChar char="ü"/>
            </a:pPr>
            <a:r>
              <a:rPr lang="en-IN" sz="2500">
                <a:solidFill>
                  <a:srgbClr val="C00000"/>
                </a:solidFill>
              </a:rPr>
              <a:t>Under favourable &amp; specific conditions extremely profitable</a:t>
            </a:r>
            <a:endParaRPr lang="en-US"/>
          </a:p>
        </p:txBody>
      </p:sp>
    </p:spTree>
    <p:extLst>
      <p:ext uri="{BB962C8B-B14F-4D97-AF65-F5344CB8AC3E}">
        <p14:creationId xmlns:p14="http://schemas.microsoft.com/office/powerpoint/2010/main" val="215880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a:solidFill>
                  <a:srgbClr val="FF0000"/>
                </a:solidFill>
              </a:rPr>
              <a:t>Diversified farming</a:t>
            </a:r>
            <a:endParaRPr lang="en-IN" b="1">
              <a:solidFill>
                <a:srgbClr val="FF0000"/>
              </a:solidFill>
            </a:endParaRPr>
          </a:p>
        </p:txBody>
      </p:sp>
      <p:sp>
        <p:nvSpPr>
          <p:cNvPr id="18435"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IN"/>
              <a:t>	</a:t>
            </a:r>
            <a:r>
              <a:rPr lang="en-IN">
                <a:solidFill>
                  <a:srgbClr val="6600CC"/>
                </a:solidFill>
              </a:rPr>
              <a:t>When farming is organized to produce one main product but also has several other enterprises each of which itself is the direct source of income</a:t>
            </a:r>
            <a:endParaRPr lang="en-IN"/>
          </a:p>
        </p:txBody>
      </p:sp>
      <p:grpSp>
        <p:nvGrpSpPr>
          <p:cNvPr id="18438" name="Group 12"/>
          <p:cNvGrpSpPr>
            <a:grpSpLocks/>
          </p:cNvGrpSpPr>
          <p:nvPr/>
        </p:nvGrpSpPr>
        <p:grpSpPr bwMode="auto">
          <a:xfrm>
            <a:off x="1295400" y="3810000"/>
            <a:ext cx="6400800" cy="2362200"/>
            <a:chOff x="1066800" y="3276600"/>
            <a:chExt cx="5735782" cy="2600326"/>
          </a:xfrm>
        </p:grpSpPr>
        <p:pic>
          <p:nvPicPr>
            <p:cNvPr id="18439"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76600"/>
              <a:ext cx="177362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2"/>
            <p:cNvPicPr>
              <a:picLocks noChangeAspect="1" noChangeArrowheads="1"/>
            </p:cNvPicPr>
            <p:nvPr/>
          </p:nvPicPr>
          <p:blipFill>
            <a:blip r:embed="rId3">
              <a:extLst>
                <a:ext uri="{28A0092B-C50C-407E-A947-70E740481C1C}">
                  <a14:useLocalDpi xmlns:a14="http://schemas.microsoft.com/office/drawing/2010/main" val="0"/>
                </a:ext>
              </a:extLst>
            </a:blip>
            <a:srcRect l="52322"/>
            <a:stretch>
              <a:fillRect/>
            </a:stretch>
          </p:blipFill>
          <p:spPr bwMode="auto">
            <a:xfrm>
              <a:off x="1066800" y="3276600"/>
              <a:ext cx="1981200" cy="260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2" descr="K:\Director of extension correspondence\Posters for the department\Photographs for posters\eggs-1.jpg"/>
            <p:cNvPicPr>
              <a:picLocks noChangeAspect="1" noChangeArrowheads="1"/>
            </p:cNvPicPr>
            <p:nvPr/>
          </p:nvPicPr>
          <p:blipFill>
            <a:blip r:embed="rId4">
              <a:extLst>
                <a:ext uri="{28A0092B-C50C-407E-A947-70E740481C1C}">
                  <a14:useLocalDpi xmlns:a14="http://schemas.microsoft.com/office/drawing/2010/main" val="0"/>
                </a:ext>
              </a:extLst>
            </a:blip>
            <a:srcRect l="13333" r="6667"/>
            <a:stretch>
              <a:fillRect/>
            </a:stretch>
          </p:blipFill>
          <p:spPr bwMode="auto">
            <a:xfrm>
              <a:off x="4800600" y="3276600"/>
              <a:ext cx="200198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785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a:solidFill>
                  <a:srgbClr val="FF0000"/>
                </a:solidFill>
              </a:rPr>
              <a:t>Mixed farming</a:t>
            </a:r>
            <a:endParaRPr lang="en-IN" b="1">
              <a:solidFill>
                <a:srgbClr val="FF0000"/>
              </a:solidFill>
            </a:endParaRPr>
          </a:p>
        </p:txBody>
      </p:sp>
      <p:sp>
        <p:nvSpPr>
          <p:cNvPr id="19459"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IN"/>
              <a:t>	</a:t>
            </a:r>
            <a:r>
              <a:rPr lang="en-IN">
                <a:solidFill>
                  <a:srgbClr val="6600CC"/>
                </a:solidFill>
              </a:rPr>
              <a:t>When crop production is combined with livestock production with minimum 10 % &amp; maximum 49 % income derived from livestock farming, entitled as mixed farming</a:t>
            </a:r>
            <a:endParaRPr lang="en-IN"/>
          </a:p>
        </p:txBody>
      </p:sp>
    </p:spTree>
    <p:extLst>
      <p:ext uri="{BB962C8B-B14F-4D97-AF65-F5344CB8AC3E}">
        <p14:creationId xmlns:p14="http://schemas.microsoft.com/office/powerpoint/2010/main" val="206971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1625" y="152400"/>
            <a:ext cx="8534400" cy="1143000"/>
          </a:xfrm>
        </p:spPr>
        <p:txBody>
          <a:bodyPr/>
          <a:lstStyle/>
          <a:p>
            <a:r>
              <a:rPr lang="en-IN" sz="3200">
                <a:solidFill>
                  <a:srgbClr val="0000FF"/>
                </a:solidFill>
              </a:rPr>
              <a:t>Advantages  of mixed / diversified </a:t>
            </a:r>
            <a:br>
              <a:rPr lang="en-IN" sz="3200">
                <a:solidFill>
                  <a:srgbClr val="0000FF"/>
                </a:solidFill>
              </a:rPr>
            </a:br>
            <a:r>
              <a:rPr lang="en-IN" sz="3200">
                <a:solidFill>
                  <a:srgbClr val="0000FF"/>
                </a:solidFill>
              </a:rPr>
              <a:t>farming</a:t>
            </a:r>
            <a:endParaRPr lang="en-US" sz="3200">
              <a:solidFill>
                <a:srgbClr val="0000FF"/>
              </a:solidFill>
            </a:endParaRPr>
          </a:p>
        </p:txBody>
      </p:sp>
      <p:sp>
        <p:nvSpPr>
          <p:cNvPr id="20483" name="Content Placeholder 2"/>
          <p:cNvSpPr>
            <a:spLocks noGrp="1"/>
          </p:cNvSpPr>
          <p:nvPr>
            <p:ph sz="quarter" idx="1"/>
          </p:nvPr>
        </p:nvSpPr>
        <p:spPr>
          <a:xfrm>
            <a:off x="301625" y="1527175"/>
            <a:ext cx="8504238" cy="4572000"/>
          </a:xfrm>
        </p:spPr>
        <p:txBody>
          <a:bodyPr>
            <a:normAutofit lnSpcReduction="10000"/>
          </a:bodyPr>
          <a:lstStyle/>
          <a:p>
            <a:pPr eaLnBrk="1" hangingPunct="1">
              <a:lnSpc>
                <a:spcPct val="90000"/>
              </a:lnSpc>
              <a:buFont typeface="Wingdings" pitchFamily="2" charset="2"/>
              <a:buChar char="ü"/>
            </a:pPr>
            <a:r>
              <a:rPr lang="en-IN" sz="2500">
                <a:solidFill>
                  <a:srgbClr val="C00000"/>
                </a:solidFill>
              </a:rPr>
              <a:t>Well suited for adoption round the year under Indian conditions</a:t>
            </a:r>
          </a:p>
          <a:p>
            <a:pPr eaLnBrk="1" hangingPunct="1">
              <a:lnSpc>
                <a:spcPct val="90000"/>
              </a:lnSpc>
              <a:buFont typeface="Wingdings" pitchFamily="2" charset="2"/>
              <a:buChar char="ü"/>
            </a:pPr>
            <a:r>
              <a:rPr lang="en-IN" sz="2500">
                <a:solidFill>
                  <a:srgbClr val="C00000"/>
                </a:solidFill>
              </a:rPr>
              <a:t>Income obtained throughout the year</a:t>
            </a:r>
          </a:p>
          <a:p>
            <a:pPr eaLnBrk="1" hangingPunct="1">
              <a:lnSpc>
                <a:spcPct val="90000"/>
              </a:lnSpc>
              <a:buFont typeface="Wingdings" pitchFamily="2" charset="2"/>
              <a:buChar char="ü"/>
            </a:pPr>
            <a:r>
              <a:rPr lang="en-IN" sz="2500">
                <a:solidFill>
                  <a:srgbClr val="C00000"/>
                </a:solidFill>
              </a:rPr>
              <a:t>Offer opportunity for better use of land, capital &amp; labour</a:t>
            </a:r>
          </a:p>
          <a:p>
            <a:pPr eaLnBrk="1" hangingPunct="1">
              <a:lnSpc>
                <a:spcPct val="90000"/>
              </a:lnSpc>
              <a:buFont typeface="Wingdings" pitchFamily="2" charset="2"/>
              <a:buChar char="ü"/>
            </a:pPr>
            <a:r>
              <a:rPr lang="en-IN" sz="2500">
                <a:solidFill>
                  <a:srgbClr val="C00000"/>
                </a:solidFill>
              </a:rPr>
              <a:t>Helps in maintaining soil fertility</a:t>
            </a:r>
          </a:p>
          <a:p>
            <a:pPr eaLnBrk="1" hangingPunct="1">
              <a:lnSpc>
                <a:spcPct val="90000"/>
              </a:lnSpc>
              <a:buFont typeface="Wingdings" pitchFamily="2" charset="2"/>
              <a:buChar char="ü"/>
            </a:pPr>
            <a:r>
              <a:rPr lang="en-IN" sz="2500">
                <a:solidFill>
                  <a:srgbClr val="C00000"/>
                </a:solidFill>
              </a:rPr>
              <a:t>Reduces the risks due to failure, unfavourable market price etc.</a:t>
            </a:r>
          </a:p>
          <a:p>
            <a:pPr eaLnBrk="1" hangingPunct="1">
              <a:lnSpc>
                <a:spcPct val="90000"/>
              </a:lnSpc>
              <a:buFont typeface="Wingdings" pitchFamily="2" charset="2"/>
              <a:buChar char="ü"/>
            </a:pPr>
            <a:r>
              <a:rPr lang="en-IN" sz="2500">
                <a:solidFill>
                  <a:srgbClr val="C00000"/>
                </a:solidFill>
              </a:rPr>
              <a:t>Income is regular and quick</a:t>
            </a:r>
          </a:p>
          <a:p>
            <a:pPr eaLnBrk="1" hangingPunct="1">
              <a:lnSpc>
                <a:spcPct val="90000"/>
              </a:lnSpc>
              <a:buFont typeface="Wingdings" pitchFamily="2" charset="2"/>
              <a:buChar char="ü"/>
            </a:pPr>
            <a:r>
              <a:rPr lang="en-IN" sz="2500">
                <a:solidFill>
                  <a:srgbClr val="C00000"/>
                </a:solidFill>
              </a:rPr>
              <a:t>Cost of transportation and sale of by-products can be reduced to minimum</a:t>
            </a:r>
          </a:p>
          <a:p>
            <a:pPr eaLnBrk="1" hangingPunct="1">
              <a:lnSpc>
                <a:spcPct val="90000"/>
              </a:lnSpc>
              <a:buFont typeface="Wingdings" pitchFamily="2" charset="2"/>
              <a:buChar char="ü"/>
            </a:pPr>
            <a:r>
              <a:rPr lang="en-IN" sz="2500">
                <a:solidFill>
                  <a:srgbClr val="C00000"/>
                </a:solidFill>
              </a:rPr>
              <a:t>Offer opportunity for complete use of agricultural wastes</a:t>
            </a:r>
          </a:p>
          <a:p>
            <a:pPr eaLnBrk="1" hangingPunct="1">
              <a:lnSpc>
                <a:spcPct val="90000"/>
              </a:lnSpc>
              <a:buFont typeface="Wingdings" pitchFamily="2" charset="2"/>
              <a:buChar char="ü"/>
            </a:pPr>
            <a:r>
              <a:rPr lang="en-IN" sz="2500">
                <a:solidFill>
                  <a:srgbClr val="C00000"/>
                </a:solidFill>
              </a:rPr>
              <a:t>Provides balanced and protective farming</a:t>
            </a:r>
            <a:endParaRPr lang="en-US"/>
          </a:p>
        </p:txBody>
      </p:sp>
    </p:spTree>
    <p:extLst>
      <p:ext uri="{BB962C8B-B14F-4D97-AF65-F5344CB8AC3E}">
        <p14:creationId xmlns:p14="http://schemas.microsoft.com/office/powerpoint/2010/main" val="2320487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5877</TotalTime>
  <Words>725</Words>
  <Application>Microsoft Office PowerPoint</Application>
  <PresentationFormat>On-screen Show (4:3)</PresentationFormat>
  <Paragraphs>176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 Factors determining type of farming </vt:lpstr>
      <vt:lpstr>Classification of farming</vt:lpstr>
      <vt:lpstr>Specialized farming</vt:lpstr>
      <vt:lpstr>Advantages  of specialized farming</vt:lpstr>
      <vt:lpstr>Diversified farming</vt:lpstr>
      <vt:lpstr>Mixed farming</vt:lpstr>
      <vt:lpstr>Advantages  of mixed / diversified  farming</vt:lpstr>
      <vt:lpstr>Co-operative farming</vt:lpstr>
      <vt:lpstr>Classification of Co-operative  farming societies</vt:lpstr>
      <vt:lpstr>Collective farming</vt:lpstr>
      <vt:lpstr>Types of collective farming  societies</vt:lpstr>
      <vt:lpstr>Large &amp; Small scale farming</vt:lpstr>
      <vt:lpstr>Advantages of Large-scale farming</vt:lpstr>
      <vt:lpstr>Disadvantages of Large-scale  farming</vt:lpstr>
      <vt:lpstr>Advantages of small scale farming</vt:lpstr>
      <vt:lpstr>Disadvantages of small scale  farming</vt:lpstr>
      <vt:lpstr>Comparison between Large &amp; Small scale farming</vt:lpstr>
      <vt:lpstr>Contract or integrated farming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puspendra kumar singh</cp:lastModifiedBy>
  <cp:revision>287</cp:revision>
  <dcterms:created xsi:type="dcterms:W3CDTF">2020-01-10T02:05:01Z</dcterms:created>
  <dcterms:modified xsi:type="dcterms:W3CDTF">2020-10-27T03:57:55Z</dcterms:modified>
</cp:coreProperties>
</file>