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21" r:id="rId2"/>
    <p:sldId id="264" r:id="rId3"/>
    <p:sldId id="265" r:id="rId4"/>
    <p:sldId id="266" r:id="rId5"/>
    <p:sldId id="267" r:id="rId6"/>
    <p:sldId id="318" r:id="rId7"/>
    <p:sldId id="317" r:id="rId8"/>
    <p:sldId id="268" r:id="rId9"/>
    <p:sldId id="319" r:id="rId10"/>
    <p:sldId id="269" r:id="rId11"/>
    <p:sldId id="322" r:id="rId12"/>
    <p:sldId id="323" r:id="rId13"/>
    <p:sldId id="324" r:id="rId14"/>
    <p:sldId id="325" r:id="rId15"/>
    <p:sldId id="327" r:id="rId16"/>
    <p:sldId id="328" r:id="rId17"/>
    <p:sldId id="329" r:id="rId18"/>
    <p:sldId id="330" r:id="rId19"/>
    <p:sldId id="32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89" autoAdjust="0"/>
  </p:normalViewPr>
  <p:slideViewPr>
    <p:cSldViewPr>
      <p:cViewPr varScale="1">
        <p:scale>
          <a:sx n="96" d="100"/>
          <a:sy n="96" d="100"/>
        </p:scale>
        <p:origin x="-20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6AC89-1D24-4F9E-982F-DA5BF7ECD9F4}" type="datetimeFigureOut">
              <a:rPr lang="en-IN" smtClean="0"/>
              <a:t>03-10-2020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56353-8F37-4299-9A00-D215CE4B5B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039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8578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56353-8F37-4299-9A00-D215CE4B5BD8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4889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Vansi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56353-8F37-4299-9A00-D215CE4B5BD8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3199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56353-8F37-4299-9A00-D215CE4B5BD8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4648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5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7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2090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09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5849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06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55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2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4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9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7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1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9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0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0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4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hyperlink" Target="https://www.basu.org.in/" TargetMode="External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jpeg"/><Relationship Id="rId7" Type="http://schemas.openxmlformats.org/officeDocument/2006/relationships/image" Target="../media/image3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181600"/>
            <a:ext cx="6477000" cy="1600200"/>
          </a:xfrm>
        </p:spPr>
        <p:txBody>
          <a:bodyPr>
            <a:normAutofit fontScale="70000" lnSpcReduction="20000"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pt-BR" sz="2000" b="1" dirty="0" smtClean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Dr. AJIT KUMAR</a:t>
            </a:r>
          </a:p>
          <a:p>
            <a:pPr algn="ctr" eaLnBrk="1" hangingPunct="1">
              <a:lnSpc>
                <a:spcPct val="80000"/>
              </a:lnSpc>
            </a:pPr>
            <a:r>
              <a:rPr lang="pt-BR" sz="2000" b="1" dirty="0" smtClean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HEAD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Department of Veterinary Parasitology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Bihar Veterinary College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Bihar Animal Sciences University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Patna-800014</a:t>
            </a: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0" y="468343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rial Rounded MT Bold" pitchFamily="34" charset="0"/>
              </a:rPr>
              <a:t>General Veterinary Parasitology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Types of Parasites</a:t>
            </a:r>
          </a:p>
        </p:txBody>
      </p:sp>
      <p:pic>
        <p:nvPicPr>
          <p:cNvPr id="1029" name="Picture 5" descr="C:\Users\ACER\Desktop\t. evans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1218">
            <a:off x="5199121" y="2866164"/>
            <a:ext cx="17335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Bihar Animal Sciences University | बिहार पशु विज्ञान विश्वविद्यालय">
            <a:hlinkClick r:id="rId4" tooltip="&quot;Bihar Animal Sciences University | बिहार पशु विज्ञान विश्वविद्यालय - 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313" y="248581"/>
            <a:ext cx="1149087" cy="119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olour Logofinal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5100" y="352977"/>
            <a:ext cx="1099890" cy="124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14" name="Picture 2" descr="C:\Users\Bala\Pictures\pic\dog-ticks  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0775" y="3975138"/>
            <a:ext cx="991625" cy="1054062"/>
          </a:xfrm>
          <a:prstGeom prst="rect">
            <a:avLst/>
          </a:prstGeom>
          <a:noFill/>
        </p:spPr>
      </p:pic>
      <p:pic>
        <p:nvPicPr>
          <p:cNvPr id="17" name="Picture 3" descr="C:\Users\ACER\Desktop\ppt photo\adult haemonchu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2175962">
            <a:off x="756282" y="2856802"/>
            <a:ext cx="1667071" cy="104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Lecture Notes in Medical Technology: Lecture #4: THE HOOKWORMS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8"/>
          <a:stretch/>
        </p:blipFill>
        <p:spPr bwMode="auto">
          <a:xfrm>
            <a:off x="228600" y="4022473"/>
            <a:ext cx="1679575" cy="1400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P1010012"/>
          <p:cNvPicPr/>
          <p:nvPr/>
        </p:nvPicPr>
        <p:blipFill rotWithShape="1">
          <a:blip r:embed="rId10" cstate="print"/>
          <a:srcRect l="24999" t="30469" r="25000" b="21875"/>
          <a:stretch/>
        </p:blipFill>
        <p:spPr bwMode="auto">
          <a:xfrm rot="10800000">
            <a:off x="7433477" y="2958269"/>
            <a:ext cx="1619250" cy="1019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he DOG TAPEWORM, DIPYLIDIUM CANINUM, parasitic cestode of DOGS and CATS.  Biology, prevention and control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31916" y="2771592"/>
            <a:ext cx="670283" cy="155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8"/>
          <p:cNvPicPr/>
          <p:nvPr/>
        </p:nvPicPr>
        <p:blipFill rotWithShape="1">
          <a:blip r:embed="rId12"/>
          <a:srcRect b="15989"/>
          <a:stretch/>
        </p:blipFill>
        <p:spPr bwMode="auto">
          <a:xfrm>
            <a:off x="3706177" y="1825267"/>
            <a:ext cx="1731645" cy="1390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502603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Types of Parasite  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826477"/>
            <a:ext cx="6400800" cy="6096000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</a:rPr>
              <a:t>Accidental or incidental parasite: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when parasites found in a host in which it usually does not occur or live normally.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e.g. </a:t>
            </a:r>
            <a:r>
              <a:rPr lang="en-US" i="1" dirty="0" err="1" smtClean="0">
                <a:solidFill>
                  <a:srgbClr val="002060"/>
                </a:solidFill>
                <a:latin typeface="Arial Black" pitchFamily="34" charset="0"/>
              </a:rPr>
              <a:t>Ascaris</a:t>
            </a:r>
            <a:r>
              <a:rPr lang="en-US" i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Arial Black" pitchFamily="34" charset="0"/>
              </a:rPr>
              <a:t>lumbricoides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 in sheep.</a:t>
            </a:r>
          </a:p>
          <a:p>
            <a:pPr algn="just"/>
            <a:endParaRPr lang="en-US" sz="1600" dirty="0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endParaRPr lang="en-US" sz="1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endParaRPr lang="en-US" sz="1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r>
              <a:rPr lang="en-US" sz="2000" dirty="0" err="1" smtClean="0">
                <a:solidFill>
                  <a:srgbClr val="FF0000"/>
                </a:solidFill>
                <a:latin typeface="Arial Black" pitchFamily="34" charset="0"/>
              </a:rPr>
              <a:t>Protelean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 parasite- </a:t>
            </a:r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An insect species in which only their immature stages are parasitic.</a:t>
            </a:r>
            <a:r>
              <a:rPr lang="en-US" sz="2000" dirty="0" smtClean="0">
                <a:latin typeface="Arial Black" pitchFamily="34" charset="0"/>
              </a:rPr>
              <a:t> 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e.g.- </a:t>
            </a:r>
            <a:r>
              <a:rPr lang="en-US" i="1" dirty="0" err="1" smtClean="0">
                <a:solidFill>
                  <a:srgbClr val="002060"/>
                </a:solidFill>
                <a:latin typeface="Arial Black" pitchFamily="34" charset="0"/>
              </a:rPr>
              <a:t>Oestrus</a:t>
            </a:r>
            <a:r>
              <a:rPr lang="en-US" i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Arial Black" pitchFamily="34" charset="0"/>
              </a:rPr>
              <a:t>ovis</a:t>
            </a:r>
            <a:endParaRPr lang="en-US" i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endParaRPr lang="en-US" sz="2000" dirty="0" smtClean="0">
              <a:latin typeface="Arial Black" pitchFamily="34" charset="0"/>
            </a:endParaRPr>
          </a:p>
          <a:p>
            <a:pPr algn="just"/>
            <a:endParaRPr lang="en-US" sz="2000" dirty="0" smtClean="0">
              <a:latin typeface="Arial Black" pitchFamily="34" charset="0"/>
            </a:endParaRPr>
          </a:p>
        </p:txBody>
      </p:sp>
      <p:pic>
        <p:nvPicPr>
          <p:cNvPr id="5" name="Picture 4" descr="Parasites of Goats By Page Bishop ppt downloa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6621"/>
          <a:stretch/>
        </p:blipFill>
        <p:spPr bwMode="auto">
          <a:xfrm>
            <a:off x="5334000" y="3962400"/>
            <a:ext cx="3390900" cy="2724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https://upload.wikimedia.org/wikipedia/commons/thumb/a/a8/Ascaris_lumbricoides_life_cycle.tif/lossless-page1-1024px-Ascaris_lumbricoides_life_cycle.tif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26744"/>
            <a:ext cx="2058670" cy="174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scaris lumbricoides.jpe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10000" r="23667" b="13667"/>
          <a:stretch/>
        </p:blipFill>
        <p:spPr bwMode="auto">
          <a:xfrm>
            <a:off x="3090573" y="2133600"/>
            <a:ext cx="1262443" cy="1009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Arial Black" pitchFamily="34" charset="0"/>
              </a:rPr>
              <a:t>Types of Parasites</a:t>
            </a:r>
            <a:endParaRPr lang="en-US" sz="32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839875"/>
            <a:ext cx="5867400" cy="6019800"/>
          </a:xfrm>
        </p:spPr>
        <p:txBody>
          <a:bodyPr>
            <a:normAutofit/>
          </a:bodyPr>
          <a:lstStyle/>
          <a:p>
            <a:pPr algn="just"/>
            <a:endParaRPr lang="en-US" sz="2400" dirty="0" smtClean="0">
              <a:latin typeface="Arial Black" pitchFamily="34" charset="0"/>
            </a:endParaRP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Zoonotic parasites:</a:t>
            </a:r>
            <a:r>
              <a:rPr lang="en-US" sz="24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Arial Black" pitchFamily="34" charset="0"/>
              </a:rPr>
              <a:t>Parasites which are transmissible from man to animal and </a:t>
            </a:r>
            <a:r>
              <a:rPr lang="en-US" sz="2000" b="1" i="1" dirty="0">
                <a:solidFill>
                  <a:srgbClr val="0070C0"/>
                </a:solidFill>
                <a:latin typeface="Arial Black" pitchFamily="34" charset="0"/>
              </a:rPr>
              <a:t>vice-versa</a:t>
            </a:r>
            <a:r>
              <a:rPr lang="en-US" sz="2000" b="1" dirty="0" smtClean="0">
                <a:solidFill>
                  <a:srgbClr val="0070C0"/>
                </a:solidFill>
                <a:latin typeface="Arial Black" pitchFamily="34" charset="0"/>
              </a:rPr>
              <a:t>.</a:t>
            </a:r>
          </a:p>
          <a:p>
            <a:pPr algn="just"/>
            <a:r>
              <a:rPr lang="en-US" sz="2000" b="1" dirty="0" smtClean="0">
                <a:solidFill>
                  <a:srgbClr val="0070C0"/>
                </a:solidFill>
                <a:latin typeface="Arial Black" pitchFamily="34" charset="0"/>
              </a:rPr>
              <a:t>e.g. </a:t>
            </a:r>
            <a:r>
              <a:rPr lang="en-US" b="1" i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Trichinella</a:t>
            </a:r>
            <a:r>
              <a:rPr lang="en-US" b="1" i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spiralis</a:t>
            </a:r>
            <a:r>
              <a:rPr lang="en-US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, </a:t>
            </a:r>
            <a:r>
              <a:rPr lang="en-US" b="1" i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Fasciolopsis</a:t>
            </a:r>
            <a:r>
              <a:rPr lang="en-US" b="1" i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buski</a:t>
            </a:r>
            <a:r>
              <a:rPr lang="en-US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, </a:t>
            </a:r>
            <a:r>
              <a:rPr lang="en-US" b="1" i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Paragonimus</a:t>
            </a:r>
            <a:r>
              <a:rPr lang="en-US" b="1" i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westermani</a:t>
            </a:r>
            <a:r>
              <a:rPr lang="en-US" b="1" i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(lung fluke), </a:t>
            </a:r>
            <a:r>
              <a:rPr lang="en-US" b="1" i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Entamoeba </a:t>
            </a:r>
            <a:r>
              <a:rPr lang="en-US" b="1" i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histolytica</a:t>
            </a:r>
            <a:r>
              <a:rPr lang="en-US" b="1" i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i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etc</a:t>
            </a:r>
            <a:r>
              <a:rPr lang="en-US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.</a:t>
            </a:r>
            <a:endParaRPr lang="en-US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just"/>
            <a:endParaRPr lang="en-US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Picture 8" descr="CDC - Fasciolopsiasis - Biolog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3778885" cy="32670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572000" y="3430675"/>
            <a:ext cx="2362200" cy="685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Life-cycle of </a:t>
            </a:r>
            <a:r>
              <a:rPr lang="en-US" b="1" i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Fasciolopsis</a:t>
            </a:r>
            <a:r>
              <a:rPr lang="en-US" b="1" i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buski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6149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Arial Black" pitchFamily="34" charset="0"/>
              </a:rPr>
              <a:t>Types of Parasites</a:t>
            </a:r>
            <a:endParaRPr lang="en-US" sz="32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839875"/>
            <a:ext cx="5867400" cy="6019800"/>
          </a:xfrm>
        </p:spPr>
        <p:txBody>
          <a:bodyPr>
            <a:normAutofit/>
          </a:bodyPr>
          <a:lstStyle/>
          <a:p>
            <a:pPr algn="just"/>
            <a:endParaRPr lang="en-US" sz="2400" dirty="0" smtClean="0">
              <a:latin typeface="Arial Black" pitchFamily="34" charset="0"/>
            </a:endParaRPr>
          </a:p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Histozoic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parasites: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Arial Black" pitchFamily="34" charset="0"/>
              </a:rPr>
              <a:t>Parasites which live in the tissues of the muscles or organs of their host.</a:t>
            </a:r>
          </a:p>
          <a:p>
            <a:pPr algn="just"/>
            <a:r>
              <a:rPr lang="en-US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e.g.  </a:t>
            </a:r>
            <a:r>
              <a:rPr lang="en-US" b="1" i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Toxoplasma </a:t>
            </a:r>
            <a:r>
              <a:rPr lang="en-US" b="1" i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gondii</a:t>
            </a:r>
            <a:r>
              <a:rPr lang="en-US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, </a:t>
            </a:r>
            <a:r>
              <a:rPr lang="en-US" b="1" i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Sarcocystis</a:t>
            </a:r>
            <a:r>
              <a:rPr lang="en-US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spp. etc.</a:t>
            </a:r>
            <a:endParaRPr lang="en-US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just"/>
            <a:endParaRPr lang="en-US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just"/>
            <a:endParaRPr lang="en-US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n-US" sz="2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Coelozoic</a:t>
            </a:r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Parasites: </a:t>
            </a:r>
            <a:r>
              <a:rPr lang="en-US" b="1" dirty="0">
                <a:solidFill>
                  <a:srgbClr val="0070C0"/>
                </a:solidFill>
                <a:latin typeface="Arial Black" pitchFamily="34" charset="0"/>
              </a:rPr>
              <a:t>Parasites which </a:t>
            </a:r>
            <a:r>
              <a:rPr lang="en-US" b="1" dirty="0" smtClean="0">
                <a:solidFill>
                  <a:srgbClr val="0070C0"/>
                </a:solidFill>
                <a:latin typeface="Arial Black" pitchFamily="34" charset="0"/>
              </a:rPr>
              <a:t>live </a:t>
            </a:r>
            <a:r>
              <a:rPr lang="en-US" b="1" dirty="0">
                <a:solidFill>
                  <a:srgbClr val="0070C0"/>
                </a:solidFill>
                <a:latin typeface="Arial Black" pitchFamily="34" charset="0"/>
              </a:rPr>
              <a:t>in the </a:t>
            </a:r>
            <a:r>
              <a:rPr lang="en-US" b="1" dirty="0" smtClean="0">
                <a:solidFill>
                  <a:srgbClr val="0070C0"/>
                </a:solidFill>
                <a:latin typeface="Arial Black" pitchFamily="34" charset="0"/>
              </a:rPr>
              <a:t> lumen of the intestine or in the hollow organs or body cavity of their host. </a:t>
            </a:r>
          </a:p>
          <a:p>
            <a:pPr algn="just"/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e.g. </a:t>
            </a:r>
            <a:r>
              <a:rPr lang="en-US" b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Arial Black" pitchFamily="34" charset="0"/>
              </a:rPr>
              <a:t>Ascaridia</a:t>
            </a:r>
            <a:r>
              <a:rPr lang="en-US" b="1" i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Arial Black" pitchFamily="34" charset="0"/>
              </a:rPr>
              <a:t>galli</a:t>
            </a:r>
            <a:r>
              <a:rPr lang="en-US" b="1" i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found in the small intestine of poultry.</a:t>
            </a:r>
            <a:endParaRPr lang="en-US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 descr="imag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5105400"/>
            <a:ext cx="2352675" cy="1577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18625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Arial Black" pitchFamily="34" charset="0"/>
              </a:rPr>
              <a:t>Types of Parasites</a:t>
            </a:r>
            <a:endParaRPr lang="en-US" sz="32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706734"/>
            <a:ext cx="5867400" cy="6019800"/>
          </a:xfrm>
        </p:spPr>
        <p:txBody>
          <a:bodyPr>
            <a:normAutofit/>
          </a:bodyPr>
          <a:lstStyle/>
          <a:p>
            <a:pPr algn="just"/>
            <a:endParaRPr lang="en-US" sz="2400" dirty="0" smtClean="0">
              <a:latin typeface="Arial Black" pitchFamily="34" charset="0"/>
            </a:endParaRPr>
          </a:p>
          <a:p>
            <a:pPr algn="just"/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Protozoan parasites: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 Black" pitchFamily="34" charset="0"/>
              </a:rPr>
              <a:t>Unicellular eukaryotic parasites are known as protozoan parasites.</a:t>
            </a:r>
          </a:p>
          <a:p>
            <a:pPr algn="just"/>
            <a:r>
              <a:rPr lang="en-US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e.g. </a:t>
            </a:r>
            <a:r>
              <a:rPr lang="en-US" b="1" i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Trypanosoma</a:t>
            </a:r>
            <a:r>
              <a:rPr lang="en-US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, </a:t>
            </a:r>
            <a:r>
              <a:rPr lang="en-US" b="1" i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Theileria</a:t>
            </a:r>
            <a:r>
              <a:rPr lang="en-US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,  </a:t>
            </a:r>
            <a:r>
              <a:rPr lang="en-US" b="1" i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Babesia</a:t>
            </a:r>
            <a:r>
              <a:rPr lang="en-US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, </a:t>
            </a:r>
            <a:r>
              <a:rPr lang="en-US" b="1" i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Plasmodium</a:t>
            </a:r>
            <a:r>
              <a:rPr lang="en-US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, </a:t>
            </a:r>
            <a:r>
              <a:rPr lang="en-US" b="1" i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Entamoeba</a:t>
            </a:r>
            <a:r>
              <a:rPr lang="en-US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, </a:t>
            </a:r>
            <a:r>
              <a:rPr lang="en-US" b="1" i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Giardia </a:t>
            </a:r>
            <a:r>
              <a:rPr lang="en-US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etc.</a:t>
            </a:r>
            <a:endParaRPr lang="en-US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just"/>
            <a:endParaRPr lang="en-US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just"/>
            <a:endParaRPr lang="en-US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5" descr="C:\Users\ACER\Desktop\t. evan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30833"/>
            <a:ext cx="2438400" cy="194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abesia vogeli. Two Babesia sp. trophozoites in a blood smear from a... |  Download Scientific Diagra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25116"/>
            <a:ext cx="2062162" cy="196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File:Theileria-annulata-piroplasms-cattle.jpg - Wikimedia Common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935661"/>
            <a:ext cx="2352675" cy="20377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85800" y="5029200"/>
            <a:ext cx="1981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Trypanosoma</a:t>
            </a:r>
            <a:endParaRPr lang="en-IN" sz="1600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0" y="5029200"/>
            <a:ext cx="1905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Theileria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6019800" y="4909766"/>
            <a:ext cx="1752600" cy="348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Babesia</a:t>
            </a:r>
            <a:r>
              <a:rPr lang="en-US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120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Arial Black" pitchFamily="34" charset="0"/>
              </a:rPr>
              <a:t>Types of Parasites</a:t>
            </a:r>
            <a:endParaRPr lang="en-US" sz="32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6477000" cy="6173875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Metazoan Parasites: </a:t>
            </a:r>
            <a:r>
              <a:rPr lang="en-US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Multi</a:t>
            </a:r>
            <a:r>
              <a:rPr lang="en-US" sz="2000" b="1" dirty="0" smtClean="0">
                <a:solidFill>
                  <a:srgbClr val="0070C0"/>
                </a:solidFill>
                <a:latin typeface="Arial Black" pitchFamily="34" charset="0"/>
              </a:rPr>
              <a:t>cellular </a:t>
            </a:r>
            <a:r>
              <a:rPr lang="en-US" sz="2000" b="1" dirty="0">
                <a:solidFill>
                  <a:srgbClr val="0070C0"/>
                </a:solidFill>
                <a:latin typeface="Arial Black" pitchFamily="34" charset="0"/>
              </a:rPr>
              <a:t>eukaryotic parasites are known as </a:t>
            </a:r>
            <a:r>
              <a:rPr lang="en-US" sz="2000" b="1" dirty="0" smtClean="0">
                <a:solidFill>
                  <a:srgbClr val="0070C0"/>
                </a:solidFill>
                <a:latin typeface="Arial Black" pitchFamily="34" charset="0"/>
              </a:rPr>
              <a:t>metazoan parasites</a:t>
            </a:r>
            <a:r>
              <a:rPr lang="en-US" sz="2000" b="1" dirty="0">
                <a:solidFill>
                  <a:srgbClr val="0070C0"/>
                </a:solidFill>
                <a:latin typeface="Arial Black" pitchFamily="34" charset="0"/>
              </a:rPr>
              <a:t>.</a:t>
            </a:r>
          </a:p>
          <a:p>
            <a:pPr algn="just"/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e.g. Helminths and Arthropods.</a:t>
            </a:r>
          </a:p>
          <a:p>
            <a:pPr algn="just"/>
            <a:r>
              <a:rPr lang="en-US" sz="2000" b="1" u="sng" dirty="0" smtClean="0">
                <a:solidFill>
                  <a:srgbClr val="C00000"/>
                </a:solidFill>
                <a:latin typeface="Arial Black" pitchFamily="34" charset="0"/>
              </a:rPr>
              <a:t>Helminths:</a:t>
            </a:r>
          </a:p>
          <a:p>
            <a:pPr algn="just"/>
            <a:endParaRPr lang="en-US" sz="2000" b="1" u="sng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n-US" sz="2000" b="1" u="sng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n-US" sz="2000" b="1" u="sng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n-US" sz="2000" b="1" u="sng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endParaRPr lang="en-US" sz="2000" b="1" u="sng" dirty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r>
              <a:rPr lang="en-US" sz="2000" b="1" u="sng" dirty="0" smtClean="0">
                <a:solidFill>
                  <a:srgbClr val="C00000"/>
                </a:solidFill>
                <a:latin typeface="Arial Black" pitchFamily="34" charset="0"/>
              </a:rPr>
              <a:t>Arthropods: </a:t>
            </a:r>
          </a:p>
          <a:p>
            <a:pPr algn="just"/>
            <a:endParaRPr lang="en-US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 descr="8"/>
          <p:cNvPicPr/>
          <p:nvPr/>
        </p:nvPicPr>
        <p:blipFill rotWithShape="1">
          <a:blip r:embed="rId2"/>
          <a:srcRect b="15989"/>
          <a:stretch/>
        </p:blipFill>
        <p:spPr bwMode="auto">
          <a:xfrm>
            <a:off x="3135632" y="2514599"/>
            <a:ext cx="1981197" cy="1476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he DOG TAPEWORM, DIPYLIDIUM CANINUM, parasitic cestode of DOGS and CATS.  Biology, prevention and contr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22705" y="2171070"/>
            <a:ext cx="1543051" cy="212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Untitled by hajar00abidy on emaz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" y="2514600"/>
            <a:ext cx="2270760" cy="14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803868" y="3990975"/>
            <a:ext cx="222889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Nematode ( Round worm)</a:t>
            </a:r>
            <a:endParaRPr lang="en-IN" sz="16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3990974"/>
            <a:ext cx="1689797" cy="428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Trematode         ( fluke)</a:t>
            </a:r>
            <a:endParaRPr lang="en-IN" sz="16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1200" y="3990974"/>
            <a:ext cx="1828800" cy="428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Cestode</a:t>
            </a:r>
            <a:r>
              <a:rPr lang="en-US" sz="16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          </a:t>
            </a:r>
          </a:p>
          <a:p>
            <a:pPr algn="ctr"/>
            <a:r>
              <a:rPr lang="en-US" sz="16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( Tapeworm)</a:t>
            </a:r>
            <a:endParaRPr lang="en-IN" sz="16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Picture 9" descr="Phlebotominae - Wikipedi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03037"/>
            <a:ext cx="2190750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s://upload.wikimedia.org/wikipedia/commons/5/50/Linognathus-vituli-louse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040" y="4828892"/>
            <a:ext cx="942658" cy="1576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Flea Bites 101 - Do Fleas Bite Humans? How to Treat Bites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370" y="5070025"/>
            <a:ext cx="1590040" cy="1199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C:\Users\Bala\Pictures\pic\dog-ticks  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1146" y="5216872"/>
            <a:ext cx="766128" cy="845529"/>
          </a:xfrm>
          <a:prstGeom prst="rect">
            <a:avLst/>
          </a:prstGeom>
          <a:noFill/>
        </p:spPr>
      </p:pic>
      <p:pic>
        <p:nvPicPr>
          <p:cNvPr id="14" name="Picture 13" descr="P1010012"/>
          <p:cNvPicPr/>
          <p:nvPr/>
        </p:nvPicPr>
        <p:blipFill rotWithShape="1">
          <a:blip r:embed="rId9" cstate="print"/>
          <a:srcRect l="24999" t="30469" r="25000" b="21875"/>
          <a:stretch/>
        </p:blipFill>
        <p:spPr bwMode="auto">
          <a:xfrm rot="10800000">
            <a:off x="7460009" y="5160193"/>
            <a:ext cx="1507433" cy="1019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00099" y="6477000"/>
            <a:ext cx="876301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Fly</a:t>
            </a:r>
            <a:endParaRPr lang="en-IN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52800" y="6477000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Louse</a:t>
            </a:r>
            <a:endParaRPr lang="en-IN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42597" y="6269540"/>
            <a:ext cx="748603" cy="283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Flea</a:t>
            </a:r>
            <a:endParaRPr lang="en-IN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77000" y="6179369"/>
            <a:ext cx="680274" cy="196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Tick</a:t>
            </a:r>
            <a:endParaRPr lang="en-IN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693690" y="6277803"/>
            <a:ext cx="993110" cy="199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Mite</a:t>
            </a:r>
            <a:endParaRPr lang="en-IN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0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Arial Black" pitchFamily="34" charset="0"/>
              </a:rPr>
              <a:t>Types of Parasites</a:t>
            </a:r>
            <a:endParaRPr lang="en-US" sz="32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219200"/>
            <a:ext cx="5867400" cy="5507334"/>
          </a:xfrm>
        </p:spPr>
        <p:txBody>
          <a:bodyPr>
            <a:normAutofit/>
          </a:bodyPr>
          <a:lstStyle/>
          <a:p>
            <a:pPr algn="just" fontAlgn="base"/>
            <a:r>
              <a:rPr lang="en-US" sz="2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Pseudoparasites</a:t>
            </a:r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</a:t>
            </a:r>
            <a:r>
              <a:rPr lang="en-US" sz="20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Objects </a:t>
            </a:r>
            <a:r>
              <a:rPr lang="en-US" dirty="0">
                <a:solidFill>
                  <a:srgbClr val="7030A0"/>
                </a:solidFill>
                <a:latin typeface="Arial Black" panose="020B0A04020102020204" pitchFamily="34" charset="0"/>
              </a:rPr>
              <a:t>or </a:t>
            </a:r>
            <a:r>
              <a:rPr lang="en-US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organisms </a:t>
            </a:r>
            <a:r>
              <a:rPr lang="en-US" dirty="0">
                <a:solidFill>
                  <a:srgbClr val="7030A0"/>
                </a:solidFill>
                <a:latin typeface="Arial Black" panose="020B0A04020102020204" pitchFamily="34" charset="0"/>
              </a:rPr>
              <a:t>that </a:t>
            </a:r>
            <a:r>
              <a:rPr lang="en-US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appear to be parasites but are not.</a:t>
            </a:r>
            <a:endParaRPr lang="en-US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just" fontAlgn="base"/>
            <a:r>
              <a:rPr lang="en-US" b="1" dirty="0">
                <a:latin typeface="Arial Black" panose="020B0A04020102020204" pitchFamily="34" charset="0"/>
              </a:rPr>
              <a:t> </a:t>
            </a:r>
            <a:r>
              <a:rPr lang="en-US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e.g.- Pollen grain, plant cells, air bubble </a:t>
            </a:r>
            <a:r>
              <a:rPr lang="en-US" b="1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Psocid</a:t>
            </a:r>
            <a:r>
              <a:rPr lang="en-US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insects, grain mites etc.</a:t>
            </a:r>
          </a:p>
          <a:p>
            <a:pPr algn="just" fontAlgn="base"/>
            <a:endParaRPr lang="en-US" b="1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algn="just" fontAlgn="base"/>
            <a:endParaRPr lang="en-US" b="1" dirty="0" smtClean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algn="just" fontAlgn="base"/>
            <a:endParaRPr lang="en-US" b="1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algn="just" fontAlgn="base"/>
            <a:endParaRPr lang="en-US" b="1" dirty="0" smtClean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algn="just" fontAlgn="base"/>
            <a:endParaRPr lang="en-US" b="1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algn="just" fontAlgn="base"/>
            <a:endParaRPr lang="en-US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Picture 10" descr="C:\Users\HP\Desktop\download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9" t="20783" r="36792" b="18181"/>
          <a:stretch/>
        </p:blipFill>
        <p:spPr bwMode="auto">
          <a:xfrm>
            <a:off x="1371600" y="3418402"/>
            <a:ext cx="1828800" cy="19097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498213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6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Arial Black" pitchFamily="34" charset="0"/>
              </a:rPr>
              <a:t>Types of Parasites</a:t>
            </a:r>
            <a:endParaRPr lang="en-US" sz="32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06734"/>
            <a:ext cx="6934200" cy="6019800"/>
          </a:xfrm>
        </p:spPr>
        <p:txBody>
          <a:bodyPr>
            <a:normAutofit/>
          </a:bodyPr>
          <a:lstStyle/>
          <a:p>
            <a:pPr algn="just" fontAlgn="base"/>
            <a:r>
              <a:rPr lang="en-US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Unisexual parasite: </a:t>
            </a:r>
            <a:r>
              <a:rPr lang="en-US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Male and female parasites are different or separate.</a:t>
            </a:r>
          </a:p>
          <a:p>
            <a:pPr algn="just" fontAlgn="base"/>
            <a:r>
              <a:rPr lang="en-US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e.g</a:t>
            </a:r>
            <a:r>
              <a:rPr lang="en-US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Nematodes ( Hook worms, </a:t>
            </a:r>
            <a:r>
              <a:rPr lang="en-US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Ascarid</a:t>
            </a:r>
            <a:r>
              <a:rPr lang="en-US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worms, </a:t>
            </a:r>
            <a:r>
              <a:rPr lang="en-US" b="1" i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Haemonchus</a:t>
            </a:r>
            <a:r>
              <a:rPr lang="en-US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etc.)</a:t>
            </a:r>
          </a:p>
          <a:p>
            <a:pPr algn="just" fontAlgn="base"/>
            <a:endParaRPr lang="en-US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 fontAlgn="base"/>
            <a:endParaRPr lang="en-US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 fontAlgn="base"/>
            <a:endParaRPr lang="en-US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l" fontAlgn="base"/>
            <a:endParaRPr lang="en-US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 fontAlgn="base"/>
            <a:r>
              <a:rPr lang="en-US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Hermaphrodite or bisexual parasite: </a:t>
            </a:r>
            <a:r>
              <a:rPr lang="en-US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Parasites having both male and female sexes.</a:t>
            </a:r>
          </a:p>
          <a:p>
            <a:pPr algn="l" fontAlgn="base"/>
            <a:r>
              <a:rPr lang="en-US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e.g. Trematodes ( except </a:t>
            </a:r>
            <a:r>
              <a:rPr lang="en-US" b="1" i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Schistosoma</a:t>
            </a:r>
            <a:r>
              <a:rPr lang="en-US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spp.) and </a:t>
            </a:r>
            <a:r>
              <a:rPr lang="en-US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Cestodes</a:t>
            </a:r>
            <a:r>
              <a:rPr lang="en-US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.</a:t>
            </a: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Picture 11" descr="Pin di Chapter 2 Nematod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2598" r="2240" b="7045"/>
          <a:stretch/>
        </p:blipFill>
        <p:spPr bwMode="auto">
          <a:xfrm>
            <a:off x="3170224" y="1752600"/>
            <a:ext cx="2241232" cy="1570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Helminthology Helminths Helminths (worms) are multicellular parasites. -  ppt video online download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2" t="18222" r="2191"/>
          <a:stretch/>
        </p:blipFill>
        <p:spPr bwMode="auto">
          <a:xfrm>
            <a:off x="2971800" y="4648200"/>
            <a:ext cx="1752600" cy="2209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Helminths (Parasitic worms) Cestodes - tapeworm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120187"/>
            <a:ext cx="1710055" cy="26720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524000" y="5638800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Trematode</a:t>
            </a:r>
            <a:endParaRPr lang="en-IN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19800" y="5456227"/>
            <a:ext cx="1143000" cy="296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7030A0"/>
                </a:solidFill>
              </a:rPr>
              <a:t>Cestode</a:t>
            </a:r>
            <a:endParaRPr lang="en-IN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Arial Black" pitchFamily="34" charset="0"/>
              </a:rPr>
              <a:t>Types of Parasites</a:t>
            </a:r>
            <a:endParaRPr lang="en-US" sz="32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425" y="762000"/>
            <a:ext cx="6934200" cy="6535737"/>
          </a:xfrm>
        </p:spPr>
        <p:txBody>
          <a:bodyPr>
            <a:normAutofit/>
          </a:bodyPr>
          <a:lstStyle/>
          <a:p>
            <a:pPr algn="just" fontAlgn="base"/>
            <a:r>
              <a:rPr lang="en-US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Oviparous parasite: </a:t>
            </a:r>
            <a:r>
              <a:rPr lang="en-US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Female parasite lay eggs.</a:t>
            </a:r>
          </a:p>
          <a:p>
            <a:pPr algn="just" fontAlgn="base"/>
            <a:r>
              <a:rPr lang="en-US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e.g. Hook worms, </a:t>
            </a:r>
            <a:r>
              <a:rPr lang="en-US" b="1" i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Ascaridia</a:t>
            </a:r>
            <a:r>
              <a:rPr lang="en-US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galli</a:t>
            </a:r>
            <a:r>
              <a:rPr lang="en-US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  <a:r>
              <a:rPr lang="en-US" b="1" i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Haemonchus</a:t>
            </a:r>
            <a:r>
              <a:rPr lang="en-US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spp.</a:t>
            </a:r>
          </a:p>
          <a:p>
            <a:pPr algn="just" fontAlgn="base"/>
            <a:endParaRPr lang="en-US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 fontAlgn="base"/>
            <a:endParaRPr lang="en-US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 fontAlgn="base"/>
            <a:endParaRPr lang="en-US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just" fontAlgn="base"/>
            <a:endParaRPr lang="en-US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just" fontAlgn="base"/>
            <a:endParaRPr lang="en-US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just" fontAlgn="base"/>
            <a:r>
              <a:rPr lang="en-US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Viviparopus</a:t>
            </a:r>
            <a:r>
              <a:rPr lang="en-US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parasite:  </a:t>
            </a:r>
            <a:r>
              <a:rPr lang="en-US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Eggs are hatched in the uterus of the female parasite and larvae passed out.</a:t>
            </a:r>
          </a:p>
          <a:p>
            <a:pPr algn="just" fontAlgn="base"/>
            <a:r>
              <a:rPr lang="en-US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e.g. </a:t>
            </a:r>
            <a:r>
              <a:rPr lang="en-US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Filarid</a:t>
            </a:r>
            <a:r>
              <a:rPr lang="en-US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worms ( </a:t>
            </a:r>
            <a:r>
              <a:rPr lang="en-US" b="1" i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Setaria</a:t>
            </a:r>
            <a:r>
              <a:rPr lang="en-US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digitata</a:t>
            </a:r>
            <a:r>
              <a:rPr lang="en-US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  <a:r>
              <a:rPr lang="en-US" b="1" i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Stephanofilaria</a:t>
            </a:r>
            <a:r>
              <a:rPr lang="en-US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assamensis</a:t>
            </a:r>
            <a:r>
              <a:rPr lang="en-US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etc.)</a:t>
            </a:r>
            <a:endParaRPr lang="en-US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l" fontAlgn="base"/>
            <a:endParaRPr lang="en-US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 fontAlgn="base"/>
            <a:endParaRPr lang="en-US" b="1" dirty="0" err="1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Picture 10" descr="Towards a vaccine against H contortus | Veterinary Recor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29" y="1704870"/>
            <a:ext cx="1768475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aemonchus spp - C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0925"/>
            <a:ext cx="1085850" cy="72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057400" y="2971800"/>
            <a:ext cx="2743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solidFill>
                  <a:srgbClr val="7030A0"/>
                </a:solidFill>
              </a:rPr>
              <a:t>Haemonchus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</a:rPr>
              <a:t>contortus</a:t>
            </a:r>
            <a:endParaRPr lang="en-IN" i="1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1200" y="2590800"/>
            <a:ext cx="1676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Egg of </a:t>
            </a:r>
            <a:r>
              <a:rPr lang="en-US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Haemonchus</a:t>
            </a:r>
            <a:r>
              <a:rPr lang="en-US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contortus</a:t>
            </a:r>
            <a:endParaRPr lang="en-IN" i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6" name="Picture 15" descr="SETARIA spp, parasitic roundworms of CATTLE, SHEEP, GOATS, SWINE and  HORSES. Biology, prevention and control. Setariasi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00600"/>
            <a:ext cx="2044700" cy="182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Presence of sheathed microfilaria of Setaria cervi (?) in thin blood... |  Download Scientific Diagram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223" y="4687655"/>
            <a:ext cx="2828401" cy="193630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1143000" y="6623961"/>
            <a:ext cx="2209800" cy="234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Adult </a:t>
            </a:r>
            <a:r>
              <a:rPr lang="en-US" sz="1600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Setaria</a:t>
            </a:r>
            <a:r>
              <a:rPr lang="en-US" sz="1600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sp</a:t>
            </a:r>
            <a:r>
              <a:rPr lang="en-US" sz="1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.</a:t>
            </a:r>
            <a:endParaRPr lang="en-IN" sz="16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12224" y="6623960"/>
            <a:ext cx="2892425" cy="255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Microfilaria of </a:t>
            </a:r>
            <a:r>
              <a:rPr lang="en-US" i="1" dirty="0" err="1" smtClean="0">
                <a:solidFill>
                  <a:srgbClr val="7030A0"/>
                </a:solidFill>
              </a:rPr>
              <a:t>Setaria</a:t>
            </a:r>
            <a:r>
              <a:rPr lang="en-US" dirty="0" smtClean="0">
                <a:solidFill>
                  <a:srgbClr val="7030A0"/>
                </a:solidFill>
              </a:rPr>
              <a:t> sp.</a:t>
            </a:r>
            <a:endParaRPr lang="en-IN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Arial Black" pitchFamily="34" charset="0"/>
              </a:rPr>
              <a:t>Types of Parasites</a:t>
            </a:r>
            <a:endParaRPr lang="en-US" sz="32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425" y="762000"/>
            <a:ext cx="6934200" cy="6535737"/>
          </a:xfrm>
        </p:spPr>
        <p:txBody>
          <a:bodyPr>
            <a:normAutofit/>
          </a:bodyPr>
          <a:lstStyle/>
          <a:p>
            <a:pPr algn="l" fontAlgn="base"/>
            <a:endParaRPr lang="en-US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 fontAlgn="base"/>
            <a:r>
              <a:rPr lang="en-US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Ovo</a:t>
            </a:r>
            <a:r>
              <a:rPr lang="en-US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-viviparous parasite: </a:t>
            </a:r>
            <a:r>
              <a:rPr lang="en-US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Female parasite lays egg which are containing fully developed larvae to hatch.</a:t>
            </a:r>
          </a:p>
          <a:p>
            <a:pPr algn="just" fontAlgn="base"/>
            <a:r>
              <a:rPr lang="en-US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e.g. </a:t>
            </a:r>
            <a:r>
              <a:rPr lang="en-US" b="1" i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Dirofilaria</a:t>
            </a:r>
            <a:r>
              <a:rPr lang="en-US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immitis</a:t>
            </a:r>
            <a:r>
              <a:rPr lang="en-US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 Heart worm of dog)</a:t>
            </a:r>
          </a:p>
        </p:txBody>
      </p:sp>
      <p:pic>
        <p:nvPicPr>
          <p:cNvPr id="7" name="Picture 6" descr="DIROFILARIA IMMITIS (HEART WORM ) - College of Nursing UCBMSH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3165475" cy="35109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143000" y="6019800"/>
            <a:ext cx="3048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solidFill>
                  <a:srgbClr val="7030A0"/>
                </a:solidFill>
              </a:rPr>
              <a:t>Dirofilaria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</a:rPr>
              <a:t>immitis</a:t>
            </a:r>
            <a:r>
              <a:rPr lang="en-US" i="1" dirty="0" smtClean="0">
                <a:solidFill>
                  <a:srgbClr val="7030A0"/>
                </a:solidFill>
              </a:rPr>
              <a:t> (Adult</a:t>
            </a:r>
            <a:r>
              <a:rPr lang="en-US" dirty="0" smtClean="0">
                <a:solidFill>
                  <a:srgbClr val="7030A0"/>
                </a:solidFill>
              </a:rPr>
              <a:t>)</a:t>
            </a:r>
            <a:endParaRPr lang="en-IN" dirty="0">
              <a:solidFill>
                <a:srgbClr val="7030A0"/>
              </a:solidFill>
            </a:endParaRPr>
          </a:p>
        </p:txBody>
      </p:sp>
      <p:pic>
        <p:nvPicPr>
          <p:cNvPr id="9" name="Picture 8" descr="Dirofilaria immitis. Dirofilariasis. 250X - Nematoda (Nematodes) -  Endoparasites - Parasitology - Photos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5" t="7479" r="30380"/>
          <a:stretch/>
        </p:blipFill>
        <p:spPr bwMode="auto">
          <a:xfrm>
            <a:off x="4692650" y="2491768"/>
            <a:ext cx="3193415" cy="3525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53000" y="6210300"/>
            <a:ext cx="28956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Microfilariae of </a:t>
            </a:r>
            <a:r>
              <a:rPr lang="en-US" i="1" dirty="0" err="1" smtClean="0">
                <a:solidFill>
                  <a:srgbClr val="7030A0"/>
                </a:solidFill>
              </a:rPr>
              <a:t>Dirofilaria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</a:rPr>
              <a:t>immitis</a:t>
            </a:r>
            <a:r>
              <a:rPr lang="en-US" i="1" dirty="0" smtClean="0">
                <a:solidFill>
                  <a:srgbClr val="7030A0"/>
                </a:solidFill>
              </a:rPr>
              <a:t>  </a:t>
            </a:r>
            <a:endParaRPr lang="en-IN" i="1" dirty="0">
              <a:solidFill>
                <a:srgbClr val="7030A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8243376">
            <a:off x="2743200" y="5562601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661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2967334"/>
            <a:ext cx="7467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THANK YOU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85665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Arial Black" pitchFamily="34" charset="0"/>
              </a:rPr>
              <a:t>Types of Parasites</a:t>
            </a:r>
            <a:endParaRPr lang="en-US" sz="32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09600"/>
            <a:ext cx="8686800" cy="62484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Endoparasite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  <a:latin typeface="Arial Black" pitchFamily="34" charset="0"/>
              </a:rPr>
              <a:t>the parasites live within or inside the body of the host.</a:t>
            </a:r>
          </a:p>
          <a:p>
            <a:pPr algn="just"/>
            <a:r>
              <a:rPr lang="en-US" sz="2000" b="1" dirty="0" smtClean="0">
                <a:solidFill>
                  <a:srgbClr val="00B0F0"/>
                </a:solidFill>
                <a:latin typeface="Arial Black" pitchFamily="34" charset="0"/>
              </a:rPr>
              <a:t>            Examples: Round worm, tape worm and flukes.</a:t>
            </a:r>
            <a:endParaRPr lang="en-US" sz="20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algn="just"/>
            <a:r>
              <a:rPr lang="en-US" sz="2400" dirty="0" smtClean="0">
                <a:latin typeface="Arial Black" pitchFamily="34" charset="0"/>
              </a:rPr>
              <a:t>                                  </a:t>
            </a:r>
            <a:endParaRPr lang="en-US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just"/>
            <a:endParaRPr lang="en-US" sz="24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just"/>
            <a:endParaRPr lang="en-US" sz="24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just"/>
            <a:endParaRPr lang="en-US" sz="24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just"/>
            <a:endParaRPr lang="en-US" sz="24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Ectoparasite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: </a:t>
            </a:r>
            <a:r>
              <a:rPr lang="en-US" sz="2000" b="1" dirty="0" smtClean="0">
                <a:solidFill>
                  <a:srgbClr val="0070C0"/>
                </a:solidFill>
                <a:latin typeface="Arial Black" pitchFamily="34" charset="0"/>
              </a:rPr>
              <a:t>the parasite lives on the body of host particularly on the skin.</a:t>
            </a:r>
          </a:p>
          <a:p>
            <a:pPr algn="just"/>
            <a:r>
              <a:rPr lang="en-US" sz="2000" b="1" dirty="0" smtClean="0">
                <a:solidFill>
                  <a:srgbClr val="0070C0"/>
                </a:solidFill>
                <a:latin typeface="Arial Black" pitchFamily="34" charset="0"/>
              </a:rPr>
              <a:t>             </a:t>
            </a:r>
            <a:r>
              <a:rPr lang="en-US" sz="2000" b="1" dirty="0" smtClean="0">
                <a:solidFill>
                  <a:srgbClr val="00B0F0"/>
                </a:solidFill>
                <a:latin typeface="Arial Black" pitchFamily="34" charset="0"/>
              </a:rPr>
              <a:t>Examples: Fly, tick, mite, louse, flea, bug etc.</a:t>
            </a:r>
            <a:endParaRPr lang="en-US" sz="20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algn="just"/>
            <a:r>
              <a:rPr lang="en-US" sz="2400" b="1" dirty="0" smtClean="0">
                <a:solidFill>
                  <a:srgbClr val="0070C0"/>
                </a:solidFill>
                <a:latin typeface="Arial Black" pitchFamily="34" charset="0"/>
              </a:rPr>
              <a:t> </a:t>
            </a:r>
            <a:endParaRPr lang="en-US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" name="Picture 4" descr="C:\Users\ACER\Desktop\ppt photo\thelazia rhode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411" y="2286000"/>
            <a:ext cx="23066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228850"/>
            <a:ext cx="17319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:\Users\ACER\Desktop\moneiz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7651" y="2152650"/>
            <a:ext cx="17335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ACER\Desktop\tabanu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414387"/>
            <a:ext cx="152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Bala\Pictures\pic\dog-ticks  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26265" y="5484933"/>
            <a:ext cx="921936" cy="92005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55411" y="3810000"/>
            <a:ext cx="224018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Nematode (Round worm)</a:t>
            </a:r>
            <a:endParaRPr lang="en-IN" sz="1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33800" y="3598984"/>
            <a:ext cx="1905000" cy="515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Trematode            ( Flukes)</a:t>
            </a:r>
            <a:endParaRPr lang="en-IN" sz="1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67652" y="3733799"/>
            <a:ext cx="1733550" cy="380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Cestode</a:t>
            </a:r>
            <a:r>
              <a:rPr lang="en-US" sz="1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            ( Tapeworm) </a:t>
            </a:r>
            <a:endParaRPr lang="en-IN" sz="1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6800" y="6404987"/>
            <a:ext cx="754464" cy="267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Fly</a:t>
            </a:r>
            <a:endParaRPr lang="en-IN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22078" y="6421736"/>
            <a:ext cx="914400" cy="224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Tick</a:t>
            </a:r>
            <a:endParaRPr lang="en-IN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Picture 14" descr="P1010012"/>
          <p:cNvPicPr/>
          <p:nvPr/>
        </p:nvPicPr>
        <p:blipFill rotWithShape="1">
          <a:blip r:embed="rId7" cstate="print"/>
          <a:srcRect l="24999" t="30469" r="25000" b="21875"/>
          <a:stretch/>
        </p:blipFill>
        <p:spPr bwMode="auto">
          <a:xfrm rot="10800000">
            <a:off x="5852194" y="5534913"/>
            <a:ext cx="1619250" cy="1019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000543" y="6554089"/>
            <a:ext cx="1162257" cy="227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Mite</a:t>
            </a:r>
            <a:endParaRPr lang="en-IN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Arial Black" pitchFamily="34" charset="0"/>
              </a:rPr>
              <a:t>Types of Parasites</a:t>
            </a:r>
            <a:endParaRPr lang="en-US" sz="32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533400"/>
            <a:ext cx="7620000" cy="63246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Facultative parasite:</a:t>
            </a:r>
            <a:r>
              <a:rPr lang="en-US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rial Black" pitchFamily="34" charset="0"/>
              </a:rPr>
              <a:t>These are those parasites which can live in host body and also can live freely on the environment i.e. they can have both parasitic and free life. 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    e.g. Maggots of flies, Blow fly, </a:t>
            </a:r>
            <a:r>
              <a:rPr lang="en-US" dirty="0" err="1">
                <a:solidFill>
                  <a:srgbClr val="002060"/>
                </a:solidFill>
                <a:latin typeface="Arial Black" pitchFamily="34" charset="0"/>
              </a:rPr>
              <a:t>S</a:t>
            </a:r>
            <a:r>
              <a:rPr lang="en-US" dirty="0" err="1" smtClean="0">
                <a:solidFill>
                  <a:srgbClr val="002060"/>
                </a:solidFill>
                <a:latin typeface="Arial Black" pitchFamily="34" charset="0"/>
              </a:rPr>
              <a:t>trongyloides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 etc.</a:t>
            </a:r>
          </a:p>
          <a:p>
            <a:pPr algn="just"/>
            <a:endParaRPr lang="en-US" sz="2400" dirty="0" smtClean="0">
              <a:latin typeface="Arial Black" pitchFamily="34" charset="0"/>
            </a:endParaRPr>
          </a:p>
          <a:p>
            <a:pPr algn="just"/>
            <a:endParaRPr lang="en-US" sz="2400" dirty="0" smtClean="0">
              <a:latin typeface="Arial Black" pitchFamily="34" charset="0"/>
            </a:endParaRPr>
          </a:p>
          <a:p>
            <a:pPr algn="just"/>
            <a:endParaRPr lang="en-US" sz="2400" dirty="0" smtClean="0">
              <a:latin typeface="Arial Black" pitchFamily="34" charset="0"/>
            </a:endParaRP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Obligatory parasite:</a:t>
            </a:r>
            <a:r>
              <a:rPr lang="en-US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 </a:t>
            </a:r>
            <a:r>
              <a:rPr lang="en-US" sz="2000" dirty="0" smtClean="0">
                <a:solidFill>
                  <a:srgbClr val="0070C0"/>
                </a:solidFill>
                <a:latin typeface="Arial Black" pitchFamily="34" charset="0"/>
              </a:rPr>
              <a:t>It is a parasite which completely adopted a parasitic mode of life and it can not live without the host. 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e.g. </a:t>
            </a:r>
            <a:r>
              <a:rPr lang="en-US" i="1" dirty="0" err="1" smtClean="0">
                <a:solidFill>
                  <a:srgbClr val="002060"/>
                </a:solidFill>
                <a:latin typeface="Arial Black" pitchFamily="34" charset="0"/>
              </a:rPr>
              <a:t>Toxocara</a:t>
            </a:r>
            <a:r>
              <a:rPr lang="en-US" i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Arial Black" pitchFamily="34" charset="0"/>
              </a:rPr>
              <a:t>vitulorum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en-US" i="1" dirty="0" err="1" smtClean="0">
                <a:solidFill>
                  <a:srgbClr val="002060"/>
                </a:solidFill>
                <a:latin typeface="Arial Black" pitchFamily="34" charset="0"/>
              </a:rPr>
              <a:t>Ancylostoma</a:t>
            </a:r>
            <a:r>
              <a:rPr lang="en-US" i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Arial Black" pitchFamily="34" charset="0"/>
              </a:rPr>
              <a:t>caninum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 etc.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5257800"/>
            <a:ext cx="1828800" cy="128592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6" name="Picture 5" descr="fly larvae | Blow fly larva Blow fly larva | Larvae, Fruit, Vegetable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624" y="2324205"/>
            <a:ext cx="1242695" cy="10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291624" y="3333855"/>
            <a:ext cx="1356575" cy="323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Maggots</a:t>
            </a:r>
            <a:endParaRPr lang="en-IN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6543727"/>
            <a:ext cx="1981200" cy="314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Toxocara</a:t>
            </a:r>
            <a:r>
              <a:rPr lang="en-US" sz="1400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vitulorum</a:t>
            </a:r>
            <a:endParaRPr lang="en-IN" sz="1400" i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Picture 8" descr="Lecture Notes in Medical Technology: Lecture #4: THE HOOKWORMS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8"/>
          <a:stretch/>
        </p:blipFill>
        <p:spPr bwMode="auto">
          <a:xfrm>
            <a:off x="4953000" y="5300688"/>
            <a:ext cx="1679575" cy="1400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632575" y="5638800"/>
            <a:ext cx="251142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solidFill>
                  <a:srgbClr val="7030A0"/>
                </a:solidFill>
              </a:rPr>
              <a:t>Ancylostoma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</a:rPr>
              <a:t>caninum</a:t>
            </a:r>
            <a:r>
              <a:rPr lang="en-US" i="1" dirty="0" smtClean="0">
                <a:solidFill>
                  <a:srgbClr val="7030A0"/>
                </a:solidFill>
              </a:rPr>
              <a:t> (Hookworm) </a:t>
            </a:r>
            <a:endParaRPr lang="en-IN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Arial Black" pitchFamily="34" charset="0"/>
              </a:rPr>
              <a:t>Types of Parasites</a:t>
            </a:r>
            <a:endParaRPr lang="en-US" sz="32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762000"/>
            <a:ext cx="7924800" cy="60960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Arial Black" pitchFamily="34" charset="0"/>
              </a:rPr>
              <a:t>Hyperparasite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:</a:t>
            </a:r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rial Black" pitchFamily="34" charset="0"/>
              </a:rPr>
              <a:t>It is a parasite which </a:t>
            </a:r>
            <a:r>
              <a:rPr lang="en-US" sz="2000" dirty="0" err="1" smtClean="0">
                <a:solidFill>
                  <a:srgbClr val="0070C0"/>
                </a:solidFill>
                <a:latin typeface="Arial Black" pitchFamily="34" charset="0"/>
              </a:rPr>
              <a:t>parasitise</a:t>
            </a:r>
            <a:r>
              <a:rPr lang="en-US" sz="2000" dirty="0" smtClean="0">
                <a:solidFill>
                  <a:srgbClr val="0070C0"/>
                </a:solidFill>
                <a:latin typeface="Arial Black" pitchFamily="34" charset="0"/>
              </a:rPr>
              <a:t> on other parasites. 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e.g. </a:t>
            </a:r>
            <a:r>
              <a:rPr lang="en-US" i="1" dirty="0" err="1" smtClean="0">
                <a:solidFill>
                  <a:srgbClr val="002060"/>
                </a:solidFill>
                <a:latin typeface="Arial Black" pitchFamily="34" charset="0"/>
              </a:rPr>
              <a:t>Hunterellus</a:t>
            </a:r>
            <a:r>
              <a:rPr lang="en-US" i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Arial Black" pitchFamily="34" charset="0"/>
              </a:rPr>
              <a:t>hookeri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 on ticks, </a:t>
            </a:r>
            <a:r>
              <a:rPr lang="en-US" i="1" dirty="0" smtClean="0">
                <a:solidFill>
                  <a:srgbClr val="002060"/>
                </a:solidFill>
                <a:latin typeface="Arial Black" pitchFamily="34" charset="0"/>
              </a:rPr>
              <a:t>Plasmodium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 species in mosquito etc.</a:t>
            </a:r>
          </a:p>
          <a:p>
            <a:pPr algn="just"/>
            <a:endParaRPr lang="en-US" dirty="0" smtClean="0">
              <a:latin typeface="Arial Black" pitchFamily="34" charset="0"/>
            </a:endParaRP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Permanent parasite: </a:t>
            </a:r>
            <a:r>
              <a:rPr lang="en-US" sz="2000" dirty="0" smtClean="0">
                <a:solidFill>
                  <a:srgbClr val="0070C0"/>
                </a:solidFill>
                <a:latin typeface="Arial Black" pitchFamily="34" charset="0"/>
              </a:rPr>
              <a:t>It is a parasite which lives its entire life within or on its host. 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e.g. Mites, lice &amp; </a:t>
            </a:r>
            <a:r>
              <a:rPr lang="en-US" i="1" dirty="0" err="1" smtClean="0">
                <a:solidFill>
                  <a:srgbClr val="002060"/>
                </a:solidFill>
                <a:latin typeface="Arial Black" pitchFamily="34" charset="0"/>
              </a:rPr>
              <a:t>Trichinella</a:t>
            </a:r>
            <a:r>
              <a:rPr lang="en-US" i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Arial Black" pitchFamily="34" charset="0"/>
              </a:rPr>
              <a:t>spiralis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pPr algn="just"/>
            <a:endParaRPr lang="en-US" sz="2400" dirty="0" smtClean="0">
              <a:latin typeface="Arial Black" pitchFamily="34" charset="0"/>
            </a:endParaRP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Temporary parasite or periodic parasite: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 </a:t>
            </a:r>
            <a:r>
              <a:rPr lang="en-US" sz="2000" dirty="0" smtClean="0">
                <a:solidFill>
                  <a:srgbClr val="0070C0"/>
                </a:solidFill>
                <a:latin typeface="Arial Black" pitchFamily="34" charset="0"/>
              </a:rPr>
              <a:t>It lives in the host in some of the part of life-cycle. 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e.g. Ticks, Ox warble fly, Leeches etc.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Picture 2" descr="C:\Users\Bala\Pictures\pic\dog-ticks 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2895600" y="5638800"/>
            <a:ext cx="1066800" cy="1143000"/>
          </a:xfrm>
          <a:prstGeom prst="rect">
            <a:avLst/>
          </a:prstGeom>
          <a:noFill/>
        </p:spPr>
      </p:pic>
      <p:pic>
        <p:nvPicPr>
          <p:cNvPr id="6" name="Picture 5" descr="P1010012"/>
          <p:cNvPicPr/>
          <p:nvPr/>
        </p:nvPicPr>
        <p:blipFill rotWithShape="1">
          <a:blip r:embed="rId3" cstate="print"/>
          <a:srcRect l="24999" t="30469" r="25000" b="21875"/>
          <a:stretch/>
        </p:blipFill>
        <p:spPr bwMode="auto">
          <a:xfrm rot="10800000">
            <a:off x="5867400" y="3124200"/>
            <a:ext cx="1619250" cy="1019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7486650" y="3405188"/>
            <a:ext cx="1162257" cy="2285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Mite</a:t>
            </a:r>
            <a:endParaRPr lang="en-IN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2401" y="6230397"/>
            <a:ext cx="914400" cy="245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Tick</a:t>
            </a:r>
            <a:endParaRPr lang="en-IN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Types of Parasites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685800"/>
            <a:ext cx="6856412" cy="6152103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Arial Black" pitchFamily="34" charset="0"/>
              </a:rPr>
              <a:t>Monoxenous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 parasite: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latin typeface="Arial Black" pitchFamily="34" charset="0"/>
              </a:rPr>
              <a:t>It require only one type of host during the course of their normal life- cycle.</a:t>
            </a:r>
            <a:r>
              <a:rPr lang="en-US" sz="2400" dirty="0" smtClean="0">
                <a:latin typeface="Arial Black" pitchFamily="34" charset="0"/>
              </a:rPr>
              <a:t> </a:t>
            </a:r>
          </a:p>
          <a:p>
            <a:pPr algn="just"/>
            <a:r>
              <a:rPr lang="en-US" sz="1900" dirty="0" smtClean="0">
                <a:solidFill>
                  <a:srgbClr val="002060"/>
                </a:solidFill>
                <a:latin typeface="Arial Black" pitchFamily="34" charset="0"/>
              </a:rPr>
              <a:t>e.g. </a:t>
            </a:r>
            <a:r>
              <a:rPr lang="en-US" sz="1900" i="1" dirty="0" err="1" smtClean="0">
                <a:solidFill>
                  <a:srgbClr val="002060"/>
                </a:solidFill>
                <a:latin typeface="Arial Black" pitchFamily="34" charset="0"/>
              </a:rPr>
              <a:t>Eimeria</a:t>
            </a:r>
            <a:r>
              <a:rPr lang="en-US" sz="1900" dirty="0" smtClean="0">
                <a:solidFill>
                  <a:srgbClr val="002060"/>
                </a:solidFill>
                <a:latin typeface="Arial Black" pitchFamily="34" charset="0"/>
              </a:rPr>
              <a:t> spp., Hook worms, </a:t>
            </a:r>
            <a:r>
              <a:rPr lang="en-US" sz="1900" i="1" dirty="0" err="1" smtClean="0">
                <a:solidFill>
                  <a:srgbClr val="002060"/>
                </a:solidFill>
                <a:latin typeface="Arial Black" pitchFamily="34" charset="0"/>
              </a:rPr>
              <a:t>Hymenolepsis</a:t>
            </a:r>
            <a:r>
              <a:rPr lang="en-US" sz="1900" i="1" dirty="0" smtClean="0">
                <a:solidFill>
                  <a:srgbClr val="002060"/>
                </a:solidFill>
                <a:latin typeface="Arial Black" pitchFamily="34" charset="0"/>
              </a:rPr>
              <a:t> nana</a:t>
            </a:r>
            <a:r>
              <a:rPr lang="en-US" sz="1900" dirty="0" smtClean="0">
                <a:solidFill>
                  <a:srgbClr val="002060"/>
                </a:solidFill>
                <a:latin typeface="Arial Black" pitchFamily="34" charset="0"/>
              </a:rPr>
              <a:t> etc.</a:t>
            </a:r>
          </a:p>
          <a:p>
            <a:pPr algn="just"/>
            <a:endParaRPr lang="en-US" sz="2400" dirty="0" smtClean="0">
              <a:latin typeface="Arial Black" pitchFamily="34" charset="0"/>
            </a:endParaRPr>
          </a:p>
          <a:p>
            <a:pPr algn="just"/>
            <a:endParaRPr lang="en-US" sz="24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just"/>
            <a:r>
              <a:rPr lang="en-US" sz="2400" b="1" dirty="0" smtClean="0">
                <a:solidFill>
                  <a:srgbClr val="FFFF00"/>
                </a:solidFill>
                <a:latin typeface="Arial Black" pitchFamily="34" charset="0"/>
              </a:rPr>
              <a:t>                                              </a:t>
            </a:r>
          </a:p>
          <a:p>
            <a:pPr algn="just"/>
            <a:r>
              <a:rPr lang="en-US" sz="24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Arial Black" pitchFamily="34" charset="0"/>
              </a:rPr>
              <a:t>                                             </a:t>
            </a:r>
            <a:r>
              <a:rPr lang="en-US" b="1" dirty="0" smtClean="0">
                <a:solidFill>
                  <a:srgbClr val="7030A0"/>
                </a:solidFill>
                <a:latin typeface="Arial Black" pitchFamily="34" charset="0"/>
              </a:rPr>
              <a:t>Final host - Dog</a:t>
            </a:r>
          </a:p>
        </p:txBody>
      </p:sp>
      <p:pic>
        <p:nvPicPr>
          <p:cNvPr id="6" name="Picture 5" descr="Lecture Notes in Medical Technology: Lecture #4: THE HOOKWORM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8"/>
          <a:stretch/>
        </p:blipFill>
        <p:spPr bwMode="auto">
          <a:xfrm>
            <a:off x="3912332" y="2362201"/>
            <a:ext cx="1679575" cy="22338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11787" y="3150577"/>
            <a:ext cx="2511425" cy="538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solidFill>
                  <a:srgbClr val="7030A0"/>
                </a:solidFill>
              </a:rPr>
              <a:t>Ancylostoma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</a:rPr>
              <a:t>caninum</a:t>
            </a:r>
            <a:r>
              <a:rPr lang="en-US" i="1" dirty="0" smtClean="0">
                <a:solidFill>
                  <a:srgbClr val="7030A0"/>
                </a:solidFill>
              </a:rPr>
              <a:t> (Hookworm) </a:t>
            </a:r>
            <a:endParaRPr lang="en-IN" i="1" dirty="0">
              <a:solidFill>
                <a:srgbClr val="7030A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6316312" y="3907151"/>
            <a:ext cx="584043" cy="1476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3" name="Picture 12" descr="NCSU Veterinary Parasitolog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2" r="-555"/>
          <a:stretch/>
        </p:blipFill>
        <p:spPr bwMode="auto">
          <a:xfrm>
            <a:off x="1293812" y="2503060"/>
            <a:ext cx="2618520" cy="20929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NCSU Veterinary Parasitology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9" r="941"/>
          <a:stretch/>
        </p:blipFill>
        <p:spPr bwMode="auto">
          <a:xfrm>
            <a:off x="2133600" y="4885278"/>
            <a:ext cx="2564765" cy="1952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Types of Parasites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678" y="685800"/>
            <a:ext cx="7416521" cy="61722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Arial Black" pitchFamily="34" charset="0"/>
              </a:rPr>
              <a:t>Heteroxenous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 parasite: </a:t>
            </a:r>
            <a:r>
              <a:rPr lang="en-US" sz="2200" dirty="0" smtClean="0">
                <a:solidFill>
                  <a:srgbClr val="0070C0"/>
                </a:solidFill>
                <a:latin typeface="Arial Black" pitchFamily="34" charset="0"/>
              </a:rPr>
              <a:t>It require two or more type of hosts during the course of their normal life-cycle.</a:t>
            </a:r>
            <a:r>
              <a:rPr lang="en-US" sz="2400" dirty="0" smtClean="0">
                <a:latin typeface="Arial Black" pitchFamily="34" charset="0"/>
              </a:rPr>
              <a:t> </a:t>
            </a:r>
          </a:p>
          <a:p>
            <a:pPr algn="just"/>
            <a:r>
              <a:rPr lang="en-US" sz="1900" dirty="0" smtClean="0">
                <a:solidFill>
                  <a:srgbClr val="002060"/>
                </a:solidFill>
                <a:latin typeface="Arial Black" pitchFamily="34" charset="0"/>
              </a:rPr>
              <a:t>e.g. All digenetic trematodes, tapeworms etc.</a:t>
            </a:r>
          </a:p>
          <a:p>
            <a:pPr algn="just"/>
            <a:endParaRPr lang="en-US" sz="19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endParaRPr lang="en-US" sz="2400" b="1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0" name="Picture 2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39" y="2366329"/>
            <a:ext cx="2362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00723" y="3290179"/>
            <a:ext cx="2362200" cy="529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Fasciola</a:t>
            </a:r>
            <a:r>
              <a:rPr lang="en-US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( Liver fluke)</a:t>
            </a:r>
            <a:endParaRPr lang="en-IN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4958631"/>
            <a:ext cx="2414225" cy="1896020"/>
          </a:xfrm>
          <a:prstGeom prst="rect">
            <a:avLst/>
          </a:prstGeom>
        </p:spPr>
      </p:pic>
      <p:pic>
        <p:nvPicPr>
          <p:cNvPr id="9" name="Picture 2" descr="Parasitology BSU at Boise State University - Study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09800"/>
            <a:ext cx="37623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he DOG TAPEWORM, DIPYLIDIUM CANINUM, parasitic cestode of DOGS and CATS.  Biology, prevention and control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9866" y="4700778"/>
            <a:ext cx="1714500" cy="20665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52400" y="2819399"/>
            <a:ext cx="1524039" cy="613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Trematode</a:t>
            </a:r>
            <a:endParaRPr lang="en-IN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399" y="4578173"/>
            <a:ext cx="1524039" cy="2986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Tapeworm</a:t>
            </a:r>
            <a:endParaRPr lang="en-IN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03843" y="6591300"/>
            <a:ext cx="1947218" cy="263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Dipylidium</a:t>
            </a:r>
            <a:r>
              <a:rPr lang="en-US" sz="1400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caninum</a:t>
            </a:r>
            <a:endParaRPr lang="en-IN" sz="1400" i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7400" y="5410200"/>
            <a:ext cx="2718077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Final host-      Dog</a:t>
            </a:r>
          </a:p>
          <a:p>
            <a:pPr algn="ctr"/>
            <a:r>
              <a:rPr lang="en-US" sz="16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Intermediate host-   Fleas and louse)</a:t>
            </a:r>
            <a:endParaRPr lang="en-IN" sz="16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76438" y="3886198"/>
            <a:ext cx="2514562" cy="470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Final host- Cattle 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Intermediate host- Snail</a:t>
            </a:r>
            <a:endParaRPr lang="en-IN" sz="14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7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Types of Parasites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14400"/>
            <a:ext cx="6477000" cy="59436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Arial Black" pitchFamily="34" charset="0"/>
              </a:rPr>
              <a:t>Autoheterogenous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 parasite: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latin typeface="Arial Black" pitchFamily="34" charset="0"/>
              </a:rPr>
              <a:t>Same vertebrate animal acts as definitive and intermediate host of a parasite.</a:t>
            </a:r>
            <a:r>
              <a:rPr lang="en-US" sz="2400" dirty="0" smtClean="0">
                <a:latin typeface="Arial Black" pitchFamily="34" charset="0"/>
              </a:rPr>
              <a:t> </a:t>
            </a:r>
          </a:p>
          <a:p>
            <a:pPr algn="just"/>
            <a:r>
              <a:rPr lang="en-US" sz="1900" dirty="0" smtClean="0">
                <a:solidFill>
                  <a:srgbClr val="002060"/>
                </a:solidFill>
                <a:latin typeface="Arial Black" pitchFamily="34" charset="0"/>
              </a:rPr>
              <a:t>e.g. </a:t>
            </a:r>
            <a:r>
              <a:rPr lang="en-US" sz="1900" i="1" dirty="0" err="1" smtClean="0">
                <a:solidFill>
                  <a:srgbClr val="002060"/>
                </a:solidFill>
                <a:latin typeface="Arial Black" pitchFamily="34" charset="0"/>
              </a:rPr>
              <a:t>Trichinella</a:t>
            </a:r>
            <a:r>
              <a:rPr lang="en-US" sz="1900" i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1900" i="1" dirty="0" err="1" smtClean="0">
                <a:solidFill>
                  <a:srgbClr val="002060"/>
                </a:solidFill>
                <a:latin typeface="Arial Black" pitchFamily="34" charset="0"/>
              </a:rPr>
              <a:t>spiralis</a:t>
            </a:r>
            <a:r>
              <a:rPr lang="en-US" sz="19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</p:txBody>
      </p:sp>
      <p:pic>
        <p:nvPicPr>
          <p:cNvPr id="7" name="Picture 6" descr="Trichinosis - Infections - MSD Manual Consumer Vers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71800"/>
            <a:ext cx="449580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296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Arial Black" pitchFamily="34" charset="0"/>
              </a:rPr>
              <a:t>Types of Parasites</a:t>
            </a:r>
            <a:endParaRPr lang="en-US" sz="32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85800"/>
            <a:ext cx="6934200" cy="63246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Arial Black" pitchFamily="34" charset="0"/>
              </a:rPr>
              <a:t>Stenoxenous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 parasite: </a:t>
            </a:r>
            <a:r>
              <a:rPr lang="en-US" sz="2000" dirty="0" smtClean="0">
                <a:solidFill>
                  <a:srgbClr val="0070C0"/>
                </a:solidFill>
                <a:latin typeface="Arial Black" pitchFamily="34" charset="0"/>
              </a:rPr>
              <a:t>A parasites which has a narrow host range. 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e.g. </a:t>
            </a:r>
            <a:r>
              <a:rPr lang="en-US" i="1" dirty="0" err="1" smtClean="0">
                <a:solidFill>
                  <a:srgbClr val="002060"/>
                </a:solidFill>
                <a:latin typeface="Arial Black" pitchFamily="34" charset="0"/>
              </a:rPr>
              <a:t>Gigantocotyle</a:t>
            </a:r>
            <a:r>
              <a:rPr lang="en-US" i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Arial Black" pitchFamily="34" charset="0"/>
              </a:rPr>
              <a:t>explanatum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 which is found only in buffaloes.</a:t>
            </a:r>
          </a:p>
          <a:p>
            <a:pPr algn="just"/>
            <a:endParaRPr lang="en-US" sz="2400" dirty="0" smtClean="0">
              <a:latin typeface="Arial Black" pitchFamily="34" charset="0"/>
            </a:endParaRPr>
          </a:p>
          <a:p>
            <a:pPr algn="just"/>
            <a:endParaRPr lang="en-US" sz="2400" b="1" dirty="0">
              <a:solidFill>
                <a:srgbClr val="FFFF00"/>
              </a:solidFill>
              <a:latin typeface="Arial Black" pitchFamily="34" charset="0"/>
            </a:endParaRPr>
          </a:p>
          <a:p>
            <a:pPr algn="just"/>
            <a:endParaRPr lang="en-US" sz="2400" b="1" dirty="0">
              <a:solidFill>
                <a:srgbClr val="FFFF00"/>
              </a:solidFill>
              <a:latin typeface="Arial Black" pitchFamily="34" charset="0"/>
            </a:endParaRPr>
          </a:p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Arial Black" pitchFamily="34" charset="0"/>
              </a:rPr>
              <a:t>Euryxenous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 parasite: </a:t>
            </a:r>
            <a:r>
              <a:rPr lang="en-US" sz="2000" dirty="0" smtClean="0">
                <a:solidFill>
                  <a:srgbClr val="0070C0"/>
                </a:solidFill>
                <a:latin typeface="Arial Black" pitchFamily="34" charset="0"/>
              </a:rPr>
              <a:t>A parasite which has a broad host range. 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e.g. </a:t>
            </a:r>
            <a:r>
              <a:rPr lang="en-US" i="1" dirty="0" err="1" smtClean="0">
                <a:solidFill>
                  <a:srgbClr val="002060"/>
                </a:solidFill>
                <a:latin typeface="Arial Black" pitchFamily="34" charset="0"/>
              </a:rPr>
              <a:t>Trypanosoma</a:t>
            </a:r>
            <a:r>
              <a:rPr lang="en-US" i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Arial Black" pitchFamily="34" charset="0"/>
              </a:rPr>
              <a:t>evansi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 which found in a wide range of hosts like cattle, buffaloes,  sheep, goat, horse, dog, pig, tiger etc.</a:t>
            </a:r>
          </a:p>
          <a:p>
            <a:pPr algn="just"/>
            <a:endParaRPr lang="en-US" sz="2400" dirty="0" smtClean="0">
              <a:latin typeface="Arial Black" pitchFamily="34" charset="0"/>
            </a:endParaRPr>
          </a:p>
        </p:txBody>
      </p:sp>
      <p:pic>
        <p:nvPicPr>
          <p:cNvPr id="4" name="Picture 5" descr="C:\Users\ACER\Desktop\t. evans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971" y="5334000"/>
            <a:ext cx="194417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xplanatum explanatum | Semantic Scholar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767" y="1828800"/>
            <a:ext cx="1476058" cy="1768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Tiger | Smithsonian's National Zo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939" y="5778216"/>
            <a:ext cx="1469120" cy="9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Of mice and men | Stories | yourgenome.or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1411">
            <a:off x="2515969" y="5842384"/>
            <a:ext cx="1219201" cy="793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No need to visit animal fairs now; cows, buffaloes available online -  punjab$dont miss - Hindustan Times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67"/>
          <a:stretch/>
        </p:blipFill>
        <p:spPr bwMode="auto">
          <a:xfrm>
            <a:off x="2912116" y="5127458"/>
            <a:ext cx="942975" cy="869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Normal Horse Vital Signs and Health Indicators – The Horse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703" y="5023836"/>
            <a:ext cx="875665" cy="7543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3657601" y="6699666"/>
            <a:ext cx="2120542" cy="158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Trypanosoma</a:t>
            </a:r>
            <a:r>
              <a:rPr lang="en-US" sz="1400" i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i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evansi</a:t>
            </a:r>
            <a:endParaRPr lang="en-IN" sz="1400" i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6825" y="2209800"/>
            <a:ext cx="2054575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Gigantocotyle</a:t>
            </a:r>
            <a:r>
              <a:rPr lang="en-US" sz="1600" i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i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explanatum</a:t>
            </a:r>
            <a:endParaRPr lang="en-IN" sz="1600" i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2" name="Picture 11" descr="No need to visit animal fairs now; cows, buffaloes available online -  punjab$dont miss - Hindustan Times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67"/>
          <a:stretch/>
        </p:blipFill>
        <p:spPr bwMode="auto">
          <a:xfrm>
            <a:off x="7054468" y="2728478"/>
            <a:ext cx="942975" cy="869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Arial Black" pitchFamily="34" charset="0"/>
              </a:rPr>
              <a:t>Types of Parasites</a:t>
            </a:r>
            <a:endParaRPr lang="en-US" sz="32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838200"/>
            <a:ext cx="5867400" cy="6019800"/>
          </a:xfrm>
        </p:spPr>
        <p:txBody>
          <a:bodyPr>
            <a:normAutofit/>
          </a:bodyPr>
          <a:lstStyle/>
          <a:p>
            <a:pPr algn="just"/>
            <a:endParaRPr lang="en-US" sz="2400" dirty="0" smtClean="0">
              <a:latin typeface="Arial Black" pitchFamily="34" charset="0"/>
            </a:endParaRP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Erratic or aberrant parasite: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rial Black" pitchFamily="34" charset="0"/>
              </a:rPr>
              <a:t>Parasites occur in other organs than the normal habitat in the host. 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e.g. </a:t>
            </a:r>
            <a:r>
              <a:rPr lang="en-US" i="1" dirty="0" err="1" smtClean="0">
                <a:solidFill>
                  <a:srgbClr val="002060"/>
                </a:solidFill>
                <a:latin typeface="Arial Black" pitchFamily="34" charset="0"/>
              </a:rPr>
              <a:t>Fasciola</a:t>
            </a:r>
            <a:r>
              <a:rPr lang="en-US" i="1" dirty="0" smtClean="0">
                <a:solidFill>
                  <a:srgbClr val="002060"/>
                </a:solidFill>
                <a:latin typeface="Arial Black" pitchFamily="34" charset="0"/>
              </a:rPr>
              <a:t> hepatica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 when found in the </a:t>
            </a:r>
            <a:r>
              <a:rPr lang="en-US" u="sng" dirty="0" smtClean="0">
                <a:solidFill>
                  <a:srgbClr val="002060"/>
                </a:solidFill>
                <a:latin typeface="Arial Black" pitchFamily="34" charset="0"/>
              </a:rPr>
              <a:t>lung and kidney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 instead of the normal site of predilection i.e. </a:t>
            </a:r>
            <a:r>
              <a:rPr lang="en-US" u="sng" dirty="0" smtClean="0">
                <a:solidFill>
                  <a:srgbClr val="002060"/>
                </a:solidFill>
                <a:latin typeface="Arial Black" pitchFamily="34" charset="0"/>
              </a:rPr>
              <a:t>bile duct and liver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Picture 4" descr="How pathology is helping to ensure travellers to Bali aren't left with an  unwanted souvenir | | Know Pathology Know Healthcar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t="-807" r="6417" b="1316"/>
          <a:stretch/>
        </p:blipFill>
        <p:spPr bwMode="auto">
          <a:xfrm>
            <a:off x="1752600" y="3505200"/>
            <a:ext cx="2209800" cy="1771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62400" y="3848100"/>
            <a:ext cx="320040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Predication sit inside host- Bile duct and liver</a:t>
            </a:r>
            <a:endParaRPr lang="en-IN" b="1" dirty="0">
              <a:solidFill>
                <a:srgbClr val="002060"/>
              </a:solidFill>
            </a:endParaRPr>
          </a:p>
        </p:txBody>
      </p:sp>
      <p:pic>
        <p:nvPicPr>
          <p:cNvPr id="7" name="Picture 6" descr="Fasciola hepatica: parasite from Vetstream | Definitive Veterinary  Intelligenc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664110"/>
            <a:ext cx="2495550" cy="1920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752600" y="5275803"/>
            <a:ext cx="2209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Fasciola</a:t>
            </a:r>
            <a:r>
              <a:rPr lang="en-US" i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hepatica</a:t>
            </a:r>
            <a:endParaRPr lang="en-IN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63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1111</TotalTime>
  <Words>950</Words>
  <Application>Microsoft Office PowerPoint</Application>
  <PresentationFormat>On-screen Show (4:3)</PresentationFormat>
  <Paragraphs>178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Facet</vt:lpstr>
      <vt:lpstr>PowerPoint Presentation</vt:lpstr>
      <vt:lpstr>Types of Parasites</vt:lpstr>
      <vt:lpstr>Types of Parasites</vt:lpstr>
      <vt:lpstr>Types of Parasites</vt:lpstr>
      <vt:lpstr>Types of Parasites</vt:lpstr>
      <vt:lpstr>Types of Parasites</vt:lpstr>
      <vt:lpstr>Types of Parasites</vt:lpstr>
      <vt:lpstr>Types of Parasites</vt:lpstr>
      <vt:lpstr>Types of Parasites</vt:lpstr>
      <vt:lpstr>Types of Parasite  </vt:lpstr>
      <vt:lpstr>Types of Parasites</vt:lpstr>
      <vt:lpstr>Types of Parasites</vt:lpstr>
      <vt:lpstr>Types of Parasites</vt:lpstr>
      <vt:lpstr>Types of Parasites</vt:lpstr>
      <vt:lpstr>Types of Parasites</vt:lpstr>
      <vt:lpstr>Types of Parasites</vt:lpstr>
      <vt:lpstr>Types of Parasites</vt:lpstr>
      <vt:lpstr>Types of Parasites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VETERINARY PARASITOLOGY</dc:title>
  <dc:creator>Dr.Ajit</dc:creator>
  <cp:lastModifiedBy>Ajit Kumar</cp:lastModifiedBy>
  <cp:revision>136</cp:revision>
  <dcterms:created xsi:type="dcterms:W3CDTF">2006-08-16T00:00:00Z</dcterms:created>
  <dcterms:modified xsi:type="dcterms:W3CDTF">2020-10-03T06:18:01Z</dcterms:modified>
</cp:coreProperties>
</file>