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17"/>
  </p:notesMasterIdLst>
  <p:sldIdLst>
    <p:sldId id="321" r:id="rId2"/>
    <p:sldId id="264" r:id="rId3"/>
    <p:sldId id="265" r:id="rId4"/>
    <p:sldId id="266" r:id="rId5"/>
    <p:sldId id="267" r:id="rId6"/>
    <p:sldId id="318" r:id="rId7"/>
    <p:sldId id="317" r:id="rId8"/>
    <p:sldId id="268" r:id="rId9"/>
    <p:sldId id="319" r:id="rId10"/>
    <p:sldId id="269" r:id="rId11"/>
    <p:sldId id="322" r:id="rId12"/>
    <p:sldId id="323" r:id="rId13"/>
    <p:sldId id="324" r:id="rId14"/>
    <p:sldId id="325" r:id="rId15"/>
    <p:sldId id="326" r:id="rId1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82489" autoAdjust="0"/>
  </p:normalViewPr>
  <p:slideViewPr>
    <p:cSldViewPr>
      <p:cViewPr varScale="1">
        <p:scale>
          <a:sx n="96" d="100"/>
          <a:sy n="96" d="100"/>
        </p:scale>
        <p:origin x="-2064" y="-90"/>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IN"/>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B36AC89-1D24-4F9E-982F-DA5BF7ECD9F4}" type="datetimeFigureOut">
              <a:rPr lang="en-IN" smtClean="0"/>
              <a:t>30-09-2020</a:t>
            </a:fld>
            <a:endParaRPr lang="en-IN"/>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IN"/>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IN"/>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IN"/>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61856353-8F37-4299-9A00-D215CE4B5BD8}" type="slidenum">
              <a:rPr lang="en-IN" smtClean="0"/>
              <a:t>‹#›</a:t>
            </a:fld>
            <a:endParaRPr lang="en-IN"/>
          </a:p>
        </p:txBody>
      </p:sp>
    </p:spTree>
    <p:extLst>
      <p:ext uri="{BB962C8B-B14F-4D97-AF65-F5344CB8AC3E}">
        <p14:creationId xmlns:p14="http://schemas.microsoft.com/office/powerpoint/2010/main" val="101039512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B3C22391-F062-4485-B1BA-127C2904BA5D}" type="slidenum">
              <a:rPr lang="en-IN" smtClean="0"/>
              <a:t>1</a:t>
            </a:fld>
            <a:endParaRPr lang="en-IN"/>
          </a:p>
        </p:txBody>
      </p:sp>
    </p:spTree>
    <p:extLst>
      <p:ext uri="{BB962C8B-B14F-4D97-AF65-F5344CB8AC3E}">
        <p14:creationId xmlns:p14="http://schemas.microsoft.com/office/powerpoint/2010/main" val="348857807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N" dirty="0"/>
          </a:p>
        </p:txBody>
      </p:sp>
      <p:sp>
        <p:nvSpPr>
          <p:cNvPr id="4" name="Slide Number Placeholder 3"/>
          <p:cNvSpPr>
            <a:spLocks noGrp="1"/>
          </p:cNvSpPr>
          <p:nvPr>
            <p:ph type="sldNum" sz="quarter" idx="10"/>
          </p:nvPr>
        </p:nvSpPr>
        <p:spPr/>
        <p:txBody>
          <a:bodyPr/>
          <a:lstStyle/>
          <a:p>
            <a:fld id="{61856353-8F37-4299-9A00-D215CE4B5BD8}" type="slidenum">
              <a:rPr lang="en-IN" smtClean="0"/>
              <a:t>6</a:t>
            </a:fld>
            <a:endParaRPr lang="en-IN"/>
          </a:p>
        </p:txBody>
      </p:sp>
    </p:spTree>
    <p:extLst>
      <p:ext uri="{BB962C8B-B14F-4D97-AF65-F5344CB8AC3E}">
        <p14:creationId xmlns:p14="http://schemas.microsoft.com/office/powerpoint/2010/main" val="61488938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err="1" smtClean="0"/>
              <a:t>Vansi</a:t>
            </a:r>
            <a:r>
              <a:rPr lang="en-US" dirty="0" smtClean="0"/>
              <a:t> </a:t>
            </a:r>
            <a:endParaRPr lang="en-IN" dirty="0"/>
          </a:p>
        </p:txBody>
      </p:sp>
      <p:sp>
        <p:nvSpPr>
          <p:cNvPr id="4" name="Slide Number Placeholder 3"/>
          <p:cNvSpPr>
            <a:spLocks noGrp="1"/>
          </p:cNvSpPr>
          <p:nvPr>
            <p:ph type="sldNum" sz="quarter" idx="10"/>
          </p:nvPr>
        </p:nvSpPr>
        <p:spPr/>
        <p:txBody>
          <a:bodyPr/>
          <a:lstStyle/>
          <a:p>
            <a:fld id="{61856353-8F37-4299-9A00-D215CE4B5BD8}" type="slidenum">
              <a:rPr lang="en-IN" smtClean="0"/>
              <a:t>8</a:t>
            </a:fld>
            <a:endParaRPr lang="en-IN"/>
          </a:p>
        </p:txBody>
      </p:sp>
    </p:spTree>
    <p:extLst>
      <p:ext uri="{BB962C8B-B14F-4D97-AF65-F5344CB8AC3E}">
        <p14:creationId xmlns:p14="http://schemas.microsoft.com/office/powerpoint/2010/main" val="249319977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8466" y="-8468"/>
            <a:ext cx="9169804" cy="6874935"/>
            <a:chOff x="-8466" y="-8468"/>
            <a:chExt cx="9169804" cy="6874935"/>
          </a:xfrm>
        </p:grpSpPr>
        <p:cxnSp>
          <p:nvCxnSpPr>
            <p:cNvPr id="17" name="Straight Connector 16"/>
            <p:cNvCxnSpPr/>
            <p:nvPr/>
          </p:nvCxnSpPr>
          <p:spPr>
            <a:xfrm flipV="1">
              <a:off x="5130830" y="4175605"/>
              <a:ext cx="4022475"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7042707"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9" name="Freeform 18"/>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0" name="Freeform 19"/>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Freeform 20"/>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21"/>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Freeform 22"/>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Freeform 23"/>
            <p:cNvSpPr/>
            <p:nvPr/>
          </p:nvSpPr>
          <p:spPr>
            <a:xfrm>
              <a:off x="8077231"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8060297"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Freeform 27"/>
            <p:cNvSpPr/>
            <p:nvPr/>
          </p:nvSpPr>
          <p:spPr>
            <a:xfrm>
              <a:off x="-8466" y="-8468"/>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130595" y="2404534"/>
            <a:ext cx="5826719"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30595" y="4050834"/>
            <a:ext cx="5826719"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55605567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59464131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09598" y="2700868"/>
            <a:ext cx="6347715"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09598" y="4527448"/>
            <a:ext cx="6347715"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56459960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1320800"/>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09600" y="2160589"/>
            <a:ext cx="3088109" cy="3880772"/>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3869204" y="2160590"/>
            <a:ext cx="3088110" cy="388077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D8BD707-D9CF-40AE-B4C6-C98DA3205C09}" type="datetimeFigureOut">
              <a:rPr lang="en-US" smtClean="0"/>
              <a:pPr/>
              <a:t>9/30/2020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4459730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3" cy="1320800"/>
          </a:xfrm>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09599"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09599" y="2737246"/>
            <a:ext cx="3090672"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3866640"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3866640" y="2737246"/>
            <a:ext cx="3090672"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1D8BD707-D9CF-40AE-B4C6-C98DA3205C09}" type="datetimeFigureOut">
              <a:rPr lang="en-US" smtClean="0"/>
              <a:pPr/>
              <a:t>9/30/2020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12711241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4"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1D8BD707-D9CF-40AE-B4C6-C98DA3205C09}" type="datetimeFigureOut">
              <a:rPr lang="en-US" smtClean="0"/>
              <a:pPr/>
              <a:t>9/30/2020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70209520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9/30/2020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42754083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1498604"/>
            <a:ext cx="2790182"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3571275" y="514925"/>
            <a:ext cx="3386037"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09599" y="2777069"/>
            <a:ext cx="2790182" cy="2584449"/>
          </a:xfrm>
        </p:spPr>
        <p:txBody>
          <a:bodyPr>
            <a:normAutofit/>
          </a:bodyPr>
          <a:lstStyle>
            <a:lvl1pPr marL="0" indent="0">
              <a:buNone/>
              <a:defRPr sz="14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smtClean="0"/>
              <a:t>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9/30/2020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20340591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599" y="4800600"/>
            <a:ext cx="6347714"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09599" y="609600"/>
            <a:ext cx="6347714"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09599" y="5367338"/>
            <a:ext cx="6347714"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9/30/2020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235774578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09600" y="4470400"/>
            <a:ext cx="6347714"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313637356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101074" y="3632200"/>
            <a:ext cx="541980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09598" y="4470400"/>
            <a:ext cx="6347715"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77209052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09598" y="1931988"/>
            <a:ext cx="6347715"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47590956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92584907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15848" y="609600"/>
            <a:ext cx="6341465"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64760668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1778455845"/>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5977312" y="609600"/>
            <a:ext cx="978812"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09599" y="609600"/>
            <a:ext cx="5195026" cy="5251451"/>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1D8BD707-D9CF-40AE-B4C6-C98DA3205C09}" type="datetimeFigureOut">
              <a:rPr lang="en-US" smtClean="0"/>
              <a:pPr/>
              <a:t>9/30/2020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extLst>
      <p:ext uri="{BB962C8B-B14F-4D97-AF65-F5344CB8AC3E}">
        <p14:creationId xmlns:p14="http://schemas.microsoft.com/office/powerpoint/2010/main" val="404402431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17" name="Group 16"/>
          <p:cNvGrpSpPr/>
          <p:nvPr/>
        </p:nvGrpSpPr>
        <p:grpSpPr>
          <a:xfrm>
            <a:off x="-8467" y="-8468"/>
            <a:ext cx="9169805" cy="6874935"/>
            <a:chOff x="-8467" y="-8468"/>
            <a:chExt cx="9169805" cy="6874935"/>
          </a:xfrm>
        </p:grpSpPr>
        <p:sp>
          <p:nvSpPr>
            <p:cNvPr id="7" name="Freeform 6"/>
            <p:cNvSpPr/>
            <p:nvPr/>
          </p:nvSpPr>
          <p:spPr>
            <a:xfrm>
              <a:off x="-8467" y="4013200"/>
              <a:ext cx="457200" cy="285326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8" name="Straight Connector 7"/>
            <p:cNvCxnSpPr/>
            <p:nvPr/>
          </p:nvCxnSpPr>
          <p:spPr>
            <a:xfrm flipV="1">
              <a:off x="5130830" y="4175605"/>
              <a:ext cx="4022475"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a:off x="7042707"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8077231"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8060297"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09599" y="609600"/>
            <a:ext cx="6347713"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09599" y="2160590"/>
            <a:ext cx="6347714"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5405258" y="6041363"/>
            <a:ext cx="684132"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1D8BD707-D9CF-40AE-B4C6-C98DA3205C09}" type="datetimeFigureOut">
              <a:rPr lang="en-US" smtClean="0"/>
              <a:pPr/>
              <a:t>9/30/2020</a:t>
            </a:fld>
            <a:endParaRPr lang="en-US"/>
          </a:p>
        </p:txBody>
      </p:sp>
      <p:sp>
        <p:nvSpPr>
          <p:cNvPr id="5" name="Footer Placeholder 4"/>
          <p:cNvSpPr>
            <a:spLocks noGrp="1"/>
          </p:cNvSpPr>
          <p:nvPr>
            <p:ph type="ftr" sz="quarter" idx="3"/>
          </p:nvPr>
        </p:nvSpPr>
        <p:spPr>
          <a:xfrm>
            <a:off x="609599" y="6041363"/>
            <a:ext cx="4622973"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444676" y="6041363"/>
            <a:ext cx="512638" cy="365125"/>
          </a:xfrm>
          <a:prstGeom prst="rect">
            <a:avLst/>
          </a:prstGeom>
        </p:spPr>
        <p:txBody>
          <a:bodyPr vert="horz" lIns="91440" tIns="45720" rIns="91440" bIns="45720" rtlCol="0" anchor="ctr"/>
          <a:lstStyle>
            <a:lvl1pPr algn="r">
              <a:defRPr sz="900">
                <a:solidFill>
                  <a:schemeClr val="accent1"/>
                </a:solidFill>
              </a:defRPr>
            </a:lvl1pPr>
          </a:lstStyle>
          <a:p>
            <a:fld id="{B6F15528-21DE-4FAA-801E-634DDDAF4B2B}" type="slidenum">
              <a:rPr lang="en-US" smtClean="0"/>
              <a:pPr/>
              <a:t>‹#›</a:t>
            </a:fld>
            <a:endParaRPr lang="en-US"/>
          </a:p>
        </p:txBody>
      </p:sp>
    </p:spTree>
    <p:extLst>
      <p:ext uri="{BB962C8B-B14F-4D97-AF65-F5344CB8AC3E}">
        <p14:creationId xmlns:p14="http://schemas.microsoft.com/office/powerpoint/2010/main" val="429478531"/>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 id="2147483686" r:id="rId14"/>
    <p:sldLayoutId id="2147483687" r:id="rId15"/>
    <p:sldLayoutId id="2147483688"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5.jpeg"/><Relationship Id="rId3" Type="http://schemas.openxmlformats.org/officeDocument/2006/relationships/image" Target="../media/image1.jpeg"/><Relationship Id="rId7" Type="http://schemas.openxmlformats.org/officeDocument/2006/relationships/image" Target="../media/image4.jpeg"/><Relationship Id="rId12" Type="http://schemas.openxmlformats.org/officeDocument/2006/relationships/image" Target="../media/image9.jpe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3.jpeg"/><Relationship Id="rId11" Type="http://schemas.openxmlformats.org/officeDocument/2006/relationships/image" Target="../media/image8.jpeg"/><Relationship Id="rId5" Type="http://schemas.openxmlformats.org/officeDocument/2006/relationships/image" Target="../media/image2.png"/><Relationship Id="rId10" Type="http://schemas.openxmlformats.org/officeDocument/2006/relationships/image" Target="../media/image7.jpeg"/><Relationship Id="rId4" Type="http://schemas.openxmlformats.org/officeDocument/2006/relationships/hyperlink" Target="https://www.basu.org.in/" TargetMode="External"/><Relationship Id="rId9" Type="http://schemas.openxmlformats.org/officeDocument/2006/relationships/image" Target="../media/image6.jpeg"/></Relationships>
</file>

<file path=ppt/slides/_rels/slide2.xml.rels><?xml version="1.0" encoding="UTF-8" standalone="yes"?>
<Relationships xmlns="http://schemas.openxmlformats.org/package/2006/relationships"><Relationship Id="rId3" Type="http://schemas.openxmlformats.org/officeDocument/2006/relationships/image" Target="../media/image9.jpeg"/><Relationship Id="rId7" Type="http://schemas.openxmlformats.org/officeDocument/2006/relationships/image" Target="../media/image7.jpeg"/><Relationship Id="rId2" Type="http://schemas.openxmlformats.org/officeDocument/2006/relationships/image" Target="../media/image10.jpeg"/><Relationship Id="rId1" Type="http://schemas.openxmlformats.org/officeDocument/2006/relationships/slideLayout" Target="../slideLayouts/slideLayout1.xml"/><Relationship Id="rId6" Type="http://schemas.openxmlformats.org/officeDocument/2006/relationships/image" Target="../media/image4.jpeg"/><Relationship Id="rId5" Type="http://schemas.openxmlformats.org/officeDocument/2006/relationships/image" Target="../media/image12.jpeg"/><Relationship Id="rId4" Type="http://schemas.openxmlformats.org/officeDocument/2006/relationships/image" Target="../media/image11.jpeg"/></Relationships>
</file>

<file path=ppt/slides/_rels/slide3.xml.rels><?xml version="1.0" encoding="UTF-8" standalone="yes"?>
<Relationships xmlns="http://schemas.openxmlformats.org/package/2006/relationships"><Relationship Id="rId3" Type="http://schemas.openxmlformats.org/officeDocument/2006/relationships/image" Target="../media/image14.gif"/><Relationship Id="rId2" Type="http://schemas.openxmlformats.org/officeDocument/2006/relationships/image" Target="../media/image13.png"/><Relationship Id="rId1" Type="http://schemas.openxmlformats.org/officeDocument/2006/relationships/slideLayout" Target="../slideLayouts/slideLayout1.xml"/><Relationship Id="rId5" Type="http://schemas.openxmlformats.org/officeDocument/2006/relationships/image" Target="../media/image15.jpeg"/><Relationship Id="rId4" Type="http://schemas.openxmlformats.org/officeDocument/2006/relationships/image" Target="../media/image6.jpeg"/></Relationships>
</file>

<file path=ppt/slides/_rels/slide4.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4.jpeg"/><Relationship Id="rId1" Type="http://schemas.openxmlformats.org/officeDocument/2006/relationships/slideLayout" Target="../slideLayouts/slideLayout1.xml"/><Relationship Id="rId4" Type="http://schemas.openxmlformats.org/officeDocument/2006/relationships/image" Target="../media/image16.jpeg"/></Relationships>
</file>

<file path=ppt/slides/_rels/slide5.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6.jpeg"/><Relationship Id="rId1" Type="http://schemas.openxmlformats.org/officeDocument/2006/relationships/slideLayout" Target="../slideLayouts/slideLayout1.xml"/><Relationship Id="rId4" Type="http://schemas.openxmlformats.org/officeDocument/2006/relationships/image" Target="../media/image18.png"/></Relationships>
</file>

<file path=ppt/slides/_rels/slide6.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image" Target="../media/image8.jpeg"/><Relationship Id="rId5" Type="http://schemas.openxmlformats.org/officeDocument/2006/relationships/image" Target="../media/image21.png"/><Relationship Id="rId4" Type="http://schemas.openxmlformats.org/officeDocument/2006/relationships/image" Target="../media/image20.png"/></Relationships>
</file>

<file path=ppt/slides/_rels/slide7.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8" Type="http://schemas.openxmlformats.org/officeDocument/2006/relationships/image" Target="../media/image27.jpeg"/><Relationship Id="rId3" Type="http://schemas.openxmlformats.org/officeDocument/2006/relationships/image" Target="../media/image1.jpeg"/><Relationship Id="rId7" Type="http://schemas.openxmlformats.org/officeDocument/2006/relationships/image" Target="../media/image26.jpeg"/><Relationship Id="rId2" Type="http://schemas.openxmlformats.org/officeDocument/2006/relationships/notesSlide" Target="../notesSlides/notesSlide3.xml"/><Relationship Id="rId1" Type="http://schemas.openxmlformats.org/officeDocument/2006/relationships/slideLayout" Target="../slideLayouts/slideLayout1.xml"/><Relationship Id="rId6" Type="http://schemas.openxmlformats.org/officeDocument/2006/relationships/image" Target="../media/image25.jpeg"/><Relationship Id="rId5" Type="http://schemas.openxmlformats.org/officeDocument/2006/relationships/image" Target="../media/image24.jpeg"/><Relationship Id="rId4" Type="http://schemas.openxmlformats.org/officeDocument/2006/relationships/image" Target="../media/image23.png"/></Relationships>
</file>

<file path=ppt/slides/_rels/slide9.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image" Target="../media/image28.jpe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30.jpeg"/><Relationship Id="rId1" Type="http://schemas.openxmlformats.org/officeDocument/2006/relationships/slideLayout" Target="../slideLayouts/slideLayout1.xml"/><Relationship Id="rId4" Type="http://schemas.openxmlformats.org/officeDocument/2006/relationships/image" Target="../media/image32.jpeg"/></Relationships>
</file>

<file path=ppt/slides/_rels/slide11.xml.rels><?xml version="1.0" encoding="UTF-8" standalone="yes"?>
<Relationships xmlns="http://schemas.openxmlformats.org/package/2006/relationships"><Relationship Id="rId2" Type="http://schemas.openxmlformats.org/officeDocument/2006/relationships/image" Target="../media/image33.gif"/><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image" Target="../media/image34.jpeg"/><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1.jpeg"/><Relationship Id="rId1" Type="http://schemas.openxmlformats.org/officeDocument/2006/relationships/slideLayout" Target="../slideLayouts/slideLayout1.xml"/><Relationship Id="rId4" Type="http://schemas.openxmlformats.org/officeDocument/2006/relationships/image" Target="../media/image37.jpeg"/></Relationships>
</file>

<file path=ppt/slides/_rels/slide14.xml.rels><?xml version="1.0" encoding="UTF-8" standalone="yes"?>
<Relationships xmlns="http://schemas.openxmlformats.org/package/2006/relationships"><Relationship Id="rId8" Type="http://schemas.openxmlformats.org/officeDocument/2006/relationships/image" Target="../media/image4.jpeg"/><Relationship Id="rId3" Type="http://schemas.openxmlformats.org/officeDocument/2006/relationships/image" Target="../media/image8.jpeg"/><Relationship Id="rId7" Type="http://schemas.openxmlformats.org/officeDocument/2006/relationships/image" Target="../media/image41.jpeg"/><Relationship Id="rId2" Type="http://schemas.openxmlformats.org/officeDocument/2006/relationships/image" Target="../media/image9.jpeg"/><Relationship Id="rId1" Type="http://schemas.openxmlformats.org/officeDocument/2006/relationships/slideLayout" Target="../slideLayouts/slideLayout1.xml"/><Relationship Id="rId6" Type="http://schemas.openxmlformats.org/officeDocument/2006/relationships/image" Target="../media/image40.jpeg"/><Relationship Id="rId5" Type="http://schemas.openxmlformats.org/officeDocument/2006/relationships/image" Target="../media/image39.jpeg"/><Relationship Id="rId4" Type="http://schemas.openxmlformats.org/officeDocument/2006/relationships/image" Target="../media/image38.jpeg"/><Relationship Id="rId9" Type="http://schemas.openxmlformats.org/officeDocument/2006/relationships/image" Target="../media/image7.jpe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50" name="Rectangle 2"/>
          <p:cNvSpPr>
            <a:spLocks noGrp="1" noChangeArrowheads="1"/>
          </p:cNvSpPr>
          <p:nvPr>
            <p:ph type="subTitle" idx="1"/>
          </p:nvPr>
        </p:nvSpPr>
        <p:spPr>
          <a:xfrm>
            <a:off x="1295400" y="5181600"/>
            <a:ext cx="6477000" cy="1600200"/>
          </a:xfrm>
        </p:spPr>
        <p:txBody>
          <a:bodyPr>
            <a:normAutofit fontScale="70000" lnSpcReduction="20000"/>
          </a:bodyPr>
          <a:lstStyle/>
          <a:p>
            <a:pPr algn="ctr" eaLnBrk="1" hangingPunct="1">
              <a:lnSpc>
                <a:spcPct val="80000"/>
              </a:lnSpc>
            </a:pPr>
            <a:r>
              <a:rPr lang="pt-BR" sz="2000" b="1" dirty="0" smtClean="0">
                <a:solidFill>
                  <a:srgbClr val="7030A0"/>
                </a:solidFill>
                <a:latin typeface="Elephant" panose="02020904090505020303" pitchFamily="18" charset="0"/>
                <a:ea typeface="Segoe UI Black" panose="020B0A02040204020203" pitchFamily="34" charset="0"/>
              </a:rPr>
              <a:t>Dr. AJIT KUMAR</a:t>
            </a:r>
          </a:p>
          <a:p>
            <a:pPr algn="ctr" eaLnBrk="1" hangingPunct="1">
              <a:lnSpc>
                <a:spcPct val="80000"/>
              </a:lnSpc>
            </a:pPr>
            <a:r>
              <a:rPr lang="pt-BR" sz="2000" b="1" dirty="0" smtClean="0">
                <a:solidFill>
                  <a:srgbClr val="7030A0"/>
                </a:solidFill>
                <a:latin typeface="Elephant" panose="02020904090505020303" pitchFamily="18" charset="0"/>
                <a:ea typeface="Segoe UI Black" panose="020B0A02040204020203" pitchFamily="34" charset="0"/>
              </a:rPr>
              <a:t>HEAD</a:t>
            </a:r>
          </a:p>
          <a:p>
            <a:pPr algn="ctr" eaLnBrk="1" hangingPunct="1">
              <a:lnSpc>
                <a:spcPct val="80000"/>
              </a:lnSpc>
            </a:pPr>
            <a:r>
              <a:rPr lang="en-US" sz="2000" b="1" dirty="0" smtClean="0">
                <a:solidFill>
                  <a:srgbClr val="7030A0"/>
                </a:solidFill>
                <a:latin typeface="Elephant" panose="02020904090505020303" pitchFamily="18" charset="0"/>
                <a:ea typeface="Segoe UI Black" panose="020B0A02040204020203" pitchFamily="34" charset="0"/>
              </a:rPr>
              <a:t>Department of Veterinary Parasitology</a:t>
            </a:r>
          </a:p>
          <a:p>
            <a:pPr algn="ctr" eaLnBrk="1" hangingPunct="1">
              <a:lnSpc>
                <a:spcPct val="80000"/>
              </a:lnSpc>
            </a:pPr>
            <a:r>
              <a:rPr lang="en-US" sz="2000" b="1" dirty="0" smtClean="0">
                <a:solidFill>
                  <a:srgbClr val="7030A0"/>
                </a:solidFill>
                <a:latin typeface="Elephant" panose="02020904090505020303" pitchFamily="18" charset="0"/>
                <a:ea typeface="Segoe UI Black" panose="020B0A02040204020203" pitchFamily="34" charset="0"/>
              </a:rPr>
              <a:t>Bihar Veterinary College</a:t>
            </a:r>
          </a:p>
          <a:p>
            <a:pPr algn="ctr" eaLnBrk="1" hangingPunct="1">
              <a:lnSpc>
                <a:spcPct val="80000"/>
              </a:lnSpc>
            </a:pPr>
            <a:r>
              <a:rPr lang="en-US" sz="2000" b="1" dirty="0" smtClean="0">
                <a:solidFill>
                  <a:srgbClr val="7030A0"/>
                </a:solidFill>
                <a:latin typeface="Elephant" panose="02020904090505020303" pitchFamily="18" charset="0"/>
                <a:ea typeface="Segoe UI Black" panose="020B0A02040204020203" pitchFamily="34" charset="0"/>
              </a:rPr>
              <a:t>Bihar Animal Sciences University</a:t>
            </a:r>
          </a:p>
          <a:p>
            <a:pPr algn="ctr" eaLnBrk="1" hangingPunct="1">
              <a:lnSpc>
                <a:spcPct val="80000"/>
              </a:lnSpc>
            </a:pPr>
            <a:r>
              <a:rPr lang="en-US" sz="2000" b="1" dirty="0" smtClean="0">
                <a:solidFill>
                  <a:srgbClr val="7030A0"/>
                </a:solidFill>
                <a:latin typeface="Elephant" panose="02020904090505020303" pitchFamily="18" charset="0"/>
                <a:ea typeface="Segoe UI Black" panose="020B0A02040204020203" pitchFamily="34" charset="0"/>
              </a:rPr>
              <a:t>Patna-800014</a:t>
            </a:r>
          </a:p>
        </p:txBody>
      </p:sp>
      <p:sp>
        <p:nvSpPr>
          <p:cNvPr id="2051" name="Rectangle 6"/>
          <p:cNvSpPr>
            <a:spLocks noChangeArrowheads="1"/>
          </p:cNvSpPr>
          <p:nvPr/>
        </p:nvSpPr>
        <p:spPr bwMode="auto">
          <a:xfrm>
            <a:off x="0" y="468343"/>
            <a:ext cx="9144000" cy="10156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cap="sq">
                <a:solidFill>
                  <a:srgbClr val="000000"/>
                </a:solidFill>
                <a:miter lim="800000"/>
                <a:headEnd type="none" w="sm" len="sm"/>
                <a:tailEnd type="none" w="sm" len="sm"/>
              </a14:hiddenLine>
            </a:ext>
          </a:extLst>
        </p:spPr>
        <p:txBody>
          <a:bodyPr wrap="square" anchor="ctr">
            <a:spAutoFit/>
          </a:bodyPr>
          <a:lstStyle/>
          <a:p>
            <a:pPr algn="ctr"/>
            <a:r>
              <a:rPr lang="en-US" sz="3200" b="1" dirty="0" smtClean="0">
                <a:solidFill>
                  <a:srgbClr val="7030A0"/>
                </a:solidFill>
                <a:latin typeface="Arial Rounded MT Bold" pitchFamily="34" charset="0"/>
              </a:rPr>
              <a:t>General Veterinary Parasitology</a:t>
            </a:r>
          </a:p>
          <a:p>
            <a:pPr algn="ctr"/>
            <a:r>
              <a:rPr lang="en-US" sz="2800" b="1" dirty="0" smtClean="0">
                <a:solidFill>
                  <a:srgbClr val="FF0000"/>
                </a:solidFill>
                <a:latin typeface="Britannic Bold" panose="020B0903060703020204" pitchFamily="34" charset="0"/>
              </a:rPr>
              <a:t>Types of Parasites</a:t>
            </a:r>
          </a:p>
        </p:txBody>
      </p:sp>
      <p:pic>
        <p:nvPicPr>
          <p:cNvPr id="1029" name="Picture 5" descr="C:\Users\ACER\Desktop\t. evansi.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rot="881218">
            <a:off x="5199121" y="2866164"/>
            <a:ext cx="1733550" cy="1371600"/>
          </a:xfrm>
          <a:prstGeom prst="rect">
            <a:avLst/>
          </a:prstGeom>
          <a:noFill/>
          <a:extLst>
            <a:ext uri="{909E8E84-426E-40DD-AFC4-6F175D3DCCD1}">
              <a14:hiddenFill xmlns:a14="http://schemas.microsoft.com/office/drawing/2010/main">
                <a:solidFill>
                  <a:srgbClr val="FFFFFF"/>
                </a:solidFill>
              </a14:hiddenFill>
            </a:ext>
          </a:extLst>
        </p:spPr>
      </p:pic>
      <p:pic>
        <p:nvPicPr>
          <p:cNvPr id="10" name="Picture 9" descr="Bihar Animal Sciences University | बिहार पशु विज्ञान विश्वविद्यालय">
            <a:hlinkClick r:id="rId4" tooltip="&quot;Bihar Animal Sciences University | बिहार पशु विज्ञान विश्वविद्यालय - &quot;"/>
          </p:cNvPr>
          <p:cNvPicPr/>
          <p:nvPr/>
        </p:nvPicPr>
        <p:blipFill>
          <a:blip r:embed="rId5"/>
          <a:srcRect/>
          <a:stretch>
            <a:fillRect/>
          </a:stretch>
        </p:blipFill>
        <p:spPr bwMode="auto">
          <a:xfrm>
            <a:off x="146313" y="248581"/>
            <a:ext cx="1149087" cy="1193163"/>
          </a:xfrm>
          <a:prstGeom prst="rect">
            <a:avLst/>
          </a:prstGeom>
          <a:noFill/>
          <a:ln w="9525">
            <a:noFill/>
            <a:miter lim="800000"/>
            <a:headEnd/>
            <a:tailEnd/>
          </a:ln>
        </p:spPr>
      </p:pic>
      <p:pic>
        <p:nvPicPr>
          <p:cNvPr id="11" name="Picture 10" descr="Colour Logofinal"/>
          <p:cNvPicPr/>
          <p:nvPr/>
        </p:nvPicPr>
        <p:blipFill>
          <a:blip r:embed="rId6" cstate="print"/>
          <a:srcRect/>
          <a:stretch>
            <a:fillRect/>
          </a:stretch>
        </p:blipFill>
        <p:spPr bwMode="auto">
          <a:xfrm>
            <a:off x="7785100" y="352977"/>
            <a:ext cx="1099890" cy="1246392"/>
          </a:xfrm>
          <a:prstGeom prst="rect">
            <a:avLst/>
          </a:prstGeom>
          <a:noFill/>
          <a:ln w="9525">
            <a:noFill/>
            <a:miter lim="800000"/>
            <a:headEnd/>
            <a:tailEnd/>
          </a:ln>
        </p:spPr>
      </p:pic>
      <p:sp>
        <p:nvSpPr>
          <p:cNvPr id="12"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pic>
        <p:nvPicPr>
          <p:cNvPr id="14" name="Picture 2" descr="C:\Users\Bala\Pictures\pic\dog-ticks  5.jpg"/>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a:xfrm>
            <a:off x="6780775" y="3975138"/>
            <a:ext cx="991625" cy="1054062"/>
          </a:xfrm>
          <a:prstGeom prst="rect">
            <a:avLst/>
          </a:prstGeom>
          <a:noFill/>
        </p:spPr>
      </p:pic>
      <p:pic>
        <p:nvPicPr>
          <p:cNvPr id="17" name="Picture 3" descr="C:\Users\ACER\Desktop\ppt photo\adult haemonchus.jpg"/>
          <p:cNvPicPr>
            <a:picLocks noChangeAspect="1" noChangeArrowheads="1"/>
          </p:cNvPicPr>
          <p:nvPr/>
        </p:nvPicPr>
        <p:blipFill>
          <a:blip r:embed="rId8"/>
          <a:srcRect/>
          <a:stretch>
            <a:fillRect/>
          </a:stretch>
        </p:blipFill>
        <p:spPr bwMode="auto">
          <a:xfrm rot="12175962">
            <a:off x="756282" y="2856802"/>
            <a:ext cx="1667071" cy="1044035"/>
          </a:xfrm>
          <a:prstGeom prst="rect">
            <a:avLst/>
          </a:prstGeom>
          <a:noFill/>
          <a:ln w="9525">
            <a:noFill/>
            <a:miter lim="800000"/>
            <a:headEnd/>
            <a:tailEnd/>
          </a:ln>
        </p:spPr>
      </p:pic>
      <p:pic>
        <p:nvPicPr>
          <p:cNvPr id="19" name="Picture 18" descr="Lecture Notes in Medical Technology: Lecture #4: THE HOOKWORMS"/>
          <p:cNvPicPr/>
          <p:nvPr/>
        </p:nvPicPr>
        <p:blipFill rotWithShape="1">
          <a:blip r:embed="rId9">
            <a:extLst>
              <a:ext uri="{28A0092B-C50C-407E-A947-70E740481C1C}">
                <a14:useLocalDpi xmlns:a14="http://schemas.microsoft.com/office/drawing/2010/main" val="0"/>
              </a:ext>
            </a:extLst>
          </a:blip>
          <a:srcRect t="13018"/>
          <a:stretch/>
        </p:blipFill>
        <p:spPr bwMode="auto">
          <a:xfrm>
            <a:off x="228600" y="4022473"/>
            <a:ext cx="1679575" cy="1400175"/>
          </a:xfrm>
          <a:prstGeom prst="rect">
            <a:avLst/>
          </a:prstGeom>
          <a:noFill/>
          <a:ln>
            <a:noFill/>
          </a:ln>
          <a:extLst>
            <a:ext uri="{53640926-AAD7-44D8-BBD7-CCE9431645EC}">
              <a14:shadowObscured xmlns:a14="http://schemas.microsoft.com/office/drawing/2010/main"/>
            </a:ext>
          </a:extLst>
        </p:spPr>
      </p:pic>
      <p:pic>
        <p:nvPicPr>
          <p:cNvPr id="21" name="Picture 20" descr="P1010012"/>
          <p:cNvPicPr/>
          <p:nvPr/>
        </p:nvPicPr>
        <p:blipFill rotWithShape="1">
          <a:blip r:embed="rId10" cstate="print"/>
          <a:srcRect l="24999" t="30469" r="25000" b="21875"/>
          <a:stretch/>
        </p:blipFill>
        <p:spPr bwMode="auto">
          <a:xfrm rot="10800000">
            <a:off x="7433477" y="2958269"/>
            <a:ext cx="1619250" cy="1019175"/>
          </a:xfrm>
          <a:prstGeom prst="rect">
            <a:avLst/>
          </a:prstGeom>
          <a:noFill/>
          <a:ln>
            <a:noFill/>
          </a:ln>
          <a:extLst>
            <a:ext uri="{53640926-AAD7-44D8-BBD7-CCE9431645EC}">
              <a14:shadowObscured xmlns:a14="http://schemas.microsoft.com/office/drawing/2010/main"/>
            </a:ext>
          </a:extLst>
        </p:spPr>
      </p:pic>
      <p:pic>
        <p:nvPicPr>
          <p:cNvPr id="22" name="Picture 21" descr="The DOG TAPEWORM, DIPYLIDIUM CANINUM, parasitic cestode of DOGS and CATS.  Biology, prevention and control"/>
          <p:cNvPicPr/>
          <p:nvPr/>
        </p:nvPicPr>
        <p:blipFill>
          <a:blip r:embed="rId11">
            <a:extLst>
              <a:ext uri="{28A0092B-C50C-407E-A947-70E740481C1C}">
                <a14:useLocalDpi xmlns:a14="http://schemas.microsoft.com/office/drawing/2010/main" val="0"/>
              </a:ext>
            </a:extLst>
          </a:blip>
          <a:srcRect/>
          <a:stretch>
            <a:fillRect/>
          </a:stretch>
        </p:blipFill>
        <p:spPr bwMode="auto">
          <a:xfrm rot="16200000">
            <a:off x="2831916" y="2771592"/>
            <a:ext cx="670283" cy="1558934"/>
          </a:xfrm>
          <a:prstGeom prst="rect">
            <a:avLst/>
          </a:prstGeom>
          <a:noFill/>
          <a:ln>
            <a:noFill/>
          </a:ln>
        </p:spPr>
      </p:pic>
      <p:pic>
        <p:nvPicPr>
          <p:cNvPr id="23" name="Picture 22" descr="8"/>
          <p:cNvPicPr/>
          <p:nvPr/>
        </p:nvPicPr>
        <p:blipFill rotWithShape="1">
          <a:blip r:embed="rId12"/>
          <a:srcRect b="15989"/>
          <a:stretch/>
        </p:blipFill>
        <p:spPr bwMode="auto">
          <a:xfrm>
            <a:off x="3706177" y="1825267"/>
            <a:ext cx="1731645" cy="1390650"/>
          </a:xfrm>
          <a:prstGeom prst="rect">
            <a:avLst/>
          </a:prstGeom>
          <a:noFill/>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2455026039"/>
      </p:ext>
    </p:extLst>
  </p:cSld>
  <p:clrMapOvr>
    <a:masterClrMapping/>
  </p:clrMapOvr>
  <p:transition>
    <p:blinds dir="vert"/>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457200" y="609600"/>
            <a:ext cx="8686800" cy="6248400"/>
          </a:xfrm>
        </p:spPr>
        <p:txBody>
          <a:bodyPr>
            <a:normAutofit/>
          </a:bodyPr>
          <a:lstStyle/>
          <a:p>
            <a:pPr algn="just"/>
            <a:r>
              <a:rPr lang="en-US" sz="2400" b="1" dirty="0" err="1" smtClean="0">
                <a:solidFill>
                  <a:srgbClr val="FF0000"/>
                </a:solidFill>
                <a:latin typeface="Arial Rounded MT Bold" panose="020F0704030504030204" pitchFamily="34" charset="0"/>
              </a:rPr>
              <a:t>Endoparasite</a:t>
            </a:r>
            <a:r>
              <a:rPr lang="en-US" sz="2400" b="1" dirty="0" smtClean="0">
                <a:solidFill>
                  <a:srgbClr val="FF0000"/>
                </a:solidFill>
                <a:latin typeface="Arial Rounded MT Bold" panose="020F0704030504030204" pitchFamily="34" charset="0"/>
              </a:rPr>
              <a:t>: </a:t>
            </a:r>
            <a:r>
              <a:rPr lang="en-US" sz="2000" b="1" dirty="0" smtClean="0">
                <a:solidFill>
                  <a:srgbClr val="0070C0"/>
                </a:solidFill>
                <a:latin typeface="Arial Black" pitchFamily="34" charset="0"/>
              </a:rPr>
              <a:t>the parasites live within or inside the body of the host.</a:t>
            </a:r>
          </a:p>
          <a:p>
            <a:pPr algn="just"/>
            <a:r>
              <a:rPr lang="en-US" sz="2000" b="1" dirty="0" smtClean="0">
                <a:solidFill>
                  <a:srgbClr val="00B0F0"/>
                </a:solidFill>
                <a:latin typeface="Arial Black" pitchFamily="34" charset="0"/>
              </a:rPr>
              <a:t>            Examples: Round worm, tape worm and flukes.</a:t>
            </a:r>
            <a:endParaRPr lang="en-US" sz="2000" dirty="0" smtClean="0">
              <a:solidFill>
                <a:srgbClr val="00B0F0"/>
              </a:solidFill>
              <a:latin typeface="Arial Black" pitchFamily="34" charset="0"/>
            </a:endParaRPr>
          </a:p>
          <a:p>
            <a:pPr algn="just"/>
            <a:r>
              <a:rPr lang="en-US" sz="2400" dirty="0" smtClean="0">
                <a:latin typeface="Arial Black" pitchFamily="34" charset="0"/>
              </a:rPr>
              <a:t>                                  </a:t>
            </a:r>
            <a:endParaRPr lang="en-US" sz="2400" dirty="0" smtClean="0">
              <a:solidFill>
                <a:srgbClr val="FF0000"/>
              </a:solidFill>
              <a:latin typeface="Arial Black" pitchFamily="34" charset="0"/>
            </a:endParaRPr>
          </a:p>
          <a:p>
            <a:pPr algn="just"/>
            <a:endParaRPr lang="en-US" sz="2400" b="1" dirty="0" smtClean="0">
              <a:solidFill>
                <a:srgbClr val="FFFF00"/>
              </a:solidFill>
              <a:latin typeface="Arial Black" pitchFamily="34" charset="0"/>
            </a:endParaRPr>
          </a:p>
          <a:p>
            <a:pPr algn="just"/>
            <a:endParaRPr lang="en-US" sz="2400" b="1" dirty="0" smtClean="0">
              <a:solidFill>
                <a:srgbClr val="FFFF00"/>
              </a:solidFill>
              <a:latin typeface="Arial Black" pitchFamily="34" charset="0"/>
            </a:endParaRPr>
          </a:p>
          <a:p>
            <a:pPr algn="just"/>
            <a:endParaRPr lang="en-US" sz="2400" b="1" dirty="0" smtClean="0">
              <a:solidFill>
                <a:srgbClr val="FFFF00"/>
              </a:solidFill>
              <a:latin typeface="Arial Black" pitchFamily="34" charset="0"/>
            </a:endParaRPr>
          </a:p>
          <a:p>
            <a:pPr algn="just"/>
            <a:endParaRPr lang="en-US" sz="2400" b="1" dirty="0" smtClean="0">
              <a:solidFill>
                <a:srgbClr val="FFFF00"/>
              </a:solidFill>
              <a:latin typeface="Arial Black" pitchFamily="34" charset="0"/>
            </a:endParaRPr>
          </a:p>
          <a:p>
            <a:pPr algn="just"/>
            <a:r>
              <a:rPr lang="en-US" sz="2400" b="1" dirty="0" err="1" smtClean="0">
                <a:solidFill>
                  <a:srgbClr val="FF0000"/>
                </a:solidFill>
                <a:latin typeface="Arial Rounded MT Bold" panose="020F0704030504030204" pitchFamily="34" charset="0"/>
              </a:rPr>
              <a:t>Ectoparasite</a:t>
            </a:r>
            <a:r>
              <a:rPr lang="en-US" sz="2400" b="1" dirty="0" smtClean="0">
                <a:solidFill>
                  <a:srgbClr val="FF0000"/>
                </a:solidFill>
                <a:latin typeface="Arial Rounded MT Bold" panose="020F0704030504030204" pitchFamily="34" charset="0"/>
              </a:rPr>
              <a:t> : </a:t>
            </a:r>
            <a:r>
              <a:rPr lang="en-US" sz="2000" b="1" dirty="0" smtClean="0">
                <a:solidFill>
                  <a:srgbClr val="0070C0"/>
                </a:solidFill>
                <a:latin typeface="Arial Black" pitchFamily="34" charset="0"/>
              </a:rPr>
              <a:t>the parasite lives on the body of host particularly on the skin.</a:t>
            </a:r>
          </a:p>
          <a:p>
            <a:pPr algn="just"/>
            <a:r>
              <a:rPr lang="en-US" sz="2000" b="1" dirty="0" smtClean="0">
                <a:solidFill>
                  <a:srgbClr val="0070C0"/>
                </a:solidFill>
                <a:latin typeface="Arial Black" pitchFamily="34" charset="0"/>
              </a:rPr>
              <a:t>             </a:t>
            </a:r>
            <a:r>
              <a:rPr lang="en-US" sz="2000" b="1" dirty="0" smtClean="0">
                <a:solidFill>
                  <a:srgbClr val="00B0F0"/>
                </a:solidFill>
                <a:latin typeface="Arial Black" pitchFamily="34" charset="0"/>
              </a:rPr>
              <a:t>Examples: Fly, tick, mite, louse, flea, bug etc.</a:t>
            </a:r>
            <a:endParaRPr lang="en-US" sz="2000" dirty="0" smtClean="0">
              <a:solidFill>
                <a:srgbClr val="00B0F0"/>
              </a:solidFill>
              <a:latin typeface="Arial Black" pitchFamily="34" charset="0"/>
            </a:endParaRPr>
          </a:p>
          <a:p>
            <a:pPr algn="just"/>
            <a:r>
              <a:rPr lang="en-US" sz="2400" b="1" dirty="0" smtClean="0">
                <a:solidFill>
                  <a:srgbClr val="0070C0"/>
                </a:solidFill>
                <a:latin typeface="Arial Black" pitchFamily="34" charset="0"/>
              </a:rPr>
              <a:t> </a:t>
            </a:r>
            <a:endParaRPr lang="en-US" sz="2400" dirty="0">
              <a:solidFill>
                <a:srgbClr val="0070C0"/>
              </a:solidFill>
              <a:latin typeface="Arial Black" pitchFamily="34" charset="0"/>
            </a:endParaRPr>
          </a:p>
        </p:txBody>
      </p:sp>
      <p:pic>
        <p:nvPicPr>
          <p:cNvPr id="4" name="Picture 4" descr="C:\Users\ACER\Desktop\ppt photo\thelazia rhodesi.jpg"/>
          <p:cNvPicPr>
            <a:picLocks noChangeAspect="1" noChangeArrowheads="1"/>
          </p:cNvPicPr>
          <p:nvPr/>
        </p:nvPicPr>
        <p:blipFill>
          <a:blip r:embed="rId2"/>
          <a:srcRect/>
          <a:stretch>
            <a:fillRect/>
          </a:stretch>
        </p:blipFill>
        <p:spPr bwMode="auto">
          <a:xfrm>
            <a:off x="655411" y="2286000"/>
            <a:ext cx="2306638" cy="1524000"/>
          </a:xfrm>
          <a:prstGeom prst="rect">
            <a:avLst/>
          </a:prstGeom>
          <a:noFill/>
          <a:ln w="9525">
            <a:noFill/>
            <a:miter lim="800000"/>
            <a:headEnd/>
            <a:tailEnd/>
          </a:ln>
        </p:spPr>
      </p:pic>
      <p:pic>
        <p:nvPicPr>
          <p:cNvPr id="5" name="Picture 2" descr="8"/>
          <p:cNvPicPr>
            <a:picLocks noChangeAspect="1" noChangeArrowheads="1"/>
          </p:cNvPicPr>
          <p:nvPr/>
        </p:nvPicPr>
        <p:blipFill>
          <a:blip r:embed="rId3"/>
          <a:srcRect/>
          <a:stretch>
            <a:fillRect/>
          </a:stretch>
        </p:blipFill>
        <p:spPr bwMode="auto">
          <a:xfrm>
            <a:off x="3810000" y="2228850"/>
            <a:ext cx="1731963" cy="1581150"/>
          </a:xfrm>
          <a:prstGeom prst="rect">
            <a:avLst/>
          </a:prstGeom>
          <a:noFill/>
          <a:ln w="9525">
            <a:noFill/>
            <a:miter lim="800000"/>
            <a:headEnd/>
            <a:tailEnd/>
          </a:ln>
        </p:spPr>
      </p:pic>
      <p:pic>
        <p:nvPicPr>
          <p:cNvPr id="6" name="Picture 8" descr="C:\Users\ACER\Desktop\moneizia.jpg"/>
          <p:cNvPicPr>
            <a:picLocks noChangeAspect="1" noChangeArrowheads="1"/>
          </p:cNvPicPr>
          <p:nvPr/>
        </p:nvPicPr>
        <p:blipFill>
          <a:blip r:embed="rId4"/>
          <a:srcRect/>
          <a:stretch>
            <a:fillRect/>
          </a:stretch>
        </p:blipFill>
        <p:spPr bwMode="auto">
          <a:xfrm>
            <a:off x="6967651" y="2152650"/>
            <a:ext cx="1733550" cy="1581150"/>
          </a:xfrm>
          <a:prstGeom prst="rect">
            <a:avLst/>
          </a:prstGeom>
          <a:noFill/>
          <a:ln w="9525">
            <a:noFill/>
            <a:miter lim="800000"/>
            <a:headEnd/>
            <a:tailEnd/>
          </a:ln>
        </p:spPr>
      </p:pic>
      <p:pic>
        <p:nvPicPr>
          <p:cNvPr id="7" name="Picture 2" descr="C:\Users\ACER\Desktop\tabanus.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838200" y="5414387"/>
            <a:ext cx="1524000" cy="990600"/>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2" descr="C:\Users\Bala\Pictures\pic\dog-ticks  5.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a:xfrm>
            <a:off x="3726265" y="5484933"/>
            <a:ext cx="921936" cy="920054"/>
          </a:xfrm>
          <a:prstGeom prst="rect">
            <a:avLst/>
          </a:prstGeom>
          <a:noFill/>
        </p:spPr>
      </p:pic>
      <p:sp>
        <p:nvSpPr>
          <p:cNvPr id="10" name="Rectangle 9"/>
          <p:cNvSpPr/>
          <p:nvPr/>
        </p:nvSpPr>
        <p:spPr>
          <a:xfrm>
            <a:off x="655411" y="3810000"/>
            <a:ext cx="2240189" cy="4572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smtClean="0">
                <a:solidFill>
                  <a:srgbClr val="7030A0"/>
                </a:solidFill>
                <a:latin typeface="Arial Black" panose="020B0A04020102020204" pitchFamily="34" charset="0"/>
              </a:rPr>
              <a:t>Nematode (Round worm)</a:t>
            </a:r>
            <a:endParaRPr lang="en-IN" sz="1400" dirty="0">
              <a:solidFill>
                <a:srgbClr val="7030A0"/>
              </a:solidFill>
              <a:latin typeface="Arial Black" panose="020B0A04020102020204" pitchFamily="34" charset="0"/>
            </a:endParaRPr>
          </a:p>
        </p:txBody>
      </p:sp>
      <p:sp>
        <p:nvSpPr>
          <p:cNvPr id="11" name="Rectangle 10"/>
          <p:cNvSpPr/>
          <p:nvPr/>
        </p:nvSpPr>
        <p:spPr>
          <a:xfrm>
            <a:off x="3733800" y="3598984"/>
            <a:ext cx="1905000" cy="51581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smtClean="0">
                <a:solidFill>
                  <a:srgbClr val="7030A0"/>
                </a:solidFill>
                <a:latin typeface="Arial Black" panose="020B0A04020102020204" pitchFamily="34" charset="0"/>
              </a:rPr>
              <a:t>Trematode            ( Flukes)</a:t>
            </a:r>
            <a:endParaRPr lang="en-IN" sz="1400" dirty="0">
              <a:solidFill>
                <a:srgbClr val="7030A0"/>
              </a:solidFill>
              <a:latin typeface="Arial Black" panose="020B0A04020102020204" pitchFamily="34" charset="0"/>
            </a:endParaRPr>
          </a:p>
        </p:txBody>
      </p:sp>
      <p:sp>
        <p:nvSpPr>
          <p:cNvPr id="12" name="Rectangle 11"/>
          <p:cNvSpPr/>
          <p:nvPr/>
        </p:nvSpPr>
        <p:spPr>
          <a:xfrm>
            <a:off x="6967652" y="3733799"/>
            <a:ext cx="1733550" cy="380999"/>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err="1" smtClean="0">
                <a:solidFill>
                  <a:srgbClr val="7030A0"/>
                </a:solidFill>
                <a:latin typeface="Arial Black" panose="020B0A04020102020204" pitchFamily="34" charset="0"/>
              </a:rPr>
              <a:t>Cestode</a:t>
            </a:r>
            <a:r>
              <a:rPr lang="en-US" sz="1400" dirty="0" smtClean="0">
                <a:solidFill>
                  <a:srgbClr val="7030A0"/>
                </a:solidFill>
                <a:latin typeface="Arial Black" panose="020B0A04020102020204" pitchFamily="34" charset="0"/>
              </a:rPr>
              <a:t>              ( Tapeworm) </a:t>
            </a:r>
            <a:endParaRPr lang="en-IN" sz="1400" dirty="0">
              <a:solidFill>
                <a:srgbClr val="7030A0"/>
              </a:solidFill>
              <a:latin typeface="Arial Black" panose="020B0A04020102020204" pitchFamily="34" charset="0"/>
            </a:endParaRPr>
          </a:p>
        </p:txBody>
      </p:sp>
      <p:sp>
        <p:nvSpPr>
          <p:cNvPr id="13" name="Rectangle 12"/>
          <p:cNvSpPr/>
          <p:nvPr/>
        </p:nvSpPr>
        <p:spPr>
          <a:xfrm>
            <a:off x="1066800" y="6404987"/>
            <a:ext cx="754464" cy="26712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Black" panose="020B0A04020102020204" pitchFamily="34" charset="0"/>
              </a:rPr>
              <a:t>Fly</a:t>
            </a:r>
            <a:endParaRPr lang="en-IN" dirty="0">
              <a:solidFill>
                <a:srgbClr val="7030A0"/>
              </a:solidFill>
              <a:latin typeface="Arial Black" panose="020B0A04020102020204" pitchFamily="34" charset="0"/>
            </a:endParaRPr>
          </a:p>
        </p:txBody>
      </p:sp>
      <p:sp>
        <p:nvSpPr>
          <p:cNvPr id="14" name="Rectangle 13"/>
          <p:cNvSpPr/>
          <p:nvPr/>
        </p:nvSpPr>
        <p:spPr>
          <a:xfrm>
            <a:off x="3722078" y="6421736"/>
            <a:ext cx="914400" cy="22441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Black" panose="020B0A04020102020204" pitchFamily="34" charset="0"/>
              </a:rPr>
              <a:t>Tick</a:t>
            </a:r>
            <a:endParaRPr lang="en-IN" dirty="0">
              <a:solidFill>
                <a:srgbClr val="7030A0"/>
              </a:solidFill>
              <a:latin typeface="Arial Black" panose="020B0A04020102020204" pitchFamily="34" charset="0"/>
            </a:endParaRPr>
          </a:p>
        </p:txBody>
      </p:sp>
      <p:pic>
        <p:nvPicPr>
          <p:cNvPr id="15" name="Picture 14" descr="P1010012"/>
          <p:cNvPicPr/>
          <p:nvPr/>
        </p:nvPicPr>
        <p:blipFill rotWithShape="1">
          <a:blip r:embed="rId7" cstate="print"/>
          <a:srcRect l="24999" t="30469" r="25000" b="21875"/>
          <a:stretch/>
        </p:blipFill>
        <p:spPr bwMode="auto">
          <a:xfrm rot="10800000">
            <a:off x="5190918" y="5519372"/>
            <a:ext cx="1619250" cy="1019175"/>
          </a:xfrm>
          <a:prstGeom prst="rect">
            <a:avLst/>
          </a:prstGeom>
          <a:noFill/>
          <a:ln>
            <a:noFill/>
          </a:ln>
          <a:extLst>
            <a:ext uri="{53640926-AAD7-44D8-BBD7-CCE9431645EC}">
              <a14:shadowObscured xmlns:a14="http://schemas.microsoft.com/office/drawing/2010/main"/>
            </a:ext>
          </a:extLst>
        </p:spPr>
      </p:pic>
      <p:sp>
        <p:nvSpPr>
          <p:cNvPr id="16" name="Rectangle 15"/>
          <p:cNvSpPr/>
          <p:nvPr/>
        </p:nvSpPr>
        <p:spPr>
          <a:xfrm>
            <a:off x="5638800" y="6547100"/>
            <a:ext cx="1162257" cy="22771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Black" panose="020B0A04020102020204" pitchFamily="34" charset="0"/>
              </a:rPr>
              <a:t>Mite</a:t>
            </a:r>
            <a:endParaRPr lang="en-IN" dirty="0">
              <a:solidFill>
                <a:srgbClr val="7030A0"/>
              </a:solidFill>
              <a:latin typeface="Arial Black" panose="020B0A04020102020204" pitchFamily="34" charset="0"/>
            </a:endParaRPr>
          </a:p>
        </p:txBody>
      </p:sp>
      <p:sp>
        <p:nvSpPr>
          <p:cNvPr id="17" name="Rectangle 4"/>
          <p:cNvSpPr>
            <a:spLocks noChangeArrowheads="1"/>
          </p:cNvSpPr>
          <p:nvPr/>
        </p:nvSpPr>
        <p:spPr bwMode="auto">
          <a:xfrm>
            <a:off x="7162800" y="6646149"/>
            <a:ext cx="1961322" cy="222756"/>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cSld>
  <p:clrMapOvr>
    <a:masterClrMapping/>
  </p:clrMapOvr>
  <mc:AlternateContent xmlns:mc="http://schemas.openxmlformats.org/markup-compatibility/2006" xmlns:p14="http://schemas.microsoft.com/office/powerpoint/2010/main">
    <mc:Choice Requires="p14">
      <p:transition spd="slow" p14:dur="1500">
        <p:split orient="vert"/>
      </p:transition>
    </mc:Choice>
    <mc:Fallback xmlns="">
      <p:transition spd="slow">
        <p:split orient="vert"/>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990600" y="533400"/>
            <a:ext cx="7620000" cy="6324600"/>
          </a:xfrm>
        </p:spPr>
        <p:txBody>
          <a:bodyPr>
            <a:normAutofit/>
          </a:bodyPr>
          <a:lstStyle/>
          <a:p>
            <a:pPr algn="just"/>
            <a:r>
              <a:rPr lang="en-US" sz="2400" b="1" dirty="0" smtClean="0">
                <a:solidFill>
                  <a:srgbClr val="FF0000"/>
                </a:solidFill>
                <a:latin typeface="Arial Rounded MT Bold" panose="020F0704030504030204" pitchFamily="34" charset="0"/>
              </a:rPr>
              <a:t>Facultative parasite:</a:t>
            </a:r>
            <a:r>
              <a:rPr lang="en-US" sz="2400" dirty="0" smtClean="0">
                <a:solidFill>
                  <a:srgbClr val="FF0000"/>
                </a:solidFill>
                <a:latin typeface="Arial Rounded MT Bold" panose="020F0704030504030204" pitchFamily="34" charset="0"/>
              </a:rPr>
              <a:t> </a:t>
            </a:r>
            <a:r>
              <a:rPr lang="en-US" sz="2000" dirty="0" smtClean="0">
                <a:solidFill>
                  <a:srgbClr val="0070C0"/>
                </a:solidFill>
                <a:latin typeface="Arial Black" pitchFamily="34" charset="0"/>
              </a:rPr>
              <a:t>These are those parasites which can live in host body and also can live freely on the environment i.e. they can have both parasitic and free life. </a:t>
            </a:r>
          </a:p>
          <a:p>
            <a:pPr algn="just"/>
            <a:r>
              <a:rPr lang="en-US" dirty="0" smtClean="0">
                <a:solidFill>
                  <a:srgbClr val="002060"/>
                </a:solidFill>
                <a:latin typeface="Arial Black" pitchFamily="34" charset="0"/>
              </a:rPr>
              <a:t>    e.g. Maggots of flies, Blow fly, </a:t>
            </a:r>
            <a:r>
              <a:rPr lang="en-US" dirty="0" err="1">
                <a:solidFill>
                  <a:srgbClr val="002060"/>
                </a:solidFill>
                <a:latin typeface="Arial Black" pitchFamily="34" charset="0"/>
              </a:rPr>
              <a:t>S</a:t>
            </a:r>
            <a:r>
              <a:rPr lang="en-US" dirty="0" err="1" smtClean="0">
                <a:solidFill>
                  <a:srgbClr val="002060"/>
                </a:solidFill>
                <a:latin typeface="Arial Black" pitchFamily="34" charset="0"/>
              </a:rPr>
              <a:t>trongyloides</a:t>
            </a:r>
            <a:r>
              <a:rPr lang="en-US" dirty="0" smtClean="0">
                <a:solidFill>
                  <a:srgbClr val="002060"/>
                </a:solidFill>
                <a:latin typeface="Arial Black" pitchFamily="34" charset="0"/>
              </a:rPr>
              <a:t> etc.</a:t>
            </a:r>
          </a:p>
          <a:p>
            <a:pPr algn="just"/>
            <a:endParaRPr lang="en-US" sz="2400" dirty="0" smtClean="0">
              <a:latin typeface="Arial Black" pitchFamily="34" charset="0"/>
            </a:endParaRPr>
          </a:p>
          <a:p>
            <a:pPr algn="just"/>
            <a:endParaRPr lang="en-US" sz="2400" dirty="0" smtClean="0">
              <a:latin typeface="Arial Black" pitchFamily="34" charset="0"/>
            </a:endParaRPr>
          </a:p>
          <a:p>
            <a:pPr algn="just"/>
            <a:endParaRPr lang="en-US" sz="2400" dirty="0" smtClean="0">
              <a:latin typeface="Arial Black" pitchFamily="34" charset="0"/>
            </a:endParaRPr>
          </a:p>
          <a:p>
            <a:pPr algn="just"/>
            <a:r>
              <a:rPr lang="en-US" sz="2400" b="1" dirty="0" smtClean="0">
                <a:solidFill>
                  <a:srgbClr val="FF0000"/>
                </a:solidFill>
                <a:latin typeface="Arial Rounded MT Bold" panose="020F0704030504030204" pitchFamily="34" charset="0"/>
              </a:rPr>
              <a:t>Obligatory parasite:</a:t>
            </a:r>
            <a:r>
              <a:rPr lang="en-US" sz="2400" dirty="0" smtClean="0">
                <a:solidFill>
                  <a:srgbClr val="FF0000"/>
                </a:solidFill>
                <a:latin typeface="Arial Rounded MT Bold" panose="020F0704030504030204" pitchFamily="34" charset="0"/>
              </a:rPr>
              <a:t>  </a:t>
            </a:r>
            <a:r>
              <a:rPr lang="en-US" sz="2000" dirty="0" smtClean="0">
                <a:solidFill>
                  <a:srgbClr val="0070C0"/>
                </a:solidFill>
                <a:latin typeface="Arial Black" pitchFamily="34" charset="0"/>
              </a:rPr>
              <a:t>It is a parasite which completely adopted a parasitic mode of life and it can not live without the host. </a:t>
            </a:r>
          </a:p>
          <a:p>
            <a:pPr algn="just"/>
            <a:r>
              <a:rPr lang="en-US" dirty="0" smtClean="0">
                <a:solidFill>
                  <a:srgbClr val="002060"/>
                </a:solidFill>
                <a:latin typeface="Arial Black" pitchFamily="34" charset="0"/>
              </a:rPr>
              <a:t>e.g. </a:t>
            </a:r>
            <a:r>
              <a:rPr lang="en-US" i="1" dirty="0" err="1" smtClean="0">
                <a:solidFill>
                  <a:srgbClr val="002060"/>
                </a:solidFill>
                <a:latin typeface="Arial Black" pitchFamily="34" charset="0"/>
              </a:rPr>
              <a:t>Toxocara</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vitulorum</a:t>
            </a:r>
            <a:r>
              <a:rPr lang="en-US" dirty="0" smtClean="0">
                <a:solidFill>
                  <a:srgbClr val="002060"/>
                </a:solidFill>
                <a:latin typeface="Arial Black" pitchFamily="34" charset="0"/>
              </a:rPr>
              <a:t>, </a:t>
            </a:r>
            <a:r>
              <a:rPr lang="en-US" i="1" dirty="0" err="1" smtClean="0">
                <a:solidFill>
                  <a:srgbClr val="002060"/>
                </a:solidFill>
                <a:latin typeface="Arial Black" pitchFamily="34" charset="0"/>
              </a:rPr>
              <a:t>Ancylostoma</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caninum</a:t>
            </a:r>
            <a:r>
              <a:rPr lang="en-US" dirty="0" smtClean="0">
                <a:solidFill>
                  <a:srgbClr val="002060"/>
                </a:solidFill>
                <a:latin typeface="Arial Black" pitchFamily="34" charset="0"/>
              </a:rPr>
              <a:t> etc.</a:t>
            </a:r>
            <a:endParaRPr lang="en-US" dirty="0">
              <a:solidFill>
                <a:srgbClr val="002060"/>
              </a:solidFill>
              <a:latin typeface="Arial Black" pitchFamily="34" charset="0"/>
            </a:endParaRPr>
          </a:p>
        </p:txBody>
      </p:sp>
      <p:pic>
        <p:nvPicPr>
          <p:cNvPr id="4" name="Picture 2"/>
          <p:cNvPicPr>
            <a:picLocks noChangeAspect="1" noChangeArrowheads="1"/>
          </p:cNvPicPr>
          <p:nvPr/>
        </p:nvPicPr>
        <p:blipFill>
          <a:blip r:embed="rId2" cstate="print"/>
          <a:srcRect/>
          <a:stretch>
            <a:fillRect/>
          </a:stretch>
        </p:blipFill>
        <p:spPr bwMode="auto">
          <a:xfrm>
            <a:off x="1905000" y="5257800"/>
            <a:ext cx="1828800" cy="1285927"/>
          </a:xfrm>
          <a:prstGeom prst="rect">
            <a:avLst/>
          </a:prstGeom>
          <a:noFill/>
          <a:ln w="12700" cap="sq">
            <a:noFill/>
            <a:miter lim="800000"/>
            <a:headEnd type="none" w="sm" len="sm"/>
            <a:tailEnd type="none" w="sm" len="sm"/>
          </a:ln>
        </p:spPr>
      </p:pic>
      <p:pic>
        <p:nvPicPr>
          <p:cNvPr id="6" name="Picture 5" descr="fly larvae | Blow fly larva Blow fly larva | Larvae, Fruit, Vegetables"/>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291624" y="2324205"/>
            <a:ext cx="1242695" cy="1009650"/>
          </a:xfrm>
          <a:prstGeom prst="rect">
            <a:avLst/>
          </a:prstGeom>
          <a:noFill/>
          <a:ln>
            <a:noFill/>
          </a:ln>
        </p:spPr>
      </p:pic>
      <p:sp>
        <p:nvSpPr>
          <p:cNvPr id="7" name="Rectangle 6"/>
          <p:cNvSpPr/>
          <p:nvPr/>
        </p:nvSpPr>
        <p:spPr>
          <a:xfrm>
            <a:off x="3291624" y="3333855"/>
            <a:ext cx="1356575" cy="32374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7030A0"/>
                </a:solidFill>
                <a:latin typeface="Arial Black" panose="020B0A04020102020204" pitchFamily="34" charset="0"/>
              </a:rPr>
              <a:t>Maggots</a:t>
            </a:r>
            <a:endParaRPr lang="en-IN" b="1" dirty="0">
              <a:solidFill>
                <a:srgbClr val="7030A0"/>
              </a:solidFill>
              <a:latin typeface="Arial Black" panose="020B0A04020102020204" pitchFamily="34" charset="0"/>
            </a:endParaRPr>
          </a:p>
        </p:txBody>
      </p:sp>
      <p:sp>
        <p:nvSpPr>
          <p:cNvPr id="8" name="Rectangle 7"/>
          <p:cNvSpPr/>
          <p:nvPr/>
        </p:nvSpPr>
        <p:spPr>
          <a:xfrm>
            <a:off x="1752600" y="6543727"/>
            <a:ext cx="1981200" cy="31427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i="1" dirty="0" err="1" smtClean="0">
                <a:solidFill>
                  <a:srgbClr val="7030A0"/>
                </a:solidFill>
                <a:latin typeface="Arial Rounded MT Bold" panose="020F0704030504030204" pitchFamily="34" charset="0"/>
              </a:rPr>
              <a:t>Toxocara</a:t>
            </a:r>
            <a:r>
              <a:rPr lang="en-US" sz="1400" i="1" dirty="0" smtClean="0">
                <a:solidFill>
                  <a:srgbClr val="7030A0"/>
                </a:solidFill>
                <a:latin typeface="Arial Rounded MT Bold" panose="020F0704030504030204" pitchFamily="34" charset="0"/>
              </a:rPr>
              <a:t> </a:t>
            </a:r>
            <a:r>
              <a:rPr lang="en-US" sz="1400" i="1" dirty="0" err="1" smtClean="0">
                <a:solidFill>
                  <a:srgbClr val="7030A0"/>
                </a:solidFill>
                <a:latin typeface="Arial Rounded MT Bold" panose="020F0704030504030204" pitchFamily="34" charset="0"/>
              </a:rPr>
              <a:t>vitulorum</a:t>
            </a:r>
            <a:endParaRPr lang="en-IN" sz="1400" i="1" dirty="0">
              <a:solidFill>
                <a:srgbClr val="7030A0"/>
              </a:solidFill>
              <a:latin typeface="Arial Rounded MT Bold" panose="020F0704030504030204" pitchFamily="34" charset="0"/>
            </a:endParaRPr>
          </a:p>
        </p:txBody>
      </p:sp>
      <p:pic>
        <p:nvPicPr>
          <p:cNvPr id="9" name="Picture 8" descr="Lecture Notes in Medical Technology: Lecture #4: THE HOOKWORMS"/>
          <p:cNvPicPr/>
          <p:nvPr/>
        </p:nvPicPr>
        <p:blipFill rotWithShape="1">
          <a:blip r:embed="rId4">
            <a:extLst>
              <a:ext uri="{28A0092B-C50C-407E-A947-70E740481C1C}">
                <a14:useLocalDpi xmlns:a14="http://schemas.microsoft.com/office/drawing/2010/main" val="0"/>
              </a:ext>
            </a:extLst>
          </a:blip>
          <a:srcRect t="13018"/>
          <a:stretch/>
        </p:blipFill>
        <p:spPr bwMode="auto">
          <a:xfrm>
            <a:off x="4953000" y="5300688"/>
            <a:ext cx="1679575" cy="1400175"/>
          </a:xfrm>
          <a:prstGeom prst="rect">
            <a:avLst/>
          </a:prstGeom>
          <a:noFill/>
          <a:ln>
            <a:noFill/>
          </a:ln>
          <a:extLst>
            <a:ext uri="{53640926-AAD7-44D8-BBD7-CCE9431645EC}">
              <a14:shadowObscured xmlns:a14="http://schemas.microsoft.com/office/drawing/2010/main"/>
            </a:ext>
          </a:extLst>
        </p:spPr>
      </p:pic>
      <p:sp>
        <p:nvSpPr>
          <p:cNvPr id="10" name="Rectangle 9"/>
          <p:cNvSpPr/>
          <p:nvPr/>
        </p:nvSpPr>
        <p:spPr>
          <a:xfrm>
            <a:off x="6632575" y="5638800"/>
            <a:ext cx="2511425" cy="4572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i="1" dirty="0" err="1" smtClean="0">
                <a:solidFill>
                  <a:srgbClr val="7030A0"/>
                </a:solidFill>
              </a:rPr>
              <a:t>Ancylostoma</a:t>
            </a:r>
            <a:r>
              <a:rPr lang="en-US" i="1" dirty="0" smtClean="0">
                <a:solidFill>
                  <a:srgbClr val="7030A0"/>
                </a:solidFill>
              </a:rPr>
              <a:t> </a:t>
            </a:r>
            <a:r>
              <a:rPr lang="en-US" i="1" dirty="0" err="1" smtClean="0">
                <a:solidFill>
                  <a:srgbClr val="7030A0"/>
                </a:solidFill>
              </a:rPr>
              <a:t>caninum</a:t>
            </a:r>
            <a:r>
              <a:rPr lang="en-US" i="1" dirty="0" smtClean="0">
                <a:solidFill>
                  <a:srgbClr val="7030A0"/>
                </a:solidFill>
              </a:rPr>
              <a:t> (Hookworm) </a:t>
            </a:r>
            <a:endParaRPr lang="en-IN" i="1" dirty="0">
              <a:solidFill>
                <a:srgbClr val="7030A0"/>
              </a:solidFill>
            </a:endParaRPr>
          </a:p>
        </p:txBody>
      </p:sp>
      <p:pic>
        <p:nvPicPr>
          <p:cNvPr id="11" name="Picture 10" descr="PESTS &amp; WILDLIFE — Dropping like flies | Announce | University of  Nebraska-Lincoln"/>
          <p:cNvPicPr/>
          <p:nvPr/>
        </p:nvPicPr>
        <p:blipFill rotWithShape="1">
          <a:blip r:embed="rId5" cstate="print">
            <a:extLst>
              <a:ext uri="{28A0092B-C50C-407E-A947-70E740481C1C}">
                <a14:useLocalDpi xmlns:a14="http://schemas.microsoft.com/office/drawing/2010/main" val="0"/>
              </a:ext>
            </a:extLst>
          </a:blip>
          <a:srcRect l="5486" r="4826" b="9147"/>
          <a:stretch/>
        </p:blipFill>
        <p:spPr bwMode="auto">
          <a:xfrm>
            <a:off x="3268699" y="2393991"/>
            <a:ext cx="2217701" cy="1339810"/>
          </a:xfrm>
          <a:prstGeom prst="rect">
            <a:avLst/>
          </a:prstGeom>
          <a:noFill/>
          <a:ln>
            <a:noFill/>
          </a:ln>
          <a:extLst>
            <a:ext uri="{53640926-AAD7-44D8-BBD7-CCE9431645EC}">
              <a14:shadowObscured xmlns:a14="http://schemas.microsoft.com/office/drawing/2010/main"/>
            </a:ext>
          </a:extLst>
        </p:spPr>
      </p:pic>
      <p:sp>
        <p:nvSpPr>
          <p:cNvPr id="5" name="Rectangle 4"/>
          <p:cNvSpPr/>
          <p:nvPr/>
        </p:nvSpPr>
        <p:spPr>
          <a:xfrm>
            <a:off x="5792787" y="3495727"/>
            <a:ext cx="1217613" cy="23807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002060"/>
                </a:solidFill>
              </a:rPr>
              <a:t>Maggot</a:t>
            </a:r>
            <a:endParaRPr lang="en-IN" b="1" dirty="0">
              <a:solidFill>
                <a:srgbClr val="002060"/>
              </a:solidFill>
            </a:endParaRPr>
          </a:p>
        </p:txBody>
      </p:sp>
      <p:sp>
        <p:nvSpPr>
          <p:cNvPr id="12" name="Right Arrow 11"/>
          <p:cNvSpPr/>
          <p:nvPr/>
        </p:nvSpPr>
        <p:spPr>
          <a:xfrm rot="10800000">
            <a:off x="5002696" y="3493112"/>
            <a:ext cx="685800" cy="11903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
        <p:nvSpPr>
          <p:cNvPr id="13" name="Rectangle 12"/>
          <p:cNvSpPr/>
          <p:nvPr/>
        </p:nvSpPr>
        <p:spPr>
          <a:xfrm>
            <a:off x="6096000" y="2829030"/>
            <a:ext cx="2667000" cy="50482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b="1" dirty="0">
                <a:solidFill>
                  <a:srgbClr val="002060"/>
                </a:solidFill>
                <a:latin typeface="Arial Rounded MT Bold" panose="020F0704030504030204" pitchFamily="34" charset="0"/>
              </a:rPr>
              <a:t>M</a:t>
            </a:r>
            <a:r>
              <a:rPr lang="en-US" sz="1600" b="1" dirty="0" smtClean="0">
                <a:solidFill>
                  <a:srgbClr val="002060"/>
                </a:solidFill>
                <a:latin typeface="Arial Rounded MT Bold" panose="020F0704030504030204" pitchFamily="34" charset="0"/>
              </a:rPr>
              <a:t>aggot</a:t>
            </a:r>
            <a:r>
              <a:rPr lang="en-US" sz="1600" dirty="0">
                <a:solidFill>
                  <a:srgbClr val="002060"/>
                </a:solidFill>
                <a:latin typeface="Arial Rounded MT Bold" panose="020F0704030504030204" pitchFamily="34" charset="0"/>
              </a:rPr>
              <a:t> is the larva of a fly (order </a:t>
            </a:r>
            <a:r>
              <a:rPr lang="en-US" sz="1600" dirty="0" err="1">
                <a:solidFill>
                  <a:srgbClr val="002060"/>
                </a:solidFill>
                <a:latin typeface="Arial Rounded MT Bold" panose="020F0704030504030204" pitchFamily="34" charset="0"/>
              </a:rPr>
              <a:t>Diptera</a:t>
            </a:r>
            <a:r>
              <a:rPr lang="en-US" sz="1600" dirty="0" smtClean="0">
                <a:solidFill>
                  <a:srgbClr val="002060"/>
                </a:solidFill>
                <a:latin typeface="Arial Rounded MT Bold" panose="020F0704030504030204" pitchFamily="34" charset="0"/>
              </a:rPr>
              <a:t>)</a:t>
            </a:r>
            <a:endParaRPr lang="en-IN" sz="1600" dirty="0">
              <a:solidFill>
                <a:srgbClr val="002060"/>
              </a:solidFill>
              <a:latin typeface="Arial Rounded MT Bold" panose="020F0704030504030204" pitchFamily="34" charset="0"/>
            </a:endParaRPr>
          </a:p>
        </p:txBody>
      </p:sp>
      <p:sp>
        <p:nvSpPr>
          <p:cNvPr id="14" name="Right Arrow 13"/>
          <p:cNvSpPr/>
          <p:nvPr/>
        </p:nvSpPr>
        <p:spPr>
          <a:xfrm rot="7903570">
            <a:off x="6957382" y="3457439"/>
            <a:ext cx="419100" cy="45719"/>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spTree>
  </p:cSld>
  <p:clrMapOvr>
    <a:masterClrMapping/>
  </p:clrMapOvr>
  <p:transition spd="slow">
    <p:push dir="u"/>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609600" y="762000"/>
            <a:ext cx="7924800" cy="6096000"/>
          </a:xfrm>
        </p:spPr>
        <p:txBody>
          <a:bodyPr>
            <a:normAutofit/>
          </a:bodyPr>
          <a:lstStyle/>
          <a:p>
            <a:pPr algn="just"/>
            <a:r>
              <a:rPr lang="en-US" sz="2400" b="1" dirty="0" err="1" smtClean="0">
                <a:solidFill>
                  <a:srgbClr val="FF0000"/>
                </a:solidFill>
                <a:latin typeface="Arial Black" pitchFamily="34" charset="0"/>
              </a:rPr>
              <a:t>Hyperparasite</a:t>
            </a:r>
            <a:r>
              <a:rPr lang="en-US" sz="2400" b="1" dirty="0" smtClean="0">
                <a:solidFill>
                  <a:srgbClr val="FF0000"/>
                </a:solidFill>
                <a:latin typeface="Arial Black" pitchFamily="34" charset="0"/>
              </a:rPr>
              <a:t>:</a:t>
            </a:r>
            <a:r>
              <a:rPr lang="en-US" sz="2400" dirty="0">
                <a:solidFill>
                  <a:srgbClr val="FF0000"/>
                </a:solidFill>
                <a:latin typeface="Arial Black" pitchFamily="34" charset="0"/>
              </a:rPr>
              <a:t> </a:t>
            </a:r>
            <a:r>
              <a:rPr lang="en-US" sz="2000" dirty="0" smtClean="0">
                <a:solidFill>
                  <a:srgbClr val="0070C0"/>
                </a:solidFill>
                <a:latin typeface="Arial Black" pitchFamily="34" charset="0"/>
              </a:rPr>
              <a:t>It is a parasite which </a:t>
            </a:r>
            <a:r>
              <a:rPr lang="en-US" sz="2000" dirty="0" err="1" smtClean="0">
                <a:solidFill>
                  <a:srgbClr val="0070C0"/>
                </a:solidFill>
                <a:latin typeface="Arial Black" pitchFamily="34" charset="0"/>
              </a:rPr>
              <a:t>parasitise</a:t>
            </a:r>
            <a:r>
              <a:rPr lang="en-US" sz="2000" dirty="0" smtClean="0">
                <a:solidFill>
                  <a:srgbClr val="0070C0"/>
                </a:solidFill>
                <a:latin typeface="Arial Black" pitchFamily="34" charset="0"/>
              </a:rPr>
              <a:t> on other parasites. </a:t>
            </a:r>
          </a:p>
          <a:p>
            <a:pPr algn="just"/>
            <a:r>
              <a:rPr lang="en-US" dirty="0" smtClean="0">
                <a:solidFill>
                  <a:srgbClr val="002060"/>
                </a:solidFill>
                <a:latin typeface="Arial Black" pitchFamily="34" charset="0"/>
              </a:rPr>
              <a:t>e.g. </a:t>
            </a:r>
            <a:r>
              <a:rPr lang="en-US" i="1" dirty="0" err="1" smtClean="0">
                <a:solidFill>
                  <a:srgbClr val="002060"/>
                </a:solidFill>
                <a:latin typeface="Arial Black" pitchFamily="34" charset="0"/>
              </a:rPr>
              <a:t>Hunterellus</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hookeri</a:t>
            </a:r>
            <a:r>
              <a:rPr lang="en-US" dirty="0" smtClean="0">
                <a:solidFill>
                  <a:srgbClr val="002060"/>
                </a:solidFill>
                <a:latin typeface="Arial Black" pitchFamily="34" charset="0"/>
              </a:rPr>
              <a:t> on ticks, </a:t>
            </a:r>
            <a:r>
              <a:rPr lang="en-US" i="1" dirty="0" smtClean="0">
                <a:solidFill>
                  <a:srgbClr val="002060"/>
                </a:solidFill>
                <a:latin typeface="Arial Black" pitchFamily="34" charset="0"/>
              </a:rPr>
              <a:t>Plasmodium</a:t>
            </a:r>
            <a:r>
              <a:rPr lang="en-US" dirty="0" smtClean="0">
                <a:solidFill>
                  <a:srgbClr val="002060"/>
                </a:solidFill>
                <a:latin typeface="Arial Black" pitchFamily="34" charset="0"/>
              </a:rPr>
              <a:t> species in mosquito etc.</a:t>
            </a:r>
            <a:endParaRPr lang="en-US" dirty="0" smtClean="0">
              <a:latin typeface="Arial Black" pitchFamily="34" charset="0"/>
            </a:endParaRPr>
          </a:p>
          <a:p>
            <a:pPr algn="just"/>
            <a:r>
              <a:rPr lang="en-US" sz="2400" b="1" dirty="0" smtClean="0">
                <a:solidFill>
                  <a:srgbClr val="FF0000"/>
                </a:solidFill>
                <a:latin typeface="Arial Black" panose="020B0A04020102020204" pitchFamily="34" charset="0"/>
              </a:rPr>
              <a:t>Permanent parasite: </a:t>
            </a:r>
            <a:r>
              <a:rPr lang="en-US" sz="2000" dirty="0" smtClean="0">
                <a:solidFill>
                  <a:srgbClr val="0070C0"/>
                </a:solidFill>
                <a:latin typeface="Arial Black" pitchFamily="34" charset="0"/>
              </a:rPr>
              <a:t>It is a parasite which lives its entire life within or on its host. </a:t>
            </a:r>
          </a:p>
          <a:p>
            <a:pPr algn="just"/>
            <a:r>
              <a:rPr lang="en-US" dirty="0" smtClean="0">
                <a:solidFill>
                  <a:srgbClr val="002060"/>
                </a:solidFill>
                <a:latin typeface="Arial Black" pitchFamily="34" charset="0"/>
              </a:rPr>
              <a:t>e.g. Mites, lice &amp; </a:t>
            </a:r>
            <a:r>
              <a:rPr lang="en-US" i="1" dirty="0" err="1" smtClean="0">
                <a:solidFill>
                  <a:srgbClr val="002060"/>
                </a:solidFill>
                <a:latin typeface="Arial Black" pitchFamily="34" charset="0"/>
              </a:rPr>
              <a:t>Trichinella</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spiralis</a:t>
            </a:r>
            <a:r>
              <a:rPr lang="en-US" dirty="0" smtClean="0">
                <a:solidFill>
                  <a:srgbClr val="002060"/>
                </a:solidFill>
                <a:latin typeface="Arial Black" pitchFamily="34" charset="0"/>
              </a:rPr>
              <a:t>.</a:t>
            </a:r>
          </a:p>
          <a:p>
            <a:pPr algn="just"/>
            <a:endParaRPr lang="en-US" sz="2400" dirty="0" smtClean="0">
              <a:latin typeface="Arial Black" pitchFamily="34" charset="0"/>
            </a:endParaRPr>
          </a:p>
          <a:p>
            <a:pPr algn="just"/>
            <a:r>
              <a:rPr lang="en-US" sz="2400" b="1" dirty="0" smtClean="0">
                <a:solidFill>
                  <a:srgbClr val="FF0000"/>
                </a:solidFill>
                <a:latin typeface="Arial Black" pitchFamily="34" charset="0"/>
              </a:rPr>
              <a:t>Temporary parasite or periodic parasite:</a:t>
            </a:r>
            <a:r>
              <a:rPr lang="en-US" sz="2400" dirty="0" smtClean="0">
                <a:solidFill>
                  <a:srgbClr val="FF0000"/>
                </a:solidFill>
                <a:latin typeface="Arial Black" pitchFamily="34" charset="0"/>
              </a:rPr>
              <a:t>  </a:t>
            </a:r>
            <a:r>
              <a:rPr lang="en-US" sz="2000" dirty="0" smtClean="0">
                <a:solidFill>
                  <a:srgbClr val="0070C0"/>
                </a:solidFill>
                <a:latin typeface="Arial Black" pitchFamily="34" charset="0"/>
              </a:rPr>
              <a:t>It lives in the host in some of the part of life-cycle. </a:t>
            </a:r>
          </a:p>
          <a:p>
            <a:pPr algn="just"/>
            <a:r>
              <a:rPr lang="en-US" dirty="0" smtClean="0">
                <a:solidFill>
                  <a:srgbClr val="002060"/>
                </a:solidFill>
                <a:latin typeface="Arial Black" pitchFamily="34" charset="0"/>
              </a:rPr>
              <a:t>e.g. Ticks, Ox warble fly, Leeches etc.</a:t>
            </a:r>
            <a:endParaRPr lang="en-US" dirty="0">
              <a:solidFill>
                <a:srgbClr val="002060"/>
              </a:solidFill>
              <a:latin typeface="Arial Black" pitchFamily="34" charset="0"/>
            </a:endParaRPr>
          </a:p>
        </p:txBody>
      </p:sp>
      <p:pic>
        <p:nvPicPr>
          <p:cNvPr id="5" name="Picture 2" descr="C:\Users\Bala\Pictures\pic\dog-ticks  5.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a:xfrm rot="10800000">
            <a:off x="2895600" y="5638800"/>
            <a:ext cx="1066800" cy="1143000"/>
          </a:xfrm>
          <a:prstGeom prst="rect">
            <a:avLst/>
          </a:prstGeom>
          <a:noFill/>
        </p:spPr>
      </p:pic>
      <p:pic>
        <p:nvPicPr>
          <p:cNvPr id="6" name="Picture 5" descr="P1010012"/>
          <p:cNvPicPr/>
          <p:nvPr/>
        </p:nvPicPr>
        <p:blipFill rotWithShape="1">
          <a:blip r:embed="rId3" cstate="print"/>
          <a:srcRect l="24999" t="30469" r="25000" b="21875"/>
          <a:stretch/>
        </p:blipFill>
        <p:spPr bwMode="auto">
          <a:xfrm rot="10800000">
            <a:off x="5867399" y="2790967"/>
            <a:ext cx="1619250" cy="1019175"/>
          </a:xfrm>
          <a:prstGeom prst="rect">
            <a:avLst/>
          </a:prstGeom>
          <a:noFill/>
          <a:ln>
            <a:noFill/>
          </a:ln>
          <a:extLst>
            <a:ext uri="{53640926-AAD7-44D8-BBD7-CCE9431645EC}">
              <a14:shadowObscured xmlns:a14="http://schemas.microsoft.com/office/drawing/2010/main"/>
            </a:ext>
          </a:extLst>
        </p:spPr>
      </p:pic>
      <p:sp>
        <p:nvSpPr>
          <p:cNvPr id="7" name="Rectangle 6"/>
          <p:cNvSpPr/>
          <p:nvPr/>
        </p:nvSpPr>
        <p:spPr>
          <a:xfrm>
            <a:off x="7486650" y="3405188"/>
            <a:ext cx="1162257" cy="228599"/>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Black" panose="020B0A04020102020204" pitchFamily="34" charset="0"/>
              </a:rPr>
              <a:t>Mite</a:t>
            </a:r>
            <a:endParaRPr lang="en-IN" dirty="0">
              <a:solidFill>
                <a:srgbClr val="7030A0"/>
              </a:solidFill>
              <a:latin typeface="Arial Black" panose="020B0A04020102020204" pitchFamily="34" charset="0"/>
            </a:endParaRPr>
          </a:p>
        </p:txBody>
      </p:sp>
      <p:sp>
        <p:nvSpPr>
          <p:cNvPr id="8" name="Rectangle 7"/>
          <p:cNvSpPr/>
          <p:nvPr/>
        </p:nvSpPr>
        <p:spPr>
          <a:xfrm>
            <a:off x="3962401" y="6230397"/>
            <a:ext cx="914400" cy="245349"/>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Black" panose="020B0A04020102020204" pitchFamily="34" charset="0"/>
              </a:rPr>
              <a:t>Tick</a:t>
            </a:r>
            <a:endParaRPr lang="en-IN" dirty="0">
              <a:solidFill>
                <a:srgbClr val="7030A0"/>
              </a:solidFill>
              <a:latin typeface="Arial Black" panose="020B0A04020102020204" pitchFamily="34" charset="0"/>
            </a:endParaRPr>
          </a:p>
        </p:txBody>
      </p:sp>
      <p:pic>
        <p:nvPicPr>
          <p:cNvPr id="9" name="Picture 8" descr="https://upload.wikimedia.org/wikipedia/commons/5/50/Linognathus-vituli-louse.JPG"/>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6200" y="3000234"/>
            <a:ext cx="707361" cy="809908"/>
          </a:xfrm>
          <a:prstGeom prst="rect">
            <a:avLst/>
          </a:prstGeom>
          <a:noFill/>
          <a:ln>
            <a:noFill/>
          </a:ln>
        </p:spPr>
      </p:pic>
      <p:sp>
        <p:nvSpPr>
          <p:cNvPr id="4" name="Rectangle 3"/>
          <p:cNvSpPr/>
          <p:nvPr/>
        </p:nvSpPr>
        <p:spPr>
          <a:xfrm>
            <a:off x="0" y="3810144"/>
            <a:ext cx="914400" cy="15225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rgbClr val="002060"/>
                </a:solidFill>
                <a:latin typeface="Arial Rounded MT Bold" panose="020F0704030504030204" pitchFamily="34" charset="0"/>
              </a:rPr>
              <a:t>Lous</a:t>
            </a:r>
            <a:r>
              <a:rPr lang="en-US" sz="1600" dirty="0" smtClean="0">
                <a:solidFill>
                  <a:srgbClr val="002060"/>
                </a:solidFill>
              </a:rPr>
              <a:t>e</a:t>
            </a:r>
            <a:endParaRPr lang="en-IN" sz="1600" dirty="0">
              <a:solidFill>
                <a:srgbClr val="002060"/>
              </a:solidFill>
            </a:endParaRPr>
          </a:p>
        </p:txBody>
      </p:sp>
      <p:sp>
        <p:nvSpPr>
          <p:cNvPr id="10"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cSld>
  <p:clrMapOvr>
    <a:masterClrMapping/>
  </p:clrMapOvr>
  <mc:AlternateContent xmlns:mc="http://schemas.openxmlformats.org/markup-compatibility/2006">
    <mc:Choice xmlns="" xmlns:p15="http://schemas.microsoft.com/office/powerpoint/2012/main" Requires="p15">
      <p:transition xmlns:p14="http://schemas.microsoft.com/office/powerpoint/2010/main" spd="slow" p14:dur="6000">
        <p15:prstTrans prst="curtains"/>
      </p:transition>
    </mc:Choice>
    <mc:Fallback>
      <p:transition spd="slow">
        <p:fade/>
      </p:transition>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latin typeface="Arial Black" pitchFamily="34" charset="0"/>
              </a:rPr>
              <a:t>Types of Parasites</a:t>
            </a:r>
            <a:endParaRPr lang="en-US" sz="3200" dirty="0">
              <a:latin typeface="Arial Black" pitchFamily="34" charset="0"/>
            </a:endParaRPr>
          </a:p>
        </p:txBody>
      </p:sp>
      <p:sp>
        <p:nvSpPr>
          <p:cNvPr id="3" name="Subtitle 2"/>
          <p:cNvSpPr>
            <a:spLocks noGrp="1"/>
          </p:cNvSpPr>
          <p:nvPr>
            <p:ph type="subTitle" idx="1"/>
          </p:nvPr>
        </p:nvSpPr>
        <p:spPr>
          <a:xfrm>
            <a:off x="1066800" y="685800"/>
            <a:ext cx="6856412" cy="6152103"/>
          </a:xfrm>
        </p:spPr>
        <p:txBody>
          <a:bodyPr>
            <a:normAutofit/>
          </a:bodyPr>
          <a:lstStyle/>
          <a:p>
            <a:pPr algn="just"/>
            <a:r>
              <a:rPr lang="en-US" sz="2400" b="1" dirty="0" err="1" smtClean="0">
                <a:solidFill>
                  <a:srgbClr val="FF0000"/>
                </a:solidFill>
                <a:latin typeface="Arial Black" pitchFamily="34" charset="0"/>
              </a:rPr>
              <a:t>Monoxenous</a:t>
            </a:r>
            <a:r>
              <a:rPr lang="en-US" sz="2400" b="1" dirty="0" smtClean="0">
                <a:solidFill>
                  <a:srgbClr val="FF0000"/>
                </a:solidFill>
                <a:latin typeface="Arial Black" pitchFamily="34" charset="0"/>
              </a:rPr>
              <a:t> parasite:</a:t>
            </a:r>
            <a:r>
              <a:rPr lang="en-US" sz="2400" dirty="0" smtClean="0">
                <a:solidFill>
                  <a:srgbClr val="FF0000"/>
                </a:solidFill>
                <a:latin typeface="Arial Black" pitchFamily="34" charset="0"/>
              </a:rPr>
              <a:t> </a:t>
            </a:r>
            <a:r>
              <a:rPr lang="en-US" sz="2200" dirty="0" smtClean="0">
                <a:solidFill>
                  <a:srgbClr val="0070C0"/>
                </a:solidFill>
                <a:latin typeface="Arial Black" pitchFamily="34" charset="0"/>
              </a:rPr>
              <a:t>It require only one type of host during the course of their normal life- cycle.</a:t>
            </a:r>
            <a:r>
              <a:rPr lang="en-US" sz="2400" dirty="0" smtClean="0">
                <a:latin typeface="Arial Black" pitchFamily="34" charset="0"/>
              </a:rPr>
              <a:t> </a:t>
            </a:r>
          </a:p>
          <a:p>
            <a:pPr algn="just"/>
            <a:r>
              <a:rPr lang="en-US" sz="1900" dirty="0" smtClean="0">
                <a:solidFill>
                  <a:srgbClr val="002060"/>
                </a:solidFill>
                <a:latin typeface="Arial Black" pitchFamily="34" charset="0"/>
              </a:rPr>
              <a:t>e.g. </a:t>
            </a:r>
            <a:r>
              <a:rPr lang="en-US" sz="1900" i="1" dirty="0" err="1" smtClean="0">
                <a:solidFill>
                  <a:srgbClr val="002060"/>
                </a:solidFill>
                <a:latin typeface="Arial Black" pitchFamily="34" charset="0"/>
              </a:rPr>
              <a:t>Eimeria</a:t>
            </a:r>
            <a:r>
              <a:rPr lang="en-US" sz="1900" dirty="0" smtClean="0">
                <a:solidFill>
                  <a:srgbClr val="002060"/>
                </a:solidFill>
                <a:latin typeface="Arial Black" pitchFamily="34" charset="0"/>
              </a:rPr>
              <a:t> spp., Hook worms, </a:t>
            </a:r>
            <a:r>
              <a:rPr lang="en-US" sz="1900" i="1" dirty="0" err="1" smtClean="0">
                <a:solidFill>
                  <a:srgbClr val="002060"/>
                </a:solidFill>
                <a:latin typeface="Arial Black" pitchFamily="34" charset="0"/>
              </a:rPr>
              <a:t>Hymenolepsis</a:t>
            </a:r>
            <a:r>
              <a:rPr lang="en-US" sz="1900" i="1" dirty="0" smtClean="0">
                <a:solidFill>
                  <a:srgbClr val="002060"/>
                </a:solidFill>
                <a:latin typeface="Arial Black" pitchFamily="34" charset="0"/>
              </a:rPr>
              <a:t> nana</a:t>
            </a:r>
            <a:r>
              <a:rPr lang="en-US" sz="1900" dirty="0" smtClean="0">
                <a:solidFill>
                  <a:srgbClr val="002060"/>
                </a:solidFill>
                <a:latin typeface="Arial Black" pitchFamily="34" charset="0"/>
              </a:rPr>
              <a:t> etc.</a:t>
            </a:r>
          </a:p>
          <a:p>
            <a:pPr algn="just"/>
            <a:endParaRPr lang="en-US" sz="2400" dirty="0" smtClean="0">
              <a:latin typeface="Arial Black" pitchFamily="34" charset="0"/>
            </a:endParaRPr>
          </a:p>
          <a:p>
            <a:pPr algn="just"/>
            <a:endParaRPr lang="en-US" sz="2400" b="1" dirty="0" smtClean="0">
              <a:solidFill>
                <a:srgbClr val="FFFF00"/>
              </a:solidFill>
              <a:latin typeface="Arial Black" pitchFamily="34" charset="0"/>
            </a:endParaRPr>
          </a:p>
          <a:p>
            <a:pPr algn="just"/>
            <a:r>
              <a:rPr lang="en-US" sz="2400" b="1" dirty="0" smtClean="0">
                <a:solidFill>
                  <a:srgbClr val="FFFF00"/>
                </a:solidFill>
                <a:latin typeface="Arial Black" pitchFamily="34" charset="0"/>
              </a:rPr>
              <a:t>                                              </a:t>
            </a:r>
          </a:p>
          <a:p>
            <a:pPr algn="just"/>
            <a:r>
              <a:rPr lang="en-US" sz="2400" b="1" dirty="0">
                <a:solidFill>
                  <a:srgbClr val="FFFF00"/>
                </a:solidFill>
                <a:latin typeface="Arial Black" pitchFamily="34" charset="0"/>
              </a:rPr>
              <a:t> </a:t>
            </a:r>
            <a:r>
              <a:rPr lang="en-US" sz="2400" b="1" dirty="0" smtClean="0">
                <a:solidFill>
                  <a:srgbClr val="FFFF00"/>
                </a:solidFill>
                <a:latin typeface="Arial Black" pitchFamily="34" charset="0"/>
              </a:rPr>
              <a:t>                                             </a:t>
            </a:r>
            <a:r>
              <a:rPr lang="en-US" b="1" dirty="0" smtClean="0">
                <a:solidFill>
                  <a:srgbClr val="7030A0"/>
                </a:solidFill>
                <a:latin typeface="Arial Black" pitchFamily="34" charset="0"/>
              </a:rPr>
              <a:t>Final host - Dog</a:t>
            </a:r>
          </a:p>
        </p:txBody>
      </p:sp>
      <p:pic>
        <p:nvPicPr>
          <p:cNvPr id="6" name="Picture 5" descr="Lecture Notes in Medical Technology: Lecture #4: THE HOOKWORMS"/>
          <p:cNvPicPr/>
          <p:nvPr/>
        </p:nvPicPr>
        <p:blipFill rotWithShape="1">
          <a:blip r:embed="rId2">
            <a:extLst>
              <a:ext uri="{28A0092B-C50C-407E-A947-70E740481C1C}">
                <a14:useLocalDpi xmlns:a14="http://schemas.microsoft.com/office/drawing/2010/main" val="0"/>
              </a:ext>
            </a:extLst>
          </a:blip>
          <a:srcRect t="13018"/>
          <a:stretch/>
        </p:blipFill>
        <p:spPr bwMode="auto">
          <a:xfrm>
            <a:off x="3912332" y="2362201"/>
            <a:ext cx="1679575" cy="2233848"/>
          </a:xfrm>
          <a:prstGeom prst="rect">
            <a:avLst/>
          </a:prstGeom>
          <a:noFill/>
          <a:ln>
            <a:noFill/>
          </a:ln>
          <a:extLst>
            <a:ext uri="{53640926-AAD7-44D8-BBD7-CCE9431645EC}">
              <a14:shadowObscured xmlns:a14="http://schemas.microsoft.com/office/drawing/2010/main"/>
            </a:ext>
          </a:extLst>
        </p:spPr>
      </p:pic>
      <p:sp>
        <p:nvSpPr>
          <p:cNvPr id="7" name="Rectangle 6"/>
          <p:cNvSpPr/>
          <p:nvPr/>
        </p:nvSpPr>
        <p:spPr>
          <a:xfrm>
            <a:off x="5411787" y="3150577"/>
            <a:ext cx="2511425" cy="538372"/>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i="1" dirty="0" err="1" smtClean="0">
                <a:solidFill>
                  <a:srgbClr val="7030A0"/>
                </a:solidFill>
              </a:rPr>
              <a:t>Ancylostoma</a:t>
            </a:r>
            <a:r>
              <a:rPr lang="en-US" i="1" dirty="0" smtClean="0">
                <a:solidFill>
                  <a:srgbClr val="7030A0"/>
                </a:solidFill>
              </a:rPr>
              <a:t> </a:t>
            </a:r>
            <a:r>
              <a:rPr lang="en-US" i="1" dirty="0" err="1" smtClean="0">
                <a:solidFill>
                  <a:srgbClr val="7030A0"/>
                </a:solidFill>
              </a:rPr>
              <a:t>caninum</a:t>
            </a:r>
            <a:r>
              <a:rPr lang="en-US" i="1" dirty="0" smtClean="0">
                <a:solidFill>
                  <a:srgbClr val="7030A0"/>
                </a:solidFill>
              </a:rPr>
              <a:t> (Hookworm) </a:t>
            </a:r>
            <a:endParaRPr lang="en-IN" i="1" dirty="0">
              <a:solidFill>
                <a:srgbClr val="7030A0"/>
              </a:solidFill>
            </a:endParaRPr>
          </a:p>
        </p:txBody>
      </p:sp>
      <p:sp>
        <p:nvSpPr>
          <p:cNvPr id="12" name="Right Arrow 11"/>
          <p:cNvSpPr/>
          <p:nvPr/>
        </p:nvSpPr>
        <p:spPr>
          <a:xfrm rot="5400000">
            <a:off x="6316312" y="3907151"/>
            <a:ext cx="584043" cy="147639"/>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IN"/>
          </a:p>
        </p:txBody>
      </p:sp>
      <p:pic>
        <p:nvPicPr>
          <p:cNvPr id="13" name="Picture 12" descr="NCSU Veterinary Parasitology"/>
          <p:cNvPicPr/>
          <p:nvPr/>
        </p:nvPicPr>
        <p:blipFill rotWithShape="1">
          <a:blip r:embed="rId3" cstate="print">
            <a:extLst>
              <a:ext uri="{28A0092B-C50C-407E-A947-70E740481C1C}">
                <a14:useLocalDpi xmlns:a14="http://schemas.microsoft.com/office/drawing/2010/main" val="0"/>
              </a:ext>
            </a:extLst>
          </a:blip>
          <a:srcRect t="4442" r="-555"/>
          <a:stretch/>
        </p:blipFill>
        <p:spPr bwMode="auto">
          <a:xfrm>
            <a:off x="1293812" y="2503060"/>
            <a:ext cx="2618520" cy="2092988"/>
          </a:xfrm>
          <a:prstGeom prst="rect">
            <a:avLst/>
          </a:prstGeom>
          <a:noFill/>
          <a:ln>
            <a:noFill/>
          </a:ln>
          <a:extLst>
            <a:ext uri="{53640926-AAD7-44D8-BBD7-CCE9431645EC}">
              <a14:shadowObscured xmlns:a14="http://schemas.microsoft.com/office/drawing/2010/main"/>
            </a:ext>
          </a:extLst>
        </p:spPr>
      </p:pic>
      <p:pic>
        <p:nvPicPr>
          <p:cNvPr id="14" name="Picture 13" descr="NCSU Veterinary Parasitology"/>
          <p:cNvPicPr/>
          <p:nvPr/>
        </p:nvPicPr>
        <p:blipFill rotWithShape="1">
          <a:blip r:embed="rId4" cstate="print">
            <a:extLst>
              <a:ext uri="{28A0092B-C50C-407E-A947-70E740481C1C}">
                <a14:useLocalDpi xmlns:a14="http://schemas.microsoft.com/office/drawing/2010/main" val="0"/>
              </a:ext>
            </a:extLst>
          </a:blip>
          <a:srcRect t="4019" r="941"/>
          <a:stretch/>
        </p:blipFill>
        <p:spPr bwMode="auto">
          <a:xfrm>
            <a:off x="2133600" y="4885278"/>
            <a:ext cx="2564765" cy="1952625"/>
          </a:xfrm>
          <a:prstGeom prst="rect">
            <a:avLst/>
          </a:prstGeom>
          <a:noFill/>
          <a:ln>
            <a:noFill/>
          </a:ln>
          <a:extLst>
            <a:ext uri="{53640926-AAD7-44D8-BBD7-CCE9431645EC}">
              <a14:shadowObscured xmlns:a14="http://schemas.microsoft.com/office/drawing/2010/main"/>
            </a:ext>
          </a:extLst>
        </p:spPr>
      </p:pic>
    </p:spTree>
  </p:cSld>
  <p:clrMapOvr>
    <a:masterClrMapping/>
  </p:clrMapOvr>
  <p:transition spd="slow">
    <p:push dir="u"/>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latin typeface="Arial Black" pitchFamily="34" charset="0"/>
              </a:rPr>
              <a:t>Types of Parasites</a:t>
            </a:r>
            <a:endParaRPr lang="en-US" sz="3200" dirty="0">
              <a:latin typeface="Arial Black" pitchFamily="34" charset="0"/>
            </a:endParaRPr>
          </a:p>
        </p:txBody>
      </p:sp>
      <p:sp>
        <p:nvSpPr>
          <p:cNvPr id="3" name="Subtitle 2"/>
          <p:cNvSpPr>
            <a:spLocks noGrp="1"/>
          </p:cNvSpPr>
          <p:nvPr>
            <p:ph type="subTitle" idx="1"/>
          </p:nvPr>
        </p:nvSpPr>
        <p:spPr>
          <a:xfrm>
            <a:off x="660678" y="685800"/>
            <a:ext cx="7416521" cy="6172200"/>
          </a:xfrm>
        </p:spPr>
        <p:txBody>
          <a:bodyPr>
            <a:normAutofit/>
          </a:bodyPr>
          <a:lstStyle/>
          <a:p>
            <a:pPr algn="just"/>
            <a:r>
              <a:rPr lang="en-US" sz="2400" b="1" dirty="0" err="1" smtClean="0">
                <a:solidFill>
                  <a:srgbClr val="FF0000"/>
                </a:solidFill>
                <a:latin typeface="Arial Black" pitchFamily="34" charset="0"/>
              </a:rPr>
              <a:t>Heteroxenous</a:t>
            </a:r>
            <a:r>
              <a:rPr lang="en-US" sz="2400" b="1" dirty="0" smtClean="0">
                <a:solidFill>
                  <a:srgbClr val="FF0000"/>
                </a:solidFill>
                <a:latin typeface="Arial Black" pitchFamily="34" charset="0"/>
              </a:rPr>
              <a:t> parasite: </a:t>
            </a:r>
            <a:r>
              <a:rPr lang="en-US" sz="2200" dirty="0" smtClean="0">
                <a:solidFill>
                  <a:srgbClr val="0070C0"/>
                </a:solidFill>
                <a:latin typeface="Arial Black" pitchFamily="34" charset="0"/>
              </a:rPr>
              <a:t>It require two or more type of hosts during the course of their normal life-cycle.</a:t>
            </a:r>
            <a:r>
              <a:rPr lang="en-US" sz="2400" dirty="0" smtClean="0">
                <a:latin typeface="Arial Black" pitchFamily="34" charset="0"/>
              </a:rPr>
              <a:t> </a:t>
            </a:r>
          </a:p>
          <a:p>
            <a:pPr algn="just"/>
            <a:r>
              <a:rPr lang="en-US" sz="1900" dirty="0" smtClean="0">
                <a:solidFill>
                  <a:srgbClr val="002060"/>
                </a:solidFill>
                <a:latin typeface="Arial Black" pitchFamily="34" charset="0"/>
              </a:rPr>
              <a:t>e.g. All digenetic trematodes, tapeworms etc.</a:t>
            </a:r>
          </a:p>
          <a:p>
            <a:pPr algn="just"/>
            <a:endParaRPr lang="en-US" sz="1900" dirty="0" smtClean="0">
              <a:solidFill>
                <a:srgbClr val="002060"/>
              </a:solidFill>
              <a:latin typeface="Arial Black" pitchFamily="34" charset="0"/>
            </a:endParaRPr>
          </a:p>
          <a:p>
            <a:pPr algn="just"/>
            <a:endParaRPr lang="en-US" sz="2400" b="1" dirty="0" smtClean="0">
              <a:solidFill>
                <a:srgbClr val="FFFF00"/>
              </a:solidFill>
              <a:latin typeface="Arial Black" pitchFamily="34" charset="0"/>
            </a:endParaRPr>
          </a:p>
        </p:txBody>
      </p:sp>
      <p:pic>
        <p:nvPicPr>
          <p:cNvPr id="10" name="Picture 2" descr="8"/>
          <p:cNvPicPr>
            <a:picLocks noChangeAspect="1" noChangeArrowheads="1"/>
          </p:cNvPicPr>
          <p:nvPr/>
        </p:nvPicPr>
        <p:blipFill>
          <a:blip r:embed="rId3" cstate="print"/>
          <a:srcRect/>
          <a:stretch>
            <a:fillRect/>
          </a:stretch>
        </p:blipFill>
        <p:spPr bwMode="auto">
          <a:xfrm>
            <a:off x="1676439" y="2366329"/>
            <a:ext cx="2362200" cy="1066800"/>
          </a:xfrm>
          <a:prstGeom prst="rect">
            <a:avLst/>
          </a:prstGeom>
          <a:noFill/>
          <a:ln w="9525">
            <a:noFill/>
            <a:miter lim="800000"/>
            <a:headEnd/>
            <a:tailEnd/>
          </a:ln>
        </p:spPr>
      </p:pic>
      <p:sp>
        <p:nvSpPr>
          <p:cNvPr id="4" name="Rectangle 3"/>
          <p:cNvSpPr/>
          <p:nvPr/>
        </p:nvSpPr>
        <p:spPr>
          <a:xfrm>
            <a:off x="1700723" y="3290179"/>
            <a:ext cx="2362200" cy="52927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i="1" dirty="0" err="1" smtClean="0">
                <a:solidFill>
                  <a:srgbClr val="7030A0"/>
                </a:solidFill>
                <a:latin typeface="Arial Rounded MT Bold" panose="020F0704030504030204" pitchFamily="34" charset="0"/>
              </a:rPr>
              <a:t>Fasciola</a:t>
            </a:r>
            <a:r>
              <a:rPr lang="en-US" i="1" dirty="0" smtClean="0">
                <a:solidFill>
                  <a:srgbClr val="7030A0"/>
                </a:solidFill>
                <a:latin typeface="Arial Rounded MT Bold" panose="020F0704030504030204" pitchFamily="34" charset="0"/>
              </a:rPr>
              <a:t> </a:t>
            </a:r>
          </a:p>
          <a:p>
            <a:pPr algn="ctr"/>
            <a:r>
              <a:rPr lang="en-US" dirty="0" smtClean="0">
                <a:solidFill>
                  <a:srgbClr val="7030A0"/>
                </a:solidFill>
                <a:latin typeface="Arial Rounded MT Bold" panose="020F0704030504030204" pitchFamily="34" charset="0"/>
              </a:rPr>
              <a:t>( Liver fluke)</a:t>
            </a:r>
            <a:endParaRPr lang="en-IN" dirty="0">
              <a:solidFill>
                <a:srgbClr val="7030A0"/>
              </a:solidFill>
              <a:latin typeface="Arial Rounded MT Bold" panose="020F0704030504030204" pitchFamily="34" charset="0"/>
            </a:endParaRPr>
          </a:p>
        </p:txBody>
      </p:sp>
      <p:pic>
        <p:nvPicPr>
          <p:cNvPr id="5" name="Picture 4"/>
          <p:cNvPicPr>
            <a:picLocks noChangeAspect="1"/>
          </p:cNvPicPr>
          <p:nvPr/>
        </p:nvPicPr>
        <p:blipFill>
          <a:blip r:embed="rId4"/>
          <a:stretch>
            <a:fillRect/>
          </a:stretch>
        </p:blipFill>
        <p:spPr>
          <a:xfrm>
            <a:off x="3505200" y="4958631"/>
            <a:ext cx="2414225" cy="1896020"/>
          </a:xfrm>
          <a:prstGeom prst="rect">
            <a:avLst/>
          </a:prstGeom>
        </p:spPr>
      </p:pic>
      <p:pic>
        <p:nvPicPr>
          <p:cNvPr id="9" name="Picture 2" descr="Parasitology BSU at Boise State University - StudyBlu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191000" y="2209800"/>
            <a:ext cx="3762375" cy="2514600"/>
          </a:xfrm>
          <a:prstGeom prst="rect">
            <a:avLst/>
          </a:prstGeom>
          <a:noFill/>
          <a:extLst>
            <a:ext uri="{909E8E84-426E-40DD-AFC4-6F175D3DCCD1}">
              <a14:hiddenFill xmlns:a14="http://schemas.microsoft.com/office/drawing/2010/main">
                <a:solidFill>
                  <a:srgbClr val="FFFFFF"/>
                </a:solidFill>
              </a14:hiddenFill>
            </a:ext>
          </a:extLst>
        </p:spPr>
      </p:pic>
      <p:pic>
        <p:nvPicPr>
          <p:cNvPr id="11" name="Picture 10" descr="The DOG TAPEWORM, DIPYLIDIUM CANINUM, parasitic cestode of DOGS and CATS.  Biology, prevention and control"/>
          <p:cNvPicPr/>
          <p:nvPr/>
        </p:nvPicPr>
        <p:blipFill>
          <a:blip r:embed="rId6">
            <a:extLst>
              <a:ext uri="{28A0092B-C50C-407E-A947-70E740481C1C}">
                <a14:useLocalDpi xmlns:a14="http://schemas.microsoft.com/office/drawing/2010/main" val="0"/>
              </a:ext>
            </a:extLst>
          </a:blip>
          <a:srcRect/>
          <a:stretch>
            <a:fillRect/>
          </a:stretch>
        </p:blipFill>
        <p:spPr bwMode="auto">
          <a:xfrm rot="16200000">
            <a:off x="1479866" y="4700778"/>
            <a:ext cx="1714500" cy="2066544"/>
          </a:xfrm>
          <a:prstGeom prst="rect">
            <a:avLst/>
          </a:prstGeom>
          <a:noFill/>
          <a:ln>
            <a:noFill/>
          </a:ln>
        </p:spPr>
      </p:pic>
      <p:sp>
        <p:nvSpPr>
          <p:cNvPr id="8" name="Rectangle 7"/>
          <p:cNvSpPr/>
          <p:nvPr/>
        </p:nvSpPr>
        <p:spPr>
          <a:xfrm>
            <a:off x="152400" y="2819399"/>
            <a:ext cx="1524039" cy="613729"/>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Rounded MT Bold" panose="020F0704030504030204" pitchFamily="34" charset="0"/>
              </a:rPr>
              <a:t>Trematode</a:t>
            </a:r>
            <a:endParaRPr lang="en-IN" dirty="0">
              <a:solidFill>
                <a:srgbClr val="7030A0"/>
              </a:solidFill>
              <a:latin typeface="Arial Rounded MT Bold" panose="020F0704030504030204" pitchFamily="34" charset="0"/>
            </a:endParaRPr>
          </a:p>
        </p:txBody>
      </p:sp>
      <p:sp>
        <p:nvSpPr>
          <p:cNvPr id="12" name="Rectangle 11"/>
          <p:cNvSpPr/>
          <p:nvPr/>
        </p:nvSpPr>
        <p:spPr>
          <a:xfrm>
            <a:off x="152399" y="4578173"/>
            <a:ext cx="1524039" cy="29862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Rounded MT Bold" panose="020F0704030504030204" pitchFamily="34" charset="0"/>
              </a:rPr>
              <a:t>Tapeworm</a:t>
            </a:r>
            <a:endParaRPr lang="en-IN" dirty="0">
              <a:solidFill>
                <a:srgbClr val="7030A0"/>
              </a:solidFill>
              <a:latin typeface="Arial Rounded MT Bold" panose="020F0704030504030204" pitchFamily="34" charset="0"/>
            </a:endParaRPr>
          </a:p>
        </p:txBody>
      </p:sp>
      <p:sp>
        <p:nvSpPr>
          <p:cNvPr id="13" name="Rectangle 12"/>
          <p:cNvSpPr/>
          <p:nvPr/>
        </p:nvSpPr>
        <p:spPr>
          <a:xfrm>
            <a:off x="1303843" y="6591300"/>
            <a:ext cx="1947218" cy="26335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i="1" dirty="0" err="1" smtClean="0">
                <a:solidFill>
                  <a:srgbClr val="7030A0"/>
                </a:solidFill>
                <a:latin typeface="Arial Rounded MT Bold" panose="020F0704030504030204" pitchFamily="34" charset="0"/>
              </a:rPr>
              <a:t>Dipylidium</a:t>
            </a:r>
            <a:r>
              <a:rPr lang="en-US" sz="1400" i="1" dirty="0" smtClean="0">
                <a:solidFill>
                  <a:srgbClr val="7030A0"/>
                </a:solidFill>
                <a:latin typeface="Arial Rounded MT Bold" panose="020F0704030504030204" pitchFamily="34" charset="0"/>
              </a:rPr>
              <a:t> </a:t>
            </a:r>
            <a:r>
              <a:rPr lang="en-US" sz="1400" i="1" dirty="0" err="1" smtClean="0">
                <a:solidFill>
                  <a:srgbClr val="7030A0"/>
                </a:solidFill>
                <a:latin typeface="Arial Rounded MT Bold" panose="020F0704030504030204" pitchFamily="34" charset="0"/>
              </a:rPr>
              <a:t>caninum</a:t>
            </a:r>
            <a:endParaRPr lang="en-IN" sz="1400" i="1" dirty="0">
              <a:solidFill>
                <a:srgbClr val="7030A0"/>
              </a:solidFill>
              <a:latin typeface="Arial Rounded MT Bold" panose="020F0704030504030204" pitchFamily="34" charset="0"/>
            </a:endParaRPr>
          </a:p>
        </p:txBody>
      </p:sp>
      <p:sp>
        <p:nvSpPr>
          <p:cNvPr id="14" name="Rectangle 13"/>
          <p:cNvSpPr/>
          <p:nvPr/>
        </p:nvSpPr>
        <p:spPr>
          <a:xfrm>
            <a:off x="5867400" y="5410200"/>
            <a:ext cx="2718077" cy="6858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rgbClr val="7030A0"/>
                </a:solidFill>
                <a:latin typeface="Arial Rounded MT Bold" panose="020F0704030504030204" pitchFamily="34" charset="0"/>
              </a:rPr>
              <a:t>Final host-      Dog</a:t>
            </a:r>
          </a:p>
          <a:p>
            <a:pPr algn="ctr"/>
            <a:r>
              <a:rPr lang="en-US" sz="1600" dirty="0" smtClean="0">
                <a:solidFill>
                  <a:srgbClr val="7030A0"/>
                </a:solidFill>
                <a:latin typeface="Arial Rounded MT Bold" panose="020F0704030504030204" pitchFamily="34" charset="0"/>
              </a:rPr>
              <a:t>Intermediate host-   Fleas and louse)</a:t>
            </a:r>
            <a:endParaRPr lang="en-IN" sz="1600" dirty="0">
              <a:solidFill>
                <a:srgbClr val="7030A0"/>
              </a:solidFill>
              <a:latin typeface="Arial Rounded MT Bold" panose="020F0704030504030204" pitchFamily="34" charset="0"/>
            </a:endParaRPr>
          </a:p>
        </p:txBody>
      </p:sp>
      <p:sp>
        <p:nvSpPr>
          <p:cNvPr id="15" name="Rectangle 14"/>
          <p:cNvSpPr/>
          <p:nvPr/>
        </p:nvSpPr>
        <p:spPr>
          <a:xfrm>
            <a:off x="1676438" y="3886198"/>
            <a:ext cx="2514562" cy="47078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dirty="0" smtClean="0">
                <a:solidFill>
                  <a:srgbClr val="002060"/>
                </a:solidFill>
                <a:latin typeface="Arial Rounded MT Bold" panose="020F0704030504030204" pitchFamily="34" charset="0"/>
              </a:rPr>
              <a:t>Final host- Cattle </a:t>
            </a:r>
          </a:p>
          <a:p>
            <a:pPr algn="ctr"/>
            <a:r>
              <a:rPr lang="en-US" sz="1400" dirty="0" smtClean="0">
                <a:solidFill>
                  <a:srgbClr val="002060"/>
                </a:solidFill>
                <a:latin typeface="Arial Rounded MT Bold" panose="020F0704030504030204" pitchFamily="34" charset="0"/>
              </a:rPr>
              <a:t>Intermediate host- Snail</a:t>
            </a:r>
            <a:endParaRPr lang="en-IN" sz="1400" dirty="0">
              <a:solidFill>
                <a:srgbClr val="002060"/>
              </a:solidFill>
              <a:latin typeface="Arial Rounded MT Bold" panose="020F0704030504030204" pitchFamily="34" charset="0"/>
            </a:endParaRPr>
          </a:p>
        </p:txBody>
      </p:sp>
      <p:sp>
        <p:nvSpPr>
          <p:cNvPr id="16"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extLst>
      <p:ext uri="{BB962C8B-B14F-4D97-AF65-F5344CB8AC3E}">
        <p14:creationId xmlns:p14="http://schemas.microsoft.com/office/powerpoint/2010/main" val="76607318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latin typeface="Arial Black" pitchFamily="34" charset="0"/>
              </a:rPr>
              <a:t>Types of Parasites</a:t>
            </a:r>
            <a:endParaRPr lang="en-US" sz="3200" dirty="0">
              <a:latin typeface="Arial Black" pitchFamily="34" charset="0"/>
            </a:endParaRPr>
          </a:p>
        </p:txBody>
      </p:sp>
      <p:sp>
        <p:nvSpPr>
          <p:cNvPr id="3" name="Subtitle 2"/>
          <p:cNvSpPr>
            <a:spLocks noGrp="1"/>
          </p:cNvSpPr>
          <p:nvPr>
            <p:ph type="subTitle" idx="1"/>
          </p:nvPr>
        </p:nvSpPr>
        <p:spPr>
          <a:xfrm>
            <a:off x="685800" y="914400"/>
            <a:ext cx="6477000" cy="5943600"/>
          </a:xfrm>
        </p:spPr>
        <p:txBody>
          <a:bodyPr>
            <a:normAutofit/>
          </a:bodyPr>
          <a:lstStyle/>
          <a:p>
            <a:pPr algn="just"/>
            <a:r>
              <a:rPr lang="en-US" sz="2400" b="1" dirty="0" err="1" smtClean="0">
                <a:solidFill>
                  <a:srgbClr val="FF0000"/>
                </a:solidFill>
                <a:latin typeface="Arial Black" pitchFamily="34" charset="0"/>
              </a:rPr>
              <a:t>Autoheterogenous</a:t>
            </a:r>
            <a:r>
              <a:rPr lang="en-US" sz="2400" b="1" dirty="0" smtClean="0">
                <a:solidFill>
                  <a:srgbClr val="FF0000"/>
                </a:solidFill>
                <a:latin typeface="Arial Black" pitchFamily="34" charset="0"/>
              </a:rPr>
              <a:t> parasite:</a:t>
            </a:r>
            <a:r>
              <a:rPr lang="en-US" sz="2400" dirty="0" smtClean="0">
                <a:solidFill>
                  <a:srgbClr val="FF0000"/>
                </a:solidFill>
                <a:latin typeface="Arial Black" pitchFamily="34" charset="0"/>
              </a:rPr>
              <a:t> </a:t>
            </a:r>
            <a:r>
              <a:rPr lang="en-US" sz="2200" dirty="0" smtClean="0">
                <a:solidFill>
                  <a:srgbClr val="0070C0"/>
                </a:solidFill>
                <a:latin typeface="Arial Black" pitchFamily="34" charset="0"/>
              </a:rPr>
              <a:t>Same vertebrate animal acts as definitive and intermediate host of a parasite.</a:t>
            </a:r>
            <a:r>
              <a:rPr lang="en-US" sz="2400" dirty="0" smtClean="0">
                <a:latin typeface="Arial Black" pitchFamily="34" charset="0"/>
              </a:rPr>
              <a:t> </a:t>
            </a:r>
          </a:p>
          <a:p>
            <a:pPr algn="just"/>
            <a:r>
              <a:rPr lang="en-US" sz="1900" dirty="0" smtClean="0">
                <a:solidFill>
                  <a:srgbClr val="002060"/>
                </a:solidFill>
                <a:latin typeface="Arial Black" pitchFamily="34" charset="0"/>
              </a:rPr>
              <a:t>e.g. </a:t>
            </a:r>
            <a:r>
              <a:rPr lang="en-US" sz="1900" i="1" dirty="0" err="1" smtClean="0">
                <a:solidFill>
                  <a:srgbClr val="002060"/>
                </a:solidFill>
                <a:latin typeface="Arial Black" pitchFamily="34" charset="0"/>
              </a:rPr>
              <a:t>Trichinella</a:t>
            </a:r>
            <a:r>
              <a:rPr lang="en-US" sz="1900" i="1" dirty="0" smtClean="0">
                <a:solidFill>
                  <a:srgbClr val="002060"/>
                </a:solidFill>
                <a:latin typeface="Arial Black" pitchFamily="34" charset="0"/>
              </a:rPr>
              <a:t> </a:t>
            </a:r>
            <a:r>
              <a:rPr lang="en-US" sz="1900" i="1" dirty="0" err="1" smtClean="0">
                <a:solidFill>
                  <a:srgbClr val="002060"/>
                </a:solidFill>
                <a:latin typeface="Arial Black" pitchFamily="34" charset="0"/>
              </a:rPr>
              <a:t>spiralis</a:t>
            </a:r>
            <a:r>
              <a:rPr lang="en-US" sz="1900" dirty="0" smtClean="0">
                <a:solidFill>
                  <a:srgbClr val="002060"/>
                </a:solidFill>
                <a:latin typeface="Arial Black" pitchFamily="34" charset="0"/>
              </a:rPr>
              <a:t>.</a:t>
            </a:r>
          </a:p>
        </p:txBody>
      </p:sp>
      <p:pic>
        <p:nvPicPr>
          <p:cNvPr id="7" name="Picture 6" descr="Trichinosis - Infections - MSD Manual Consumer Version"/>
          <p:cNvPicPr/>
          <p:nvPr/>
        </p:nvPicPr>
        <p:blipFill>
          <a:blip r:embed="rId2">
            <a:extLst>
              <a:ext uri="{28A0092B-C50C-407E-A947-70E740481C1C}">
                <a14:useLocalDpi xmlns:a14="http://schemas.microsoft.com/office/drawing/2010/main" val="0"/>
              </a:ext>
            </a:extLst>
          </a:blip>
          <a:srcRect/>
          <a:stretch>
            <a:fillRect/>
          </a:stretch>
        </p:blipFill>
        <p:spPr bwMode="auto">
          <a:xfrm>
            <a:off x="1676400" y="2971800"/>
            <a:ext cx="4495800" cy="3810000"/>
          </a:xfrm>
          <a:prstGeom prst="rect">
            <a:avLst/>
          </a:prstGeom>
          <a:noFill/>
          <a:ln>
            <a:noFill/>
          </a:ln>
        </p:spPr>
      </p:pic>
      <p:sp>
        <p:nvSpPr>
          <p:cNvPr id="5"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extLst>
      <p:ext uri="{BB962C8B-B14F-4D97-AF65-F5344CB8AC3E}">
        <p14:creationId xmlns:p14="http://schemas.microsoft.com/office/powerpoint/2010/main" val="772968515"/>
      </p:ext>
    </p:extLst>
  </p:cSld>
  <p:clrMapOvr>
    <a:masterClrMapping/>
  </p:clrMapOvr>
  <mc:AlternateContent xmlns:mc="http://schemas.openxmlformats.org/markup-compatibility/2006" xmlns:p14="http://schemas.microsoft.com/office/powerpoint/2010/main">
    <mc:Choice Requires="p14">
      <p:transition p14:dur="100">
        <p:cut/>
      </p:transition>
    </mc:Choice>
    <mc:Fallback xmlns="">
      <p:transition>
        <p:cut/>
      </p:transition>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457200" y="685800"/>
            <a:ext cx="6934200" cy="6324600"/>
          </a:xfrm>
        </p:spPr>
        <p:txBody>
          <a:bodyPr>
            <a:normAutofit/>
          </a:bodyPr>
          <a:lstStyle/>
          <a:p>
            <a:pPr algn="just"/>
            <a:r>
              <a:rPr lang="en-US" sz="2400" b="1" dirty="0" err="1" smtClean="0">
                <a:solidFill>
                  <a:srgbClr val="FF0000"/>
                </a:solidFill>
                <a:latin typeface="Arial Black" pitchFamily="34" charset="0"/>
              </a:rPr>
              <a:t>Stenoxenous</a:t>
            </a:r>
            <a:r>
              <a:rPr lang="en-US" sz="2400" b="1" dirty="0" smtClean="0">
                <a:solidFill>
                  <a:srgbClr val="FF0000"/>
                </a:solidFill>
                <a:latin typeface="Arial Black" pitchFamily="34" charset="0"/>
              </a:rPr>
              <a:t> parasite: </a:t>
            </a:r>
            <a:r>
              <a:rPr lang="en-US" sz="2000" dirty="0" smtClean="0">
                <a:solidFill>
                  <a:srgbClr val="0070C0"/>
                </a:solidFill>
                <a:latin typeface="Arial Black" pitchFamily="34" charset="0"/>
              </a:rPr>
              <a:t>A parasites which has a narrow host range. </a:t>
            </a:r>
          </a:p>
          <a:p>
            <a:pPr algn="just"/>
            <a:r>
              <a:rPr lang="en-US" dirty="0" smtClean="0">
                <a:solidFill>
                  <a:srgbClr val="002060"/>
                </a:solidFill>
                <a:latin typeface="Arial Black" pitchFamily="34" charset="0"/>
              </a:rPr>
              <a:t>e.g. </a:t>
            </a:r>
            <a:r>
              <a:rPr lang="en-US" i="1" dirty="0" err="1" smtClean="0">
                <a:solidFill>
                  <a:srgbClr val="002060"/>
                </a:solidFill>
                <a:latin typeface="Arial Black" pitchFamily="34" charset="0"/>
              </a:rPr>
              <a:t>Gigantocotyle</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explanatum</a:t>
            </a:r>
            <a:r>
              <a:rPr lang="en-US" dirty="0" smtClean="0">
                <a:solidFill>
                  <a:srgbClr val="002060"/>
                </a:solidFill>
                <a:latin typeface="Arial Black" pitchFamily="34" charset="0"/>
              </a:rPr>
              <a:t> which is found only in buffaloes.</a:t>
            </a:r>
          </a:p>
          <a:p>
            <a:pPr algn="just"/>
            <a:endParaRPr lang="en-US" sz="2400" dirty="0" smtClean="0">
              <a:latin typeface="Arial Black" pitchFamily="34" charset="0"/>
            </a:endParaRPr>
          </a:p>
          <a:p>
            <a:pPr algn="just"/>
            <a:endParaRPr lang="en-US" sz="2400" b="1" dirty="0">
              <a:solidFill>
                <a:srgbClr val="FFFF00"/>
              </a:solidFill>
              <a:latin typeface="Arial Black" pitchFamily="34" charset="0"/>
            </a:endParaRPr>
          </a:p>
          <a:p>
            <a:pPr algn="just"/>
            <a:endParaRPr lang="en-US" sz="2400" b="1" dirty="0">
              <a:solidFill>
                <a:srgbClr val="FFFF00"/>
              </a:solidFill>
              <a:latin typeface="Arial Black" pitchFamily="34" charset="0"/>
            </a:endParaRPr>
          </a:p>
          <a:p>
            <a:pPr algn="just"/>
            <a:r>
              <a:rPr lang="en-US" sz="2400" b="1" dirty="0" err="1" smtClean="0">
                <a:solidFill>
                  <a:srgbClr val="FF0000"/>
                </a:solidFill>
                <a:latin typeface="Arial Black" pitchFamily="34" charset="0"/>
              </a:rPr>
              <a:t>Euryxenous</a:t>
            </a:r>
            <a:r>
              <a:rPr lang="en-US" sz="2400" b="1" dirty="0" smtClean="0">
                <a:solidFill>
                  <a:srgbClr val="FF0000"/>
                </a:solidFill>
                <a:latin typeface="Arial Black" pitchFamily="34" charset="0"/>
              </a:rPr>
              <a:t> parasite: </a:t>
            </a:r>
            <a:r>
              <a:rPr lang="en-US" sz="2000" dirty="0" smtClean="0">
                <a:solidFill>
                  <a:srgbClr val="0070C0"/>
                </a:solidFill>
                <a:latin typeface="Arial Black" pitchFamily="34" charset="0"/>
              </a:rPr>
              <a:t>A parasite which has a broad host range. </a:t>
            </a:r>
          </a:p>
          <a:p>
            <a:pPr algn="just"/>
            <a:r>
              <a:rPr lang="en-US" dirty="0" smtClean="0">
                <a:solidFill>
                  <a:srgbClr val="002060"/>
                </a:solidFill>
                <a:latin typeface="Arial Black" pitchFamily="34" charset="0"/>
              </a:rPr>
              <a:t>e.g. </a:t>
            </a:r>
            <a:r>
              <a:rPr lang="en-US" i="1" dirty="0" err="1" smtClean="0">
                <a:solidFill>
                  <a:srgbClr val="002060"/>
                </a:solidFill>
                <a:latin typeface="Arial Black" pitchFamily="34" charset="0"/>
              </a:rPr>
              <a:t>Trypanosoma</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evansi</a:t>
            </a:r>
            <a:r>
              <a:rPr lang="en-US" dirty="0" smtClean="0">
                <a:solidFill>
                  <a:srgbClr val="002060"/>
                </a:solidFill>
                <a:latin typeface="Arial Black" pitchFamily="34" charset="0"/>
              </a:rPr>
              <a:t> which found in a wide range of hosts like cattle, buffaloes,  sheep, goat, horse, dog, pig, tiger etc.</a:t>
            </a:r>
          </a:p>
          <a:p>
            <a:pPr algn="just"/>
            <a:endParaRPr lang="en-US" sz="2400" dirty="0" smtClean="0">
              <a:latin typeface="Arial Black" pitchFamily="34" charset="0"/>
            </a:endParaRPr>
          </a:p>
        </p:txBody>
      </p:sp>
      <p:pic>
        <p:nvPicPr>
          <p:cNvPr id="4" name="Picture 5" descr="C:\Users\ACER\Desktop\t. evansi.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833971" y="5334000"/>
            <a:ext cx="1944172" cy="1295400"/>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Explanatum explanatum | Semantic Scholar"/>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860767" y="1828800"/>
            <a:ext cx="1476058" cy="1768993"/>
          </a:xfrm>
          <a:prstGeom prst="rect">
            <a:avLst/>
          </a:prstGeom>
          <a:noFill/>
          <a:ln>
            <a:noFill/>
          </a:ln>
        </p:spPr>
      </p:pic>
      <p:pic>
        <p:nvPicPr>
          <p:cNvPr id="6" name="Picture 5" descr="Tiger | Smithsonian's National Zoo"/>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793939" y="5778216"/>
            <a:ext cx="1469120" cy="921450"/>
          </a:xfrm>
          <a:prstGeom prst="rect">
            <a:avLst/>
          </a:prstGeom>
          <a:noFill/>
          <a:ln>
            <a:noFill/>
          </a:ln>
        </p:spPr>
      </p:pic>
      <p:pic>
        <p:nvPicPr>
          <p:cNvPr id="7" name="Picture 6" descr="Of mice and men | Stories | yourgenome.org"/>
          <p:cNvPicPr/>
          <p:nvPr/>
        </p:nvPicPr>
        <p:blipFill>
          <a:blip r:embed="rId6" cstate="print">
            <a:extLst>
              <a:ext uri="{28A0092B-C50C-407E-A947-70E740481C1C}">
                <a14:useLocalDpi xmlns:a14="http://schemas.microsoft.com/office/drawing/2010/main" val="0"/>
              </a:ext>
            </a:extLst>
          </a:blip>
          <a:srcRect/>
          <a:stretch>
            <a:fillRect/>
          </a:stretch>
        </p:blipFill>
        <p:spPr bwMode="auto">
          <a:xfrm rot="20401411">
            <a:off x="2515969" y="5842384"/>
            <a:ext cx="1219201" cy="793115"/>
          </a:xfrm>
          <a:prstGeom prst="rect">
            <a:avLst/>
          </a:prstGeom>
          <a:noFill/>
          <a:ln>
            <a:noFill/>
          </a:ln>
        </p:spPr>
      </p:pic>
      <p:pic>
        <p:nvPicPr>
          <p:cNvPr id="8" name="Picture 7" descr="No need to visit animal fairs now; cows, buffaloes available online -  punjab$dont miss - Hindustan Times"/>
          <p:cNvPicPr/>
          <p:nvPr/>
        </p:nvPicPr>
        <p:blipFill rotWithShape="1">
          <a:blip r:embed="rId7" cstate="print">
            <a:extLst>
              <a:ext uri="{28A0092B-C50C-407E-A947-70E740481C1C}">
                <a14:useLocalDpi xmlns:a14="http://schemas.microsoft.com/office/drawing/2010/main" val="0"/>
              </a:ext>
            </a:extLst>
          </a:blip>
          <a:srcRect r="28867"/>
          <a:stretch/>
        </p:blipFill>
        <p:spPr bwMode="auto">
          <a:xfrm>
            <a:off x="2912116" y="5127458"/>
            <a:ext cx="942975" cy="869315"/>
          </a:xfrm>
          <a:prstGeom prst="rect">
            <a:avLst/>
          </a:prstGeom>
          <a:noFill/>
          <a:ln>
            <a:noFill/>
          </a:ln>
          <a:extLst>
            <a:ext uri="{53640926-AAD7-44D8-BBD7-CCE9431645EC}">
              <a14:shadowObscured xmlns:a14="http://schemas.microsoft.com/office/drawing/2010/main"/>
            </a:ext>
          </a:extLst>
        </p:spPr>
      </p:pic>
      <p:pic>
        <p:nvPicPr>
          <p:cNvPr id="9" name="Picture 8" descr="Normal Horse Vital Signs and Health Indicators – The Horse"/>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6050703" y="5023836"/>
            <a:ext cx="875665" cy="754380"/>
          </a:xfrm>
          <a:prstGeom prst="rect">
            <a:avLst/>
          </a:prstGeom>
          <a:noFill/>
          <a:ln>
            <a:noFill/>
          </a:ln>
        </p:spPr>
      </p:pic>
      <p:sp>
        <p:nvSpPr>
          <p:cNvPr id="10" name="Rectangle 9"/>
          <p:cNvSpPr/>
          <p:nvPr/>
        </p:nvSpPr>
        <p:spPr>
          <a:xfrm>
            <a:off x="3657601" y="6699666"/>
            <a:ext cx="2120542" cy="15833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400" i="1" dirty="0" err="1" smtClean="0">
                <a:solidFill>
                  <a:srgbClr val="002060"/>
                </a:solidFill>
                <a:latin typeface="Arial Rounded MT Bold" panose="020F0704030504030204" pitchFamily="34" charset="0"/>
              </a:rPr>
              <a:t>Trypanosoma</a:t>
            </a:r>
            <a:r>
              <a:rPr lang="en-US" sz="1400" i="1" dirty="0" smtClean="0">
                <a:solidFill>
                  <a:srgbClr val="002060"/>
                </a:solidFill>
                <a:latin typeface="Arial Rounded MT Bold" panose="020F0704030504030204" pitchFamily="34" charset="0"/>
              </a:rPr>
              <a:t> </a:t>
            </a:r>
            <a:r>
              <a:rPr lang="en-US" sz="1400" i="1" dirty="0" err="1" smtClean="0">
                <a:solidFill>
                  <a:srgbClr val="002060"/>
                </a:solidFill>
                <a:latin typeface="Arial Rounded MT Bold" panose="020F0704030504030204" pitchFamily="34" charset="0"/>
              </a:rPr>
              <a:t>evansi</a:t>
            </a:r>
            <a:endParaRPr lang="en-IN" sz="1400" i="1" dirty="0">
              <a:solidFill>
                <a:srgbClr val="002060"/>
              </a:solidFill>
              <a:latin typeface="Arial Rounded MT Bold" panose="020F0704030504030204" pitchFamily="34" charset="0"/>
            </a:endParaRPr>
          </a:p>
        </p:txBody>
      </p:sp>
      <p:sp>
        <p:nvSpPr>
          <p:cNvPr id="11" name="Rectangle 10"/>
          <p:cNvSpPr/>
          <p:nvPr/>
        </p:nvSpPr>
        <p:spPr>
          <a:xfrm>
            <a:off x="5336825" y="2209800"/>
            <a:ext cx="2054575" cy="6096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i="1" dirty="0" err="1" smtClean="0">
                <a:solidFill>
                  <a:srgbClr val="002060"/>
                </a:solidFill>
                <a:latin typeface="Arial Rounded MT Bold" panose="020F0704030504030204" pitchFamily="34" charset="0"/>
              </a:rPr>
              <a:t>Gigantocotyle</a:t>
            </a:r>
            <a:r>
              <a:rPr lang="en-US" sz="1600" i="1" dirty="0" smtClean="0">
                <a:solidFill>
                  <a:srgbClr val="002060"/>
                </a:solidFill>
                <a:latin typeface="Arial Rounded MT Bold" panose="020F0704030504030204" pitchFamily="34" charset="0"/>
              </a:rPr>
              <a:t> </a:t>
            </a:r>
            <a:r>
              <a:rPr lang="en-US" sz="1600" i="1" dirty="0" err="1" smtClean="0">
                <a:solidFill>
                  <a:srgbClr val="002060"/>
                </a:solidFill>
                <a:latin typeface="Arial Rounded MT Bold" panose="020F0704030504030204" pitchFamily="34" charset="0"/>
              </a:rPr>
              <a:t>explanatum</a:t>
            </a:r>
            <a:endParaRPr lang="en-IN" sz="1600" i="1" dirty="0">
              <a:solidFill>
                <a:srgbClr val="002060"/>
              </a:solidFill>
              <a:latin typeface="Arial Rounded MT Bold" panose="020F0704030504030204" pitchFamily="34" charset="0"/>
            </a:endParaRPr>
          </a:p>
        </p:txBody>
      </p:sp>
      <p:pic>
        <p:nvPicPr>
          <p:cNvPr id="12" name="Picture 11" descr="No need to visit animal fairs now; cows, buffaloes available online -  punjab$dont miss - Hindustan Times"/>
          <p:cNvPicPr/>
          <p:nvPr/>
        </p:nvPicPr>
        <p:blipFill rotWithShape="1">
          <a:blip r:embed="rId7" cstate="print">
            <a:extLst>
              <a:ext uri="{28A0092B-C50C-407E-A947-70E740481C1C}">
                <a14:useLocalDpi xmlns:a14="http://schemas.microsoft.com/office/drawing/2010/main" val="0"/>
              </a:ext>
            </a:extLst>
          </a:blip>
          <a:srcRect r="28867"/>
          <a:stretch/>
        </p:blipFill>
        <p:spPr bwMode="auto">
          <a:xfrm>
            <a:off x="7054468" y="2728478"/>
            <a:ext cx="942975" cy="869315"/>
          </a:xfrm>
          <a:prstGeom prst="rect">
            <a:avLst/>
          </a:prstGeom>
          <a:noFill/>
          <a:ln>
            <a:noFill/>
          </a:ln>
          <a:extLst>
            <a:ext uri="{53640926-AAD7-44D8-BBD7-CCE9431645EC}">
              <a14:shadowObscured xmlns:a14="http://schemas.microsoft.com/office/drawing/2010/main"/>
            </a:ext>
          </a:extLst>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1295400" y="838200"/>
            <a:ext cx="5867400" cy="6019800"/>
          </a:xfrm>
        </p:spPr>
        <p:txBody>
          <a:bodyPr>
            <a:normAutofit/>
          </a:bodyPr>
          <a:lstStyle/>
          <a:p>
            <a:pPr algn="just"/>
            <a:endParaRPr lang="en-US" sz="2400" dirty="0" smtClean="0">
              <a:latin typeface="Arial Black" pitchFamily="34" charset="0"/>
            </a:endParaRPr>
          </a:p>
          <a:p>
            <a:pPr algn="just"/>
            <a:r>
              <a:rPr lang="en-US" sz="2400" b="1" dirty="0" smtClean="0">
                <a:solidFill>
                  <a:srgbClr val="FF0000"/>
                </a:solidFill>
                <a:latin typeface="Arial Black" pitchFamily="34" charset="0"/>
              </a:rPr>
              <a:t>Erratic or aberrant parasite:</a:t>
            </a:r>
            <a:r>
              <a:rPr lang="en-US" sz="2400" dirty="0" smtClean="0">
                <a:solidFill>
                  <a:srgbClr val="FF0000"/>
                </a:solidFill>
                <a:latin typeface="Arial Black" pitchFamily="34" charset="0"/>
              </a:rPr>
              <a:t> </a:t>
            </a:r>
            <a:r>
              <a:rPr lang="en-US" sz="2000" dirty="0" smtClean="0">
                <a:solidFill>
                  <a:srgbClr val="0070C0"/>
                </a:solidFill>
                <a:latin typeface="Arial Black" pitchFamily="34" charset="0"/>
              </a:rPr>
              <a:t>Parasites occur in other organs than the normal habitat in the host. </a:t>
            </a:r>
          </a:p>
          <a:p>
            <a:pPr algn="just"/>
            <a:r>
              <a:rPr lang="en-US" dirty="0" smtClean="0">
                <a:solidFill>
                  <a:srgbClr val="002060"/>
                </a:solidFill>
                <a:latin typeface="Arial Black" pitchFamily="34" charset="0"/>
              </a:rPr>
              <a:t>e.g. </a:t>
            </a:r>
            <a:r>
              <a:rPr lang="en-US" i="1" dirty="0" err="1" smtClean="0">
                <a:solidFill>
                  <a:srgbClr val="002060"/>
                </a:solidFill>
                <a:latin typeface="Arial Black" pitchFamily="34" charset="0"/>
              </a:rPr>
              <a:t>Fasciola</a:t>
            </a:r>
            <a:r>
              <a:rPr lang="en-US" i="1" dirty="0" smtClean="0">
                <a:solidFill>
                  <a:srgbClr val="002060"/>
                </a:solidFill>
                <a:latin typeface="Arial Black" pitchFamily="34" charset="0"/>
              </a:rPr>
              <a:t> hepatica</a:t>
            </a:r>
            <a:r>
              <a:rPr lang="en-US" dirty="0" smtClean="0">
                <a:solidFill>
                  <a:srgbClr val="002060"/>
                </a:solidFill>
                <a:latin typeface="Arial Black" pitchFamily="34" charset="0"/>
              </a:rPr>
              <a:t> when found in the </a:t>
            </a:r>
            <a:r>
              <a:rPr lang="en-US" u="sng" dirty="0" smtClean="0">
                <a:solidFill>
                  <a:srgbClr val="002060"/>
                </a:solidFill>
                <a:latin typeface="Arial Black" pitchFamily="34" charset="0"/>
              </a:rPr>
              <a:t>lung and kidney</a:t>
            </a:r>
            <a:r>
              <a:rPr lang="en-US" dirty="0" smtClean="0">
                <a:solidFill>
                  <a:srgbClr val="002060"/>
                </a:solidFill>
                <a:latin typeface="Arial Black" pitchFamily="34" charset="0"/>
              </a:rPr>
              <a:t> instead of the normal site of predilection i.e. </a:t>
            </a:r>
            <a:r>
              <a:rPr lang="en-US" u="sng" dirty="0" smtClean="0">
                <a:solidFill>
                  <a:srgbClr val="002060"/>
                </a:solidFill>
                <a:latin typeface="Arial Black" pitchFamily="34" charset="0"/>
              </a:rPr>
              <a:t>bile duct and liver</a:t>
            </a:r>
            <a:r>
              <a:rPr lang="en-US" dirty="0" smtClean="0">
                <a:solidFill>
                  <a:srgbClr val="002060"/>
                </a:solidFill>
                <a:latin typeface="Arial Black" pitchFamily="34" charset="0"/>
              </a:rPr>
              <a:t>.</a:t>
            </a:r>
            <a:endParaRPr lang="en-US" dirty="0">
              <a:solidFill>
                <a:srgbClr val="002060"/>
              </a:solidFill>
              <a:latin typeface="Arial Black" pitchFamily="34" charset="0"/>
            </a:endParaRPr>
          </a:p>
        </p:txBody>
      </p:sp>
      <p:pic>
        <p:nvPicPr>
          <p:cNvPr id="5" name="Picture 4" descr="How pathology is helping to ensure travellers to Bali aren't left with an  unwanted souvenir | | Know Pathology Know Healthcare"/>
          <p:cNvPicPr/>
          <p:nvPr/>
        </p:nvPicPr>
        <p:blipFill rotWithShape="1">
          <a:blip r:embed="rId2" cstate="print">
            <a:extLst>
              <a:ext uri="{28A0092B-C50C-407E-A947-70E740481C1C}">
                <a14:useLocalDpi xmlns:a14="http://schemas.microsoft.com/office/drawing/2010/main" val="0"/>
              </a:ext>
            </a:extLst>
          </a:blip>
          <a:srcRect l="12963" t="-807" r="6417" b="1316"/>
          <a:stretch/>
        </p:blipFill>
        <p:spPr bwMode="auto">
          <a:xfrm>
            <a:off x="1752600" y="3505200"/>
            <a:ext cx="2209800" cy="1771650"/>
          </a:xfrm>
          <a:prstGeom prst="rect">
            <a:avLst/>
          </a:prstGeom>
          <a:noFill/>
          <a:ln>
            <a:noFill/>
          </a:ln>
          <a:extLst>
            <a:ext uri="{53640926-AAD7-44D8-BBD7-CCE9431645EC}">
              <a14:shadowObscured xmlns:a14="http://schemas.microsoft.com/office/drawing/2010/main"/>
            </a:ext>
          </a:extLst>
        </p:spPr>
      </p:pic>
      <p:sp>
        <p:nvSpPr>
          <p:cNvPr id="6" name="Rectangle 5"/>
          <p:cNvSpPr/>
          <p:nvPr/>
        </p:nvSpPr>
        <p:spPr>
          <a:xfrm>
            <a:off x="3962400" y="3848100"/>
            <a:ext cx="3200400" cy="8001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002060"/>
                </a:solidFill>
              </a:rPr>
              <a:t>Predication sit inside host- Bile duct and liver</a:t>
            </a:r>
            <a:endParaRPr lang="en-IN" b="1" dirty="0">
              <a:solidFill>
                <a:srgbClr val="002060"/>
              </a:solidFill>
            </a:endParaRPr>
          </a:p>
        </p:txBody>
      </p:sp>
      <p:pic>
        <p:nvPicPr>
          <p:cNvPr id="7" name="Picture 6" descr="Fasciola hepatica: parasite from Vetstream | Definitive Veterinary  Intelligence"/>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962400" y="4664110"/>
            <a:ext cx="2495550" cy="1920875"/>
          </a:xfrm>
          <a:prstGeom prst="rect">
            <a:avLst/>
          </a:prstGeom>
          <a:noFill/>
          <a:ln>
            <a:noFill/>
          </a:ln>
        </p:spPr>
      </p:pic>
      <p:sp>
        <p:nvSpPr>
          <p:cNvPr id="8" name="Rectangle 7"/>
          <p:cNvSpPr/>
          <p:nvPr/>
        </p:nvSpPr>
        <p:spPr>
          <a:xfrm>
            <a:off x="1752600" y="5275803"/>
            <a:ext cx="2209800" cy="3810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i="1" dirty="0" err="1">
                <a:solidFill>
                  <a:srgbClr val="002060"/>
                </a:solidFill>
                <a:latin typeface="Arial Rounded MT Bold" panose="020F0704030504030204" pitchFamily="34" charset="0"/>
              </a:rPr>
              <a:t>Fasciola</a:t>
            </a:r>
            <a:r>
              <a:rPr lang="en-US" i="1" dirty="0">
                <a:solidFill>
                  <a:srgbClr val="002060"/>
                </a:solidFill>
                <a:latin typeface="Arial Rounded MT Bold" panose="020F0704030504030204" pitchFamily="34" charset="0"/>
              </a:rPr>
              <a:t> hepatica</a:t>
            </a:r>
            <a:endParaRPr lang="en-IN" dirty="0">
              <a:latin typeface="Arial Rounded MT Bold" panose="020F0704030504030204" pitchFamily="34" charset="0"/>
            </a:endParaRPr>
          </a:p>
        </p:txBody>
      </p:sp>
    </p:spTree>
    <p:extLst>
      <p:ext uri="{BB962C8B-B14F-4D97-AF65-F5344CB8AC3E}">
        <p14:creationId xmlns:p14="http://schemas.microsoft.com/office/powerpoint/2010/main" val="4141638747"/>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latin typeface="Arial Black" pitchFamily="34" charset="0"/>
              </a:rPr>
              <a:t>Types of Parasite  </a:t>
            </a:r>
            <a:endParaRPr lang="en-US" sz="3200" dirty="0">
              <a:latin typeface="Arial Black" pitchFamily="34" charset="0"/>
            </a:endParaRPr>
          </a:p>
        </p:txBody>
      </p:sp>
      <p:sp>
        <p:nvSpPr>
          <p:cNvPr id="3" name="Subtitle 2"/>
          <p:cNvSpPr>
            <a:spLocks noGrp="1"/>
          </p:cNvSpPr>
          <p:nvPr>
            <p:ph type="subTitle" idx="1"/>
          </p:nvPr>
        </p:nvSpPr>
        <p:spPr>
          <a:xfrm>
            <a:off x="838200" y="826477"/>
            <a:ext cx="6400800" cy="6096000"/>
          </a:xfrm>
        </p:spPr>
        <p:txBody>
          <a:bodyPr>
            <a:normAutofit/>
          </a:bodyPr>
          <a:lstStyle/>
          <a:p>
            <a:pPr algn="just"/>
            <a:r>
              <a:rPr lang="en-US" sz="2000" b="1" dirty="0" smtClean="0">
                <a:solidFill>
                  <a:srgbClr val="FF0000"/>
                </a:solidFill>
                <a:latin typeface="Arial Black" pitchFamily="34" charset="0"/>
              </a:rPr>
              <a:t>Accidental or incidental parasite:</a:t>
            </a:r>
            <a:r>
              <a:rPr lang="en-US" sz="2000" dirty="0" smtClean="0">
                <a:solidFill>
                  <a:srgbClr val="FF0000"/>
                </a:solidFill>
                <a:latin typeface="Arial Black" pitchFamily="34" charset="0"/>
              </a:rPr>
              <a:t> </a:t>
            </a:r>
            <a:r>
              <a:rPr lang="en-US" dirty="0" smtClean="0">
                <a:solidFill>
                  <a:srgbClr val="0070C0"/>
                </a:solidFill>
                <a:latin typeface="Arial Black" pitchFamily="34" charset="0"/>
              </a:rPr>
              <a:t>when parasites found in a host in which it usually does not occur or live normally.</a:t>
            </a:r>
          </a:p>
          <a:p>
            <a:pPr algn="just"/>
            <a:r>
              <a:rPr lang="en-US" dirty="0" smtClean="0">
                <a:solidFill>
                  <a:srgbClr val="0070C0"/>
                </a:solidFill>
                <a:latin typeface="Arial Black" pitchFamily="34" charset="0"/>
              </a:rPr>
              <a:t> </a:t>
            </a:r>
            <a:r>
              <a:rPr lang="en-US" dirty="0" smtClean="0">
                <a:solidFill>
                  <a:srgbClr val="002060"/>
                </a:solidFill>
                <a:latin typeface="Arial Black" pitchFamily="34" charset="0"/>
              </a:rPr>
              <a:t>e.g. </a:t>
            </a:r>
            <a:r>
              <a:rPr lang="en-US" i="1" dirty="0" err="1" smtClean="0">
                <a:solidFill>
                  <a:srgbClr val="002060"/>
                </a:solidFill>
                <a:latin typeface="Arial Black" pitchFamily="34" charset="0"/>
              </a:rPr>
              <a:t>Ascaris</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lumbricoides</a:t>
            </a:r>
            <a:r>
              <a:rPr lang="en-US" dirty="0" smtClean="0">
                <a:solidFill>
                  <a:srgbClr val="002060"/>
                </a:solidFill>
                <a:latin typeface="Arial Black" pitchFamily="34" charset="0"/>
              </a:rPr>
              <a:t> in sheep.</a:t>
            </a:r>
          </a:p>
          <a:p>
            <a:pPr algn="just"/>
            <a:endParaRPr lang="en-US" sz="1600" dirty="0">
              <a:solidFill>
                <a:srgbClr val="002060"/>
              </a:solidFill>
              <a:latin typeface="Arial Black" pitchFamily="34" charset="0"/>
            </a:endParaRPr>
          </a:p>
          <a:p>
            <a:pPr algn="just"/>
            <a:endParaRPr lang="en-US" sz="1600" dirty="0" smtClean="0">
              <a:solidFill>
                <a:srgbClr val="002060"/>
              </a:solidFill>
              <a:latin typeface="Arial Black" pitchFamily="34" charset="0"/>
            </a:endParaRPr>
          </a:p>
          <a:p>
            <a:pPr algn="just"/>
            <a:endParaRPr lang="en-US" sz="1600" dirty="0" smtClean="0">
              <a:solidFill>
                <a:srgbClr val="002060"/>
              </a:solidFill>
              <a:latin typeface="Arial Black" pitchFamily="34" charset="0"/>
            </a:endParaRPr>
          </a:p>
          <a:p>
            <a:pPr algn="just"/>
            <a:r>
              <a:rPr lang="en-US" sz="2000" dirty="0" err="1" smtClean="0">
                <a:solidFill>
                  <a:srgbClr val="FF0000"/>
                </a:solidFill>
                <a:latin typeface="Arial Black" pitchFamily="34" charset="0"/>
              </a:rPr>
              <a:t>Protelean</a:t>
            </a:r>
            <a:r>
              <a:rPr lang="en-US" sz="2000" dirty="0" smtClean="0">
                <a:solidFill>
                  <a:srgbClr val="FF0000"/>
                </a:solidFill>
                <a:latin typeface="Arial Black" pitchFamily="34" charset="0"/>
              </a:rPr>
              <a:t> parasite- </a:t>
            </a:r>
            <a:r>
              <a:rPr lang="en-US" dirty="0" smtClean="0">
                <a:solidFill>
                  <a:srgbClr val="0070C0"/>
                </a:solidFill>
                <a:latin typeface="Arial Black" pitchFamily="34" charset="0"/>
              </a:rPr>
              <a:t>An insect species in which only their immature stages are parasitic.</a:t>
            </a:r>
            <a:r>
              <a:rPr lang="en-US" sz="2000" dirty="0" smtClean="0">
                <a:latin typeface="Arial Black" pitchFamily="34" charset="0"/>
              </a:rPr>
              <a:t> </a:t>
            </a:r>
          </a:p>
          <a:p>
            <a:pPr algn="just"/>
            <a:r>
              <a:rPr lang="en-US" dirty="0" smtClean="0">
                <a:solidFill>
                  <a:srgbClr val="002060"/>
                </a:solidFill>
                <a:latin typeface="Arial Black" pitchFamily="34" charset="0"/>
              </a:rPr>
              <a:t>e.g.- </a:t>
            </a:r>
            <a:r>
              <a:rPr lang="en-US" i="1" dirty="0" err="1" smtClean="0">
                <a:solidFill>
                  <a:srgbClr val="002060"/>
                </a:solidFill>
                <a:latin typeface="Arial Black" pitchFamily="34" charset="0"/>
              </a:rPr>
              <a:t>Oestrus</a:t>
            </a:r>
            <a:r>
              <a:rPr lang="en-US" i="1" dirty="0" smtClean="0">
                <a:solidFill>
                  <a:srgbClr val="002060"/>
                </a:solidFill>
                <a:latin typeface="Arial Black" pitchFamily="34" charset="0"/>
              </a:rPr>
              <a:t> </a:t>
            </a:r>
            <a:r>
              <a:rPr lang="en-US" i="1" dirty="0" err="1" smtClean="0">
                <a:solidFill>
                  <a:srgbClr val="002060"/>
                </a:solidFill>
                <a:latin typeface="Arial Black" pitchFamily="34" charset="0"/>
              </a:rPr>
              <a:t>ovis</a:t>
            </a:r>
            <a:endParaRPr lang="en-US" i="1" dirty="0" smtClean="0">
              <a:solidFill>
                <a:srgbClr val="002060"/>
              </a:solidFill>
              <a:latin typeface="Arial Black" pitchFamily="34" charset="0"/>
            </a:endParaRPr>
          </a:p>
          <a:p>
            <a:pPr algn="just"/>
            <a:endParaRPr lang="en-US" sz="2000" dirty="0" smtClean="0">
              <a:latin typeface="Arial Black" pitchFamily="34" charset="0"/>
            </a:endParaRPr>
          </a:p>
          <a:p>
            <a:pPr algn="just"/>
            <a:endParaRPr lang="en-US" sz="2000" dirty="0" smtClean="0">
              <a:latin typeface="Arial Black" pitchFamily="34" charset="0"/>
            </a:endParaRPr>
          </a:p>
        </p:txBody>
      </p:sp>
      <p:pic>
        <p:nvPicPr>
          <p:cNvPr id="5" name="Picture 4" descr="Parasites of Goats By Page Bishop ppt download"/>
          <p:cNvPicPr/>
          <p:nvPr/>
        </p:nvPicPr>
        <p:blipFill rotWithShape="1">
          <a:blip r:embed="rId2">
            <a:extLst>
              <a:ext uri="{28A0092B-C50C-407E-A947-70E740481C1C}">
                <a14:useLocalDpi xmlns:a14="http://schemas.microsoft.com/office/drawing/2010/main" val="0"/>
              </a:ext>
            </a:extLst>
          </a:blip>
          <a:srcRect t="-1" b="36621"/>
          <a:stretch/>
        </p:blipFill>
        <p:spPr bwMode="auto">
          <a:xfrm>
            <a:off x="5334000" y="3962400"/>
            <a:ext cx="3390900" cy="2724150"/>
          </a:xfrm>
          <a:prstGeom prst="rect">
            <a:avLst/>
          </a:prstGeom>
          <a:noFill/>
          <a:ln>
            <a:noFill/>
          </a:ln>
          <a:extLst>
            <a:ext uri="{53640926-AAD7-44D8-BBD7-CCE9431645EC}">
              <a14:shadowObscured xmlns:a14="http://schemas.microsoft.com/office/drawing/2010/main"/>
            </a:ext>
          </a:extLst>
        </p:spPr>
      </p:pic>
      <p:pic>
        <p:nvPicPr>
          <p:cNvPr id="6" name="Picture 5" descr="https://upload.wikimedia.org/wikipedia/commons/thumb/a/a8/Ascaris_lumbricoides_life_cycle.tif/lossless-page1-1024px-Ascaris_lumbricoides_life_cycle.tif.png"/>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486400" y="1426744"/>
            <a:ext cx="2058670" cy="1748326"/>
          </a:xfrm>
          <a:prstGeom prst="rect">
            <a:avLst/>
          </a:prstGeom>
          <a:noFill/>
          <a:ln>
            <a:noFill/>
          </a:ln>
        </p:spPr>
      </p:pic>
      <p:pic>
        <p:nvPicPr>
          <p:cNvPr id="7" name="Picture 6" descr="Ascaris lumbricoides.jpeg"/>
          <p:cNvPicPr/>
          <p:nvPr/>
        </p:nvPicPr>
        <p:blipFill rotWithShape="1">
          <a:blip r:embed="rId4">
            <a:extLst>
              <a:ext uri="{28A0092B-C50C-407E-A947-70E740481C1C}">
                <a14:useLocalDpi xmlns:a14="http://schemas.microsoft.com/office/drawing/2010/main" val="0"/>
              </a:ext>
            </a:extLst>
          </a:blip>
          <a:srcRect l="7333" t="10000" r="23667" b="13667"/>
          <a:stretch/>
        </p:blipFill>
        <p:spPr bwMode="auto">
          <a:xfrm>
            <a:off x="3090573" y="2133600"/>
            <a:ext cx="1262443" cy="1009650"/>
          </a:xfrm>
          <a:prstGeom prst="rect">
            <a:avLst/>
          </a:prstGeom>
          <a:noFill/>
          <a:ln>
            <a:noFill/>
          </a:ln>
          <a:extLst>
            <a:ext uri="{53640926-AAD7-44D8-BBD7-CCE9431645EC}">
              <a14:shadowObscured xmlns:a14="http://schemas.microsoft.com/office/drawing/2010/main"/>
            </a:ext>
          </a:extLst>
        </p:spPr>
      </p:pic>
      <p:sp>
        <p:nvSpPr>
          <p:cNvPr id="8"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cSld>
  <p:clrMapOvr>
    <a:masterClrMapping/>
  </p:clrMapOvr>
  <p:transition spd="slow">
    <p:randomBar dir="vert"/>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1295400" y="839875"/>
            <a:ext cx="5867400" cy="6019800"/>
          </a:xfrm>
        </p:spPr>
        <p:txBody>
          <a:bodyPr>
            <a:normAutofit/>
          </a:bodyPr>
          <a:lstStyle/>
          <a:p>
            <a:pPr algn="just"/>
            <a:endParaRPr lang="en-US" sz="2400" dirty="0" smtClean="0">
              <a:latin typeface="Arial Black" pitchFamily="34" charset="0"/>
            </a:endParaRPr>
          </a:p>
          <a:p>
            <a:pPr algn="just"/>
            <a:r>
              <a:rPr lang="en-US" sz="2400" dirty="0">
                <a:solidFill>
                  <a:srgbClr val="FF0000"/>
                </a:solidFill>
                <a:latin typeface="Arial Black" panose="020B0A04020102020204" pitchFamily="34" charset="0"/>
              </a:rPr>
              <a:t>Zoonotic parasites:</a:t>
            </a:r>
            <a:r>
              <a:rPr lang="en-US" sz="2400" b="1" dirty="0">
                <a:solidFill>
                  <a:srgbClr val="FF0000"/>
                </a:solidFill>
                <a:latin typeface="Arial Black" pitchFamily="34" charset="0"/>
              </a:rPr>
              <a:t> </a:t>
            </a:r>
            <a:r>
              <a:rPr lang="en-US" sz="2000" b="1" dirty="0">
                <a:solidFill>
                  <a:srgbClr val="0070C0"/>
                </a:solidFill>
                <a:latin typeface="Arial Black" pitchFamily="34" charset="0"/>
              </a:rPr>
              <a:t>Parasites which are transmissible from man to animal and </a:t>
            </a:r>
            <a:r>
              <a:rPr lang="en-US" sz="2000" b="1" i="1" dirty="0">
                <a:solidFill>
                  <a:srgbClr val="0070C0"/>
                </a:solidFill>
                <a:latin typeface="Arial Black" pitchFamily="34" charset="0"/>
              </a:rPr>
              <a:t>vice-versa</a:t>
            </a:r>
            <a:r>
              <a:rPr lang="en-US" sz="2000" b="1" dirty="0" smtClean="0">
                <a:solidFill>
                  <a:srgbClr val="0070C0"/>
                </a:solidFill>
                <a:latin typeface="Arial Black" pitchFamily="34" charset="0"/>
              </a:rPr>
              <a:t>.</a:t>
            </a:r>
          </a:p>
          <a:p>
            <a:pPr algn="just"/>
            <a:r>
              <a:rPr lang="en-US" sz="2000" b="1" dirty="0" smtClean="0">
                <a:solidFill>
                  <a:srgbClr val="0070C0"/>
                </a:solidFill>
                <a:latin typeface="Arial Black" pitchFamily="34" charset="0"/>
              </a:rPr>
              <a:t>e.g. </a:t>
            </a:r>
            <a:r>
              <a:rPr lang="en-US" b="1" i="1" dirty="0" err="1" smtClean="0">
                <a:solidFill>
                  <a:srgbClr val="002060"/>
                </a:solidFill>
                <a:latin typeface="Arial Rounded MT Bold" panose="020F0704030504030204" pitchFamily="34" charset="0"/>
              </a:rPr>
              <a:t>Trichinella</a:t>
            </a:r>
            <a:r>
              <a:rPr lang="en-US" b="1" i="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spiralis</a:t>
            </a:r>
            <a:r>
              <a:rPr lang="en-US" b="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Fasciolopsis</a:t>
            </a:r>
            <a:r>
              <a:rPr lang="en-US" b="1" i="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buski</a:t>
            </a:r>
            <a:r>
              <a:rPr lang="en-US" b="1" dirty="0" smtClean="0">
                <a:solidFill>
                  <a:srgbClr val="002060"/>
                </a:solidFill>
                <a:latin typeface="Arial Rounded MT Bold" panose="020F0704030504030204" pitchFamily="34" charset="0"/>
              </a:rPr>
              <a:t>, </a:t>
            </a:r>
            <a:r>
              <a:rPr lang="en-US" b="1" dirty="0" err="1" smtClean="0">
                <a:solidFill>
                  <a:srgbClr val="002060"/>
                </a:solidFill>
                <a:latin typeface="Arial Rounded MT Bold" panose="020F0704030504030204" pitchFamily="34" charset="0"/>
              </a:rPr>
              <a:t>P</a:t>
            </a:r>
            <a:r>
              <a:rPr lang="en-US" b="1" i="1" dirty="0" err="1" smtClean="0">
                <a:solidFill>
                  <a:srgbClr val="002060"/>
                </a:solidFill>
                <a:latin typeface="Arial Rounded MT Bold" panose="020F0704030504030204" pitchFamily="34" charset="0"/>
              </a:rPr>
              <a:t>aragonnimus</a:t>
            </a:r>
            <a:r>
              <a:rPr lang="en-US" b="1" i="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westermanii</a:t>
            </a:r>
            <a:r>
              <a:rPr lang="en-US" b="1" i="1" dirty="0" smtClean="0">
                <a:solidFill>
                  <a:srgbClr val="002060"/>
                </a:solidFill>
                <a:latin typeface="Arial Rounded MT Bold" panose="020F0704030504030204" pitchFamily="34" charset="0"/>
              </a:rPr>
              <a:t> </a:t>
            </a:r>
            <a:r>
              <a:rPr lang="en-US" b="1" dirty="0" smtClean="0">
                <a:solidFill>
                  <a:srgbClr val="002060"/>
                </a:solidFill>
                <a:latin typeface="Arial Rounded MT Bold" panose="020F0704030504030204" pitchFamily="34" charset="0"/>
              </a:rPr>
              <a:t>(lung fluke), </a:t>
            </a:r>
            <a:r>
              <a:rPr lang="en-US" b="1" i="1" dirty="0" err="1" smtClean="0">
                <a:solidFill>
                  <a:srgbClr val="002060"/>
                </a:solidFill>
                <a:latin typeface="Arial Rounded MT Bold" panose="020F0704030504030204" pitchFamily="34" charset="0"/>
              </a:rPr>
              <a:t>Entamoeba</a:t>
            </a:r>
            <a:r>
              <a:rPr lang="en-US" b="1" i="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histolytica</a:t>
            </a:r>
            <a:r>
              <a:rPr lang="en-US" b="1" i="1" dirty="0" smtClean="0">
                <a:solidFill>
                  <a:srgbClr val="002060"/>
                </a:solidFill>
                <a:latin typeface="Arial Rounded MT Bold" panose="020F0704030504030204" pitchFamily="34" charset="0"/>
              </a:rPr>
              <a:t> </a:t>
            </a:r>
            <a:r>
              <a:rPr lang="en-US" b="1" dirty="0" smtClean="0">
                <a:solidFill>
                  <a:srgbClr val="002060"/>
                </a:solidFill>
                <a:latin typeface="Arial Rounded MT Bold" panose="020F0704030504030204" pitchFamily="34" charset="0"/>
              </a:rPr>
              <a:t>etc.</a:t>
            </a:r>
            <a:endParaRPr lang="en-US" dirty="0">
              <a:solidFill>
                <a:srgbClr val="002060"/>
              </a:solidFill>
              <a:latin typeface="Arial Rounded MT Bold" panose="020F0704030504030204" pitchFamily="34" charset="0"/>
            </a:endParaRPr>
          </a:p>
          <a:p>
            <a:pPr algn="just"/>
            <a:endParaRPr lang="en-US" dirty="0">
              <a:solidFill>
                <a:srgbClr val="002060"/>
              </a:solidFill>
              <a:latin typeface="Arial Rounded MT Bold" panose="020F0704030504030204" pitchFamily="34" charset="0"/>
            </a:endParaRPr>
          </a:p>
        </p:txBody>
      </p:sp>
      <p:pic>
        <p:nvPicPr>
          <p:cNvPr id="9" name="Picture 8" descr="CDC - Fasciolopsiasis - Biology"/>
          <p:cNvPicPr/>
          <p:nvPr/>
        </p:nvPicPr>
        <p:blipFill>
          <a:blip r:embed="rId2">
            <a:extLst>
              <a:ext uri="{28A0092B-C50C-407E-A947-70E740481C1C}">
                <a14:useLocalDpi xmlns:a14="http://schemas.microsoft.com/office/drawing/2010/main" val="0"/>
              </a:ext>
            </a:extLst>
          </a:blip>
          <a:srcRect/>
          <a:stretch>
            <a:fillRect/>
          </a:stretch>
        </p:blipFill>
        <p:spPr bwMode="auto">
          <a:xfrm>
            <a:off x="1600200" y="3429000"/>
            <a:ext cx="3778885" cy="3267075"/>
          </a:xfrm>
          <a:prstGeom prst="rect">
            <a:avLst/>
          </a:prstGeom>
          <a:noFill/>
          <a:ln>
            <a:noFill/>
          </a:ln>
        </p:spPr>
      </p:pic>
      <p:sp>
        <p:nvSpPr>
          <p:cNvPr id="4" name="Rectangle 3"/>
          <p:cNvSpPr/>
          <p:nvPr/>
        </p:nvSpPr>
        <p:spPr>
          <a:xfrm>
            <a:off x="4572000" y="3430675"/>
            <a:ext cx="2362200" cy="685799"/>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smtClean="0">
                <a:solidFill>
                  <a:srgbClr val="002060"/>
                </a:solidFill>
                <a:latin typeface="Arial Rounded MT Bold" panose="020F0704030504030204" pitchFamily="34" charset="0"/>
              </a:rPr>
              <a:t>Life-cycle of </a:t>
            </a:r>
            <a:r>
              <a:rPr lang="en-US" b="1" i="1" dirty="0" err="1" smtClean="0">
                <a:solidFill>
                  <a:srgbClr val="002060"/>
                </a:solidFill>
                <a:latin typeface="Arial Rounded MT Bold" panose="020F0704030504030204" pitchFamily="34" charset="0"/>
              </a:rPr>
              <a:t>Fasciolopsis</a:t>
            </a:r>
            <a:r>
              <a:rPr lang="en-US" b="1" i="1" dirty="0" smtClean="0">
                <a:solidFill>
                  <a:srgbClr val="002060"/>
                </a:solidFill>
                <a:latin typeface="Arial Rounded MT Bold" panose="020F0704030504030204" pitchFamily="34" charset="0"/>
              </a:rPr>
              <a:t> </a:t>
            </a:r>
            <a:r>
              <a:rPr lang="en-US" b="1" i="1" dirty="0" err="1">
                <a:solidFill>
                  <a:srgbClr val="002060"/>
                </a:solidFill>
                <a:latin typeface="Arial Rounded MT Bold" panose="020F0704030504030204" pitchFamily="34" charset="0"/>
              </a:rPr>
              <a:t>buski</a:t>
            </a:r>
            <a:endParaRPr lang="en-IN" dirty="0"/>
          </a:p>
        </p:txBody>
      </p:sp>
      <p:sp>
        <p:nvSpPr>
          <p:cNvPr id="6"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extLst>
      <p:ext uri="{BB962C8B-B14F-4D97-AF65-F5344CB8AC3E}">
        <p14:creationId xmlns:p14="http://schemas.microsoft.com/office/powerpoint/2010/main" val="1561495684"/>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1295400" y="839875"/>
            <a:ext cx="5867400" cy="6019800"/>
          </a:xfrm>
        </p:spPr>
        <p:txBody>
          <a:bodyPr>
            <a:normAutofit/>
          </a:bodyPr>
          <a:lstStyle/>
          <a:p>
            <a:pPr algn="just"/>
            <a:r>
              <a:rPr lang="en-US" sz="2400" dirty="0" err="1" smtClean="0">
                <a:solidFill>
                  <a:srgbClr val="FF0000"/>
                </a:solidFill>
                <a:latin typeface="Arial Black" panose="020B0A04020102020204" pitchFamily="34" charset="0"/>
              </a:rPr>
              <a:t>Histozoic</a:t>
            </a:r>
            <a:r>
              <a:rPr lang="en-US" sz="2400" dirty="0" smtClean="0">
                <a:solidFill>
                  <a:srgbClr val="FF0000"/>
                </a:solidFill>
                <a:latin typeface="Arial Black" panose="020B0A04020102020204" pitchFamily="34" charset="0"/>
              </a:rPr>
              <a:t> parasites:</a:t>
            </a:r>
            <a:r>
              <a:rPr lang="en-US" sz="2400" b="1" dirty="0" smtClean="0">
                <a:solidFill>
                  <a:srgbClr val="FF0000"/>
                </a:solidFill>
                <a:latin typeface="Arial Black" pitchFamily="34" charset="0"/>
              </a:rPr>
              <a:t> </a:t>
            </a:r>
            <a:r>
              <a:rPr lang="en-US" sz="2000" b="1" dirty="0" smtClean="0">
                <a:solidFill>
                  <a:srgbClr val="0070C0"/>
                </a:solidFill>
                <a:latin typeface="Arial Black" pitchFamily="34" charset="0"/>
              </a:rPr>
              <a:t>Parasites which live in the tissues of the muscles or organs of their host.</a:t>
            </a:r>
          </a:p>
          <a:p>
            <a:pPr algn="just"/>
            <a:r>
              <a:rPr lang="en-US" b="1" dirty="0" smtClean="0">
                <a:solidFill>
                  <a:srgbClr val="002060"/>
                </a:solidFill>
                <a:latin typeface="Arial Rounded MT Bold" panose="020F0704030504030204" pitchFamily="34" charset="0"/>
              </a:rPr>
              <a:t>e.g.  </a:t>
            </a:r>
            <a:r>
              <a:rPr lang="en-US" b="1" i="1" dirty="0" smtClean="0">
                <a:solidFill>
                  <a:srgbClr val="002060"/>
                </a:solidFill>
                <a:latin typeface="Arial Rounded MT Bold" panose="020F0704030504030204" pitchFamily="34" charset="0"/>
              </a:rPr>
              <a:t>Toxoplasma </a:t>
            </a:r>
            <a:r>
              <a:rPr lang="en-US" b="1" i="1" dirty="0" err="1" smtClean="0">
                <a:solidFill>
                  <a:srgbClr val="002060"/>
                </a:solidFill>
                <a:latin typeface="Arial Rounded MT Bold" panose="020F0704030504030204" pitchFamily="34" charset="0"/>
              </a:rPr>
              <a:t>gondii</a:t>
            </a:r>
            <a:r>
              <a:rPr lang="en-US" b="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Sarcocystis</a:t>
            </a:r>
            <a:r>
              <a:rPr lang="en-US" b="1" dirty="0" smtClean="0">
                <a:solidFill>
                  <a:srgbClr val="002060"/>
                </a:solidFill>
                <a:latin typeface="Arial Rounded MT Bold" panose="020F0704030504030204" pitchFamily="34" charset="0"/>
              </a:rPr>
              <a:t> spp. etc.</a:t>
            </a:r>
            <a:endParaRPr lang="en-US" dirty="0" smtClean="0">
              <a:solidFill>
                <a:srgbClr val="002060"/>
              </a:solidFill>
              <a:latin typeface="Arial Rounded MT Bold" panose="020F0704030504030204" pitchFamily="34" charset="0"/>
            </a:endParaRPr>
          </a:p>
          <a:p>
            <a:pPr algn="just"/>
            <a:endParaRPr lang="en-US" dirty="0" smtClean="0">
              <a:solidFill>
                <a:srgbClr val="002060"/>
              </a:solidFill>
              <a:latin typeface="Arial Rounded MT Bold" panose="020F0704030504030204" pitchFamily="34" charset="0"/>
            </a:endParaRPr>
          </a:p>
          <a:p>
            <a:pPr algn="just"/>
            <a:endParaRPr lang="en-US" dirty="0" smtClean="0">
              <a:solidFill>
                <a:srgbClr val="002060"/>
              </a:solidFill>
              <a:latin typeface="Arial Rounded MT Bold" panose="020F0704030504030204" pitchFamily="34" charset="0"/>
            </a:endParaRPr>
          </a:p>
          <a:p>
            <a:pPr algn="just"/>
            <a:endParaRPr lang="en-US" dirty="0">
              <a:solidFill>
                <a:srgbClr val="002060"/>
              </a:solidFill>
              <a:latin typeface="Arial Rounded MT Bold" panose="020F0704030504030204" pitchFamily="34" charset="0"/>
            </a:endParaRPr>
          </a:p>
          <a:p>
            <a:pPr algn="just"/>
            <a:r>
              <a:rPr lang="en-US" sz="2000" dirty="0" err="1" smtClean="0">
                <a:solidFill>
                  <a:srgbClr val="FF0000"/>
                </a:solidFill>
                <a:latin typeface="Arial Black" panose="020B0A04020102020204" pitchFamily="34" charset="0"/>
              </a:rPr>
              <a:t>Coelozoic</a:t>
            </a:r>
            <a:r>
              <a:rPr lang="en-US" sz="2000" dirty="0" smtClean="0">
                <a:solidFill>
                  <a:srgbClr val="FF0000"/>
                </a:solidFill>
                <a:latin typeface="Arial Black" panose="020B0A04020102020204" pitchFamily="34" charset="0"/>
              </a:rPr>
              <a:t> Parasites: </a:t>
            </a:r>
            <a:r>
              <a:rPr lang="en-US" b="1" dirty="0">
                <a:solidFill>
                  <a:srgbClr val="0070C0"/>
                </a:solidFill>
                <a:latin typeface="Arial Black" pitchFamily="34" charset="0"/>
              </a:rPr>
              <a:t>Parasites which </a:t>
            </a:r>
            <a:r>
              <a:rPr lang="en-US" b="1" dirty="0" smtClean="0">
                <a:solidFill>
                  <a:srgbClr val="0070C0"/>
                </a:solidFill>
                <a:latin typeface="Arial Black" pitchFamily="34" charset="0"/>
              </a:rPr>
              <a:t>live </a:t>
            </a:r>
            <a:r>
              <a:rPr lang="en-US" b="1" dirty="0">
                <a:solidFill>
                  <a:srgbClr val="0070C0"/>
                </a:solidFill>
                <a:latin typeface="Arial Black" pitchFamily="34" charset="0"/>
              </a:rPr>
              <a:t>in the </a:t>
            </a:r>
            <a:r>
              <a:rPr lang="en-US" b="1" dirty="0" smtClean="0">
                <a:solidFill>
                  <a:srgbClr val="0070C0"/>
                </a:solidFill>
                <a:latin typeface="Arial Black" pitchFamily="34" charset="0"/>
              </a:rPr>
              <a:t> lumen of the intestine or in the hollow organs or body cavity of their host. </a:t>
            </a:r>
          </a:p>
          <a:p>
            <a:pPr algn="just"/>
            <a:r>
              <a:rPr lang="en-US" b="1" dirty="0" smtClean="0">
                <a:solidFill>
                  <a:srgbClr val="002060"/>
                </a:solidFill>
                <a:latin typeface="Arial Black" pitchFamily="34" charset="0"/>
              </a:rPr>
              <a:t>e.g. </a:t>
            </a:r>
            <a:r>
              <a:rPr lang="en-US" b="1" dirty="0">
                <a:solidFill>
                  <a:srgbClr val="002060"/>
                </a:solidFill>
                <a:latin typeface="Arial Black" pitchFamily="34" charset="0"/>
              </a:rPr>
              <a:t> </a:t>
            </a:r>
            <a:r>
              <a:rPr lang="en-US" b="1" i="1" dirty="0" err="1" smtClean="0">
                <a:solidFill>
                  <a:srgbClr val="002060"/>
                </a:solidFill>
                <a:latin typeface="Arial Black" pitchFamily="34" charset="0"/>
              </a:rPr>
              <a:t>Ascaridia</a:t>
            </a:r>
            <a:r>
              <a:rPr lang="en-US" b="1" i="1" dirty="0" smtClean="0">
                <a:solidFill>
                  <a:srgbClr val="002060"/>
                </a:solidFill>
                <a:latin typeface="Arial Black" pitchFamily="34" charset="0"/>
              </a:rPr>
              <a:t> </a:t>
            </a:r>
            <a:r>
              <a:rPr lang="en-US" b="1" i="1" dirty="0" err="1" smtClean="0">
                <a:solidFill>
                  <a:srgbClr val="002060"/>
                </a:solidFill>
                <a:latin typeface="Arial Black" pitchFamily="34" charset="0"/>
              </a:rPr>
              <a:t>galli</a:t>
            </a:r>
            <a:r>
              <a:rPr lang="en-US" b="1" i="1" dirty="0" smtClean="0">
                <a:solidFill>
                  <a:srgbClr val="002060"/>
                </a:solidFill>
                <a:latin typeface="Arial Black" pitchFamily="34" charset="0"/>
              </a:rPr>
              <a:t> </a:t>
            </a:r>
            <a:r>
              <a:rPr lang="en-US" b="1" dirty="0" smtClean="0">
                <a:solidFill>
                  <a:srgbClr val="002060"/>
                </a:solidFill>
                <a:latin typeface="Arial Black" pitchFamily="34" charset="0"/>
              </a:rPr>
              <a:t>found in the small intestine of poultry.</a:t>
            </a:r>
            <a:endParaRPr lang="en-US" dirty="0">
              <a:solidFill>
                <a:srgbClr val="002060"/>
              </a:solidFill>
              <a:latin typeface="Arial Rounded MT Bold" panose="020F0704030504030204" pitchFamily="34" charset="0"/>
            </a:endParaRPr>
          </a:p>
        </p:txBody>
      </p:sp>
      <p:pic>
        <p:nvPicPr>
          <p:cNvPr id="6" name="Picture 5" descr="images"/>
          <p:cNvPicPr/>
          <p:nvPr/>
        </p:nvPicPr>
        <p:blipFill>
          <a:blip r:embed="rId2">
            <a:extLst>
              <a:ext uri="{28A0092B-C50C-407E-A947-70E740481C1C}">
                <a14:useLocalDpi xmlns:a14="http://schemas.microsoft.com/office/drawing/2010/main" val="0"/>
              </a:ext>
            </a:extLst>
          </a:blip>
          <a:srcRect/>
          <a:stretch>
            <a:fillRect/>
          </a:stretch>
        </p:blipFill>
        <p:spPr bwMode="auto">
          <a:xfrm>
            <a:off x="4229100" y="5105400"/>
            <a:ext cx="2352675" cy="1577975"/>
          </a:xfrm>
          <a:prstGeom prst="rect">
            <a:avLst/>
          </a:prstGeom>
          <a:noFill/>
          <a:ln>
            <a:noFill/>
          </a:ln>
        </p:spPr>
      </p:pic>
      <p:pic>
        <p:nvPicPr>
          <p:cNvPr id="5" name="Picture 4" descr="Toxoplasmosis is an infection that is caused by a parasite. This parasite, called Toxoplasma gondii, can be found in cat feces and in undercooked meat, especially venison, lamb, and pork. Toxoplasmosis can be deadly for a fetus if the mother becomes infected. If you have heard that pregnant women should not scoop or clean litter boxes, this is why. Most people who have toxoplasmosis never have any symptoms at all. In healthy people who show symptoms, a flu-like feeling is the most common."/>
          <p:cNvPicPr/>
          <p:nvPr/>
        </p:nvPicPr>
        <p:blipFill>
          <a:blip r:embed="rId3">
            <a:extLst>
              <a:ext uri="{28A0092B-C50C-407E-A947-70E740481C1C}">
                <a14:useLocalDpi xmlns:a14="http://schemas.microsoft.com/office/drawing/2010/main" val="0"/>
              </a:ext>
            </a:extLst>
          </a:blip>
          <a:srcRect/>
          <a:stretch>
            <a:fillRect/>
          </a:stretch>
        </p:blipFill>
        <p:spPr bwMode="auto">
          <a:xfrm>
            <a:off x="6867939" y="1524000"/>
            <a:ext cx="1895061" cy="2057400"/>
          </a:xfrm>
          <a:prstGeom prst="rect">
            <a:avLst/>
          </a:prstGeom>
          <a:noFill/>
          <a:ln>
            <a:noFill/>
          </a:ln>
        </p:spPr>
      </p:pic>
    </p:spTree>
    <p:extLst>
      <p:ext uri="{BB962C8B-B14F-4D97-AF65-F5344CB8AC3E}">
        <p14:creationId xmlns:p14="http://schemas.microsoft.com/office/powerpoint/2010/main" val="3721862524"/>
      </p:ext>
    </p:extLst>
  </p:cSld>
  <p:clrMapOvr>
    <a:masterClrMapping/>
  </p:clrMapOvr>
  <p:transition spd="med">
    <p:pull/>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1143000" y="706734"/>
            <a:ext cx="5867400" cy="6019800"/>
          </a:xfrm>
        </p:spPr>
        <p:txBody>
          <a:bodyPr>
            <a:normAutofit/>
          </a:bodyPr>
          <a:lstStyle/>
          <a:p>
            <a:pPr algn="just"/>
            <a:endParaRPr lang="en-US" sz="2400" dirty="0" smtClean="0">
              <a:latin typeface="Arial Black" pitchFamily="34" charset="0"/>
            </a:endParaRPr>
          </a:p>
          <a:p>
            <a:pPr algn="just"/>
            <a:r>
              <a:rPr lang="en-US" sz="2400" dirty="0" smtClean="0">
                <a:solidFill>
                  <a:srgbClr val="FF0000"/>
                </a:solidFill>
                <a:latin typeface="Arial Black" panose="020B0A04020102020204" pitchFamily="34" charset="0"/>
              </a:rPr>
              <a:t>Protozoan parasites:</a:t>
            </a:r>
            <a:r>
              <a:rPr lang="en-US" sz="2400" b="1" dirty="0" smtClean="0">
                <a:solidFill>
                  <a:srgbClr val="FF0000"/>
                </a:solidFill>
                <a:latin typeface="Arial Black" pitchFamily="34" charset="0"/>
              </a:rPr>
              <a:t> </a:t>
            </a:r>
            <a:r>
              <a:rPr lang="en-US" b="1" dirty="0" smtClean="0">
                <a:solidFill>
                  <a:srgbClr val="0070C0"/>
                </a:solidFill>
                <a:latin typeface="Arial Black" pitchFamily="34" charset="0"/>
              </a:rPr>
              <a:t>Unicellular eukaryotic parasites are known as protozoan parasites.</a:t>
            </a:r>
          </a:p>
          <a:p>
            <a:pPr algn="just"/>
            <a:r>
              <a:rPr lang="en-US" b="1" dirty="0" smtClean="0">
                <a:solidFill>
                  <a:srgbClr val="002060"/>
                </a:solidFill>
                <a:latin typeface="Arial Rounded MT Bold" panose="020F0704030504030204" pitchFamily="34" charset="0"/>
              </a:rPr>
              <a:t>e.g. </a:t>
            </a:r>
            <a:r>
              <a:rPr lang="en-US" b="1" i="1" dirty="0" err="1" smtClean="0">
                <a:solidFill>
                  <a:srgbClr val="002060"/>
                </a:solidFill>
                <a:latin typeface="Arial Rounded MT Bold" panose="020F0704030504030204" pitchFamily="34" charset="0"/>
              </a:rPr>
              <a:t>Trypanosoma</a:t>
            </a:r>
            <a:r>
              <a:rPr lang="en-US" b="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Theileria</a:t>
            </a:r>
            <a:r>
              <a:rPr lang="en-US" b="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Babesia</a:t>
            </a:r>
            <a:r>
              <a:rPr lang="en-US" b="1" dirty="0" smtClean="0">
                <a:solidFill>
                  <a:srgbClr val="002060"/>
                </a:solidFill>
                <a:latin typeface="Arial Rounded MT Bold" panose="020F0704030504030204" pitchFamily="34" charset="0"/>
              </a:rPr>
              <a:t>, </a:t>
            </a:r>
            <a:r>
              <a:rPr lang="en-US" b="1" i="1" dirty="0" smtClean="0">
                <a:solidFill>
                  <a:srgbClr val="002060"/>
                </a:solidFill>
                <a:latin typeface="Arial Rounded MT Bold" panose="020F0704030504030204" pitchFamily="34" charset="0"/>
              </a:rPr>
              <a:t>Plasmodium</a:t>
            </a:r>
            <a:r>
              <a:rPr lang="en-US" b="1" dirty="0" smtClean="0">
                <a:solidFill>
                  <a:srgbClr val="002060"/>
                </a:solidFill>
                <a:latin typeface="Arial Rounded MT Bold" panose="020F0704030504030204" pitchFamily="34" charset="0"/>
              </a:rPr>
              <a:t>, </a:t>
            </a:r>
            <a:r>
              <a:rPr lang="en-US" b="1" i="1" dirty="0" err="1" smtClean="0">
                <a:solidFill>
                  <a:srgbClr val="002060"/>
                </a:solidFill>
                <a:latin typeface="Arial Rounded MT Bold" panose="020F0704030504030204" pitchFamily="34" charset="0"/>
              </a:rPr>
              <a:t>Entamoeba</a:t>
            </a:r>
            <a:r>
              <a:rPr lang="en-US" b="1" dirty="0" smtClean="0">
                <a:solidFill>
                  <a:srgbClr val="002060"/>
                </a:solidFill>
                <a:latin typeface="Arial Rounded MT Bold" panose="020F0704030504030204" pitchFamily="34" charset="0"/>
              </a:rPr>
              <a:t>, </a:t>
            </a:r>
            <a:r>
              <a:rPr lang="en-US" b="1" i="1" dirty="0" smtClean="0">
                <a:solidFill>
                  <a:srgbClr val="002060"/>
                </a:solidFill>
                <a:latin typeface="Arial Rounded MT Bold" panose="020F0704030504030204" pitchFamily="34" charset="0"/>
              </a:rPr>
              <a:t>Giardia </a:t>
            </a:r>
            <a:r>
              <a:rPr lang="en-US" b="1" dirty="0" smtClean="0">
                <a:solidFill>
                  <a:srgbClr val="002060"/>
                </a:solidFill>
                <a:latin typeface="Arial Rounded MT Bold" panose="020F0704030504030204" pitchFamily="34" charset="0"/>
              </a:rPr>
              <a:t>etc.</a:t>
            </a:r>
            <a:endParaRPr lang="en-US" dirty="0" smtClean="0">
              <a:solidFill>
                <a:srgbClr val="002060"/>
              </a:solidFill>
              <a:latin typeface="Arial Rounded MT Bold" panose="020F0704030504030204" pitchFamily="34" charset="0"/>
            </a:endParaRPr>
          </a:p>
          <a:p>
            <a:pPr algn="just"/>
            <a:endParaRPr lang="en-US" dirty="0" smtClean="0">
              <a:solidFill>
                <a:srgbClr val="002060"/>
              </a:solidFill>
              <a:latin typeface="Arial Rounded MT Bold" panose="020F0704030504030204" pitchFamily="34" charset="0"/>
            </a:endParaRPr>
          </a:p>
          <a:p>
            <a:pPr algn="just"/>
            <a:endParaRPr lang="en-US" dirty="0">
              <a:solidFill>
                <a:srgbClr val="002060"/>
              </a:solidFill>
              <a:latin typeface="Arial Rounded MT Bold" panose="020F0704030504030204" pitchFamily="34" charset="0"/>
            </a:endParaRPr>
          </a:p>
        </p:txBody>
      </p:sp>
      <p:pic>
        <p:nvPicPr>
          <p:cNvPr id="5" name="Picture 5" descr="C:\Users\ACER\Desktop\t. evansi.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33400" y="3030833"/>
            <a:ext cx="2438400" cy="1942623"/>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descr="Babesia vogeli. Two Babesia sp. trophozoites in a blood smear from a... |  Download Scientific Diagram"/>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867400" y="2925116"/>
            <a:ext cx="2062162" cy="1963716"/>
          </a:xfrm>
          <a:prstGeom prst="rect">
            <a:avLst/>
          </a:prstGeom>
          <a:noFill/>
          <a:ln>
            <a:noFill/>
          </a:ln>
        </p:spPr>
      </p:pic>
      <p:pic>
        <p:nvPicPr>
          <p:cNvPr id="8" name="Picture 7" descr="File:Theileria-annulata-piroplasms-cattle.jpg - Wikimedia Commons"/>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124200" y="2935661"/>
            <a:ext cx="2352675" cy="2037795"/>
          </a:xfrm>
          <a:prstGeom prst="rect">
            <a:avLst/>
          </a:prstGeom>
          <a:noFill/>
          <a:ln>
            <a:noFill/>
          </a:ln>
        </p:spPr>
      </p:pic>
      <p:sp>
        <p:nvSpPr>
          <p:cNvPr id="4" name="Rectangle 3"/>
          <p:cNvSpPr/>
          <p:nvPr/>
        </p:nvSpPr>
        <p:spPr>
          <a:xfrm>
            <a:off x="685800" y="5029200"/>
            <a:ext cx="1981200" cy="2286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i="1" dirty="0" err="1" smtClean="0">
                <a:solidFill>
                  <a:srgbClr val="7030A0"/>
                </a:solidFill>
                <a:latin typeface="Arial Black" panose="020B0A04020102020204" pitchFamily="34" charset="0"/>
              </a:rPr>
              <a:t>Trypanosoma</a:t>
            </a:r>
            <a:endParaRPr lang="en-IN" sz="1600" i="1" dirty="0">
              <a:solidFill>
                <a:srgbClr val="7030A0"/>
              </a:solidFill>
              <a:latin typeface="Arial Black" panose="020B0A04020102020204" pitchFamily="34" charset="0"/>
            </a:endParaRPr>
          </a:p>
        </p:txBody>
      </p:sp>
      <p:sp>
        <p:nvSpPr>
          <p:cNvPr id="9" name="Rectangle 8"/>
          <p:cNvSpPr/>
          <p:nvPr/>
        </p:nvSpPr>
        <p:spPr>
          <a:xfrm>
            <a:off x="3429000" y="5029200"/>
            <a:ext cx="1905000" cy="2286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i="1" dirty="0" err="1" smtClean="0">
                <a:solidFill>
                  <a:srgbClr val="7030A0"/>
                </a:solidFill>
                <a:latin typeface="Arial Black" panose="020B0A04020102020204" pitchFamily="34" charset="0"/>
              </a:rPr>
              <a:t>Theileria</a:t>
            </a:r>
            <a:r>
              <a:rPr lang="en-US" dirty="0" smtClean="0"/>
              <a:t> </a:t>
            </a:r>
            <a:endParaRPr lang="en-IN" dirty="0"/>
          </a:p>
        </p:txBody>
      </p:sp>
      <p:sp>
        <p:nvSpPr>
          <p:cNvPr id="10" name="Rectangle 9"/>
          <p:cNvSpPr/>
          <p:nvPr/>
        </p:nvSpPr>
        <p:spPr>
          <a:xfrm>
            <a:off x="6019800" y="4909766"/>
            <a:ext cx="1752600" cy="34803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i="1" dirty="0" err="1" smtClean="0">
                <a:solidFill>
                  <a:srgbClr val="7030A0"/>
                </a:solidFill>
                <a:latin typeface="Arial Black" panose="020B0A04020102020204" pitchFamily="34" charset="0"/>
              </a:rPr>
              <a:t>Babesia</a:t>
            </a:r>
            <a:r>
              <a:rPr lang="en-US" dirty="0" smtClean="0"/>
              <a:t> </a:t>
            </a:r>
            <a:endParaRPr lang="en-IN" dirty="0"/>
          </a:p>
        </p:txBody>
      </p:sp>
      <p:sp>
        <p:nvSpPr>
          <p:cNvPr id="11"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extLst>
      <p:ext uri="{BB962C8B-B14F-4D97-AF65-F5344CB8AC3E}">
        <p14:creationId xmlns:p14="http://schemas.microsoft.com/office/powerpoint/2010/main" val="1471200012"/>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0" y="0"/>
            <a:ext cx="9144000" cy="685800"/>
          </a:xfrm>
        </p:spPr>
        <p:txBody>
          <a:bodyPr>
            <a:normAutofit/>
          </a:bodyPr>
          <a:lstStyle/>
          <a:p>
            <a:pPr algn="ctr"/>
            <a:r>
              <a:rPr lang="en-US" sz="3200" dirty="0" smtClean="0">
                <a:solidFill>
                  <a:srgbClr val="7030A0"/>
                </a:solidFill>
                <a:latin typeface="Arial Black" pitchFamily="34" charset="0"/>
              </a:rPr>
              <a:t>Types of Parasites</a:t>
            </a:r>
            <a:endParaRPr lang="en-US" sz="3200" dirty="0">
              <a:solidFill>
                <a:srgbClr val="7030A0"/>
              </a:solidFill>
              <a:latin typeface="Arial Black" pitchFamily="34" charset="0"/>
            </a:endParaRPr>
          </a:p>
        </p:txBody>
      </p:sp>
      <p:sp>
        <p:nvSpPr>
          <p:cNvPr id="3" name="Subtitle 2"/>
          <p:cNvSpPr>
            <a:spLocks noGrp="1"/>
          </p:cNvSpPr>
          <p:nvPr>
            <p:ph type="subTitle" idx="1"/>
          </p:nvPr>
        </p:nvSpPr>
        <p:spPr>
          <a:xfrm>
            <a:off x="685800" y="685800"/>
            <a:ext cx="6477000" cy="6173875"/>
          </a:xfrm>
        </p:spPr>
        <p:txBody>
          <a:bodyPr>
            <a:normAutofit/>
          </a:bodyPr>
          <a:lstStyle/>
          <a:p>
            <a:pPr algn="just"/>
            <a:r>
              <a:rPr lang="en-US" sz="2000" dirty="0" smtClean="0">
                <a:solidFill>
                  <a:srgbClr val="FF0000"/>
                </a:solidFill>
                <a:latin typeface="Arial Black" panose="020B0A04020102020204" pitchFamily="34" charset="0"/>
              </a:rPr>
              <a:t>Metazoan Parasites: </a:t>
            </a:r>
            <a:r>
              <a:rPr lang="en-US" sz="2000" dirty="0" smtClean="0">
                <a:solidFill>
                  <a:srgbClr val="0070C0"/>
                </a:solidFill>
                <a:latin typeface="Arial Black" panose="020B0A04020102020204" pitchFamily="34" charset="0"/>
              </a:rPr>
              <a:t>Multi</a:t>
            </a:r>
            <a:r>
              <a:rPr lang="en-US" sz="2000" b="1" dirty="0" smtClean="0">
                <a:solidFill>
                  <a:srgbClr val="0070C0"/>
                </a:solidFill>
                <a:latin typeface="Arial Black" pitchFamily="34" charset="0"/>
              </a:rPr>
              <a:t>cellular </a:t>
            </a:r>
            <a:r>
              <a:rPr lang="en-US" sz="2000" b="1" dirty="0">
                <a:solidFill>
                  <a:srgbClr val="0070C0"/>
                </a:solidFill>
                <a:latin typeface="Arial Black" pitchFamily="34" charset="0"/>
              </a:rPr>
              <a:t>eukaryotic parasites are known as </a:t>
            </a:r>
            <a:r>
              <a:rPr lang="en-US" sz="2000" b="1" dirty="0" smtClean="0">
                <a:solidFill>
                  <a:srgbClr val="0070C0"/>
                </a:solidFill>
                <a:latin typeface="Arial Black" pitchFamily="34" charset="0"/>
              </a:rPr>
              <a:t>metazoan parasites</a:t>
            </a:r>
            <a:r>
              <a:rPr lang="en-US" sz="2000" b="1" dirty="0">
                <a:solidFill>
                  <a:srgbClr val="0070C0"/>
                </a:solidFill>
                <a:latin typeface="Arial Black" pitchFamily="34" charset="0"/>
              </a:rPr>
              <a:t>.</a:t>
            </a:r>
          </a:p>
          <a:p>
            <a:pPr algn="just"/>
            <a:r>
              <a:rPr lang="en-US" sz="2000" dirty="0" smtClean="0">
                <a:solidFill>
                  <a:srgbClr val="FF0000"/>
                </a:solidFill>
                <a:latin typeface="Arial Black" panose="020B0A04020102020204" pitchFamily="34" charset="0"/>
              </a:rPr>
              <a:t> </a:t>
            </a:r>
            <a:r>
              <a:rPr lang="en-US" b="1" dirty="0" smtClean="0">
                <a:solidFill>
                  <a:srgbClr val="002060"/>
                </a:solidFill>
                <a:latin typeface="Arial Black" pitchFamily="34" charset="0"/>
              </a:rPr>
              <a:t>e.g. Helminths and Arthropods.</a:t>
            </a:r>
          </a:p>
          <a:p>
            <a:pPr algn="just"/>
            <a:r>
              <a:rPr lang="en-US" sz="2000" b="1" u="sng" dirty="0" smtClean="0">
                <a:solidFill>
                  <a:srgbClr val="C00000"/>
                </a:solidFill>
                <a:latin typeface="Arial Black" pitchFamily="34" charset="0"/>
              </a:rPr>
              <a:t>Helminths:</a:t>
            </a:r>
          </a:p>
          <a:p>
            <a:pPr algn="just"/>
            <a:endParaRPr lang="en-US" sz="2000" b="1" u="sng" dirty="0">
              <a:solidFill>
                <a:srgbClr val="C00000"/>
              </a:solidFill>
              <a:latin typeface="Arial Black" pitchFamily="34" charset="0"/>
            </a:endParaRPr>
          </a:p>
          <a:p>
            <a:pPr algn="just"/>
            <a:endParaRPr lang="en-US" sz="2000" b="1" u="sng" dirty="0" smtClean="0">
              <a:solidFill>
                <a:srgbClr val="C00000"/>
              </a:solidFill>
              <a:latin typeface="Arial Black" pitchFamily="34" charset="0"/>
            </a:endParaRPr>
          </a:p>
          <a:p>
            <a:pPr algn="just"/>
            <a:endParaRPr lang="en-US" sz="2000" b="1" u="sng" dirty="0">
              <a:solidFill>
                <a:srgbClr val="C00000"/>
              </a:solidFill>
              <a:latin typeface="Arial Black" pitchFamily="34" charset="0"/>
            </a:endParaRPr>
          </a:p>
          <a:p>
            <a:pPr algn="just"/>
            <a:endParaRPr lang="en-US" sz="2000" b="1" u="sng" dirty="0" smtClean="0">
              <a:solidFill>
                <a:srgbClr val="C00000"/>
              </a:solidFill>
              <a:latin typeface="Arial Black" pitchFamily="34" charset="0"/>
            </a:endParaRPr>
          </a:p>
          <a:p>
            <a:pPr algn="just"/>
            <a:endParaRPr lang="en-US" sz="2000" b="1" u="sng" dirty="0">
              <a:solidFill>
                <a:srgbClr val="C00000"/>
              </a:solidFill>
              <a:latin typeface="Arial Black" pitchFamily="34" charset="0"/>
            </a:endParaRPr>
          </a:p>
          <a:p>
            <a:pPr algn="just"/>
            <a:r>
              <a:rPr lang="en-US" sz="2000" b="1" u="sng" dirty="0" smtClean="0">
                <a:solidFill>
                  <a:srgbClr val="C00000"/>
                </a:solidFill>
                <a:latin typeface="Arial Black" pitchFamily="34" charset="0"/>
              </a:rPr>
              <a:t>Arthropods: </a:t>
            </a:r>
          </a:p>
          <a:p>
            <a:pPr algn="just"/>
            <a:endParaRPr lang="en-US" dirty="0">
              <a:solidFill>
                <a:srgbClr val="002060"/>
              </a:solidFill>
              <a:latin typeface="Arial Rounded MT Bold" panose="020F0704030504030204" pitchFamily="34" charset="0"/>
            </a:endParaRPr>
          </a:p>
        </p:txBody>
      </p:sp>
      <p:pic>
        <p:nvPicPr>
          <p:cNvPr id="4" name="Picture 3" descr="8"/>
          <p:cNvPicPr/>
          <p:nvPr/>
        </p:nvPicPr>
        <p:blipFill rotWithShape="1">
          <a:blip r:embed="rId2"/>
          <a:srcRect b="15989"/>
          <a:stretch/>
        </p:blipFill>
        <p:spPr bwMode="auto">
          <a:xfrm>
            <a:off x="3135632" y="2514599"/>
            <a:ext cx="1981197" cy="1476375"/>
          </a:xfrm>
          <a:prstGeom prst="rect">
            <a:avLst/>
          </a:prstGeom>
          <a:noFill/>
          <a:ln>
            <a:noFill/>
          </a:ln>
          <a:extLst>
            <a:ext uri="{53640926-AAD7-44D8-BBD7-CCE9431645EC}">
              <a14:shadowObscured xmlns:a14="http://schemas.microsoft.com/office/drawing/2010/main"/>
            </a:ext>
          </a:extLst>
        </p:spPr>
      </p:pic>
      <p:pic>
        <p:nvPicPr>
          <p:cNvPr id="5" name="Picture 4" descr="The DOG TAPEWORM, DIPYLIDIUM CANINUM, parasitic cestode of DOGS and CATS.  Biology, prevention and control"/>
          <p:cNvPicPr/>
          <p:nvPr/>
        </p:nvPicPr>
        <p:blipFill>
          <a:blip r:embed="rId3">
            <a:extLst>
              <a:ext uri="{28A0092B-C50C-407E-A947-70E740481C1C}">
                <a14:useLocalDpi xmlns:a14="http://schemas.microsoft.com/office/drawing/2010/main" val="0"/>
              </a:ext>
            </a:extLst>
          </a:blip>
          <a:srcRect/>
          <a:stretch>
            <a:fillRect/>
          </a:stretch>
        </p:blipFill>
        <p:spPr bwMode="auto">
          <a:xfrm rot="16200000">
            <a:off x="5822705" y="2171070"/>
            <a:ext cx="1543051" cy="2120203"/>
          </a:xfrm>
          <a:prstGeom prst="rect">
            <a:avLst/>
          </a:prstGeom>
          <a:noFill/>
          <a:ln>
            <a:noFill/>
          </a:ln>
        </p:spPr>
      </p:pic>
      <p:pic>
        <p:nvPicPr>
          <p:cNvPr id="6" name="Picture 5" descr="Untitled by hajar00abidy on emaze"/>
          <p:cNvPicPr/>
          <p:nvPr/>
        </p:nvPicPr>
        <p:blipFill>
          <a:blip r:embed="rId4">
            <a:extLst>
              <a:ext uri="{28A0092B-C50C-407E-A947-70E740481C1C}">
                <a14:useLocalDpi xmlns:a14="http://schemas.microsoft.com/office/drawing/2010/main" val="0"/>
              </a:ext>
            </a:extLst>
          </a:blip>
          <a:srcRect/>
          <a:stretch>
            <a:fillRect/>
          </a:stretch>
        </p:blipFill>
        <p:spPr bwMode="auto">
          <a:xfrm>
            <a:off x="800099" y="2514600"/>
            <a:ext cx="2270760" cy="1476375"/>
          </a:xfrm>
          <a:prstGeom prst="rect">
            <a:avLst/>
          </a:prstGeom>
          <a:noFill/>
          <a:ln>
            <a:noFill/>
          </a:ln>
        </p:spPr>
      </p:pic>
      <p:sp>
        <p:nvSpPr>
          <p:cNvPr id="7" name="Rectangle 6"/>
          <p:cNvSpPr/>
          <p:nvPr/>
        </p:nvSpPr>
        <p:spPr>
          <a:xfrm>
            <a:off x="803868" y="3990975"/>
            <a:ext cx="2228890" cy="428625"/>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rgbClr val="7030A0"/>
                </a:solidFill>
                <a:latin typeface="Arial Rounded MT Bold" panose="020F0704030504030204" pitchFamily="34" charset="0"/>
              </a:rPr>
              <a:t>Nematode ( Round worm)</a:t>
            </a:r>
            <a:endParaRPr lang="en-IN" sz="1600" dirty="0">
              <a:solidFill>
                <a:srgbClr val="7030A0"/>
              </a:solidFill>
              <a:latin typeface="Arial Rounded MT Bold" panose="020F0704030504030204" pitchFamily="34" charset="0"/>
            </a:endParaRPr>
          </a:p>
        </p:txBody>
      </p:sp>
      <p:sp>
        <p:nvSpPr>
          <p:cNvPr id="8" name="Rectangle 7"/>
          <p:cNvSpPr/>
          <p:nvPr/>
        </p:nvSpPr>
        <p:spPr>
          <a:xfrm>
            <a:off x="3352800" y="3990974"/>
            <a:ext cx="1689797" cy="42862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smtClean="0">
                <a:solidFill>
                  <a:srgbClr val="7030A0"/>
                </a:solidFill>
                <a:latin typeface="Arial Rounded MT Bold" panose="020F0704030504030204" pitchFamily="34" charset="0"/>
              </a:rPr>
              <a:t>Trematode         ( fluke)</a:t>
            </a:r>
            <a:endParaRPr lang="en-IN" sz="1600" dirty="0">
              <a:solidFill>
                <a:srgbClr val="7030A0"/>
              </a:solidFill>
              <a:latin typeface="Arial Rounded MT Bold" panose="020F0704030504030204" pitchFamily="34" charset="0"/>
            </a:endParaRPr>
          </a:p>
        </p:txBody>
      </p:sp>
      <p:sp>
        <p:nvSpPr>
          <p:cNvPr id="9" name="Rectangle 8"/>
          <p:cNvSpPr/>
          <p:nvPr/>
        </p:nvSpPr>
        <p:spPr>
          <a:xfrm>
            <a:off x="5791200" y="3990974"/>
            <a:ext cx="1828800" cy="428626"/>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err="1" smtClean="0">
                <a:solidFill>
                  <a:srgbClr val="7030A0"/>
                </a:solidFill>
                <a:latin typeface="Arial Rounded MT Bold" panose="020F0704030504030204" pitchFamily="34" charset="0"/>
              </a:rPr>
              <a:t>Cestode</a:t>
            </a:r>
            <a:r>
              <a:rPr lang="en-US" sz="1600" dirty="0" smtClean="0">
                <a:solidFill>
                  <a:srgbClr val="7030A0"/>
                </a:solidFill>
                <a:latin typeface="Arial Rounded MT Bold" panose="020F0704030504030204" pitchFamily="34" charset="0"/>
              </a:rPr>
              <a:t>           </a:t>
            </a:r>
          </a:p>
          <a:p>
            <a:pPr algn="ctr"/>
            <a:r>
              <a:rPr lang="en-US" sz="1600" dirty="0" smtClean="0">
                <a:solidFill>
                  <a:srgbClr val="7030A0"/>
                </a:solidFill>
                <a:latin typeface="Arial Rounded MT Bold" panose="020F0704030504030204" pitchFamily="34" charset="0"/>
              </a:rPr>
              <a:t> ( Tapeworm)</a:t>
            </a:r>
            <a:endParaRPr lang="en-IN" sz="1600" dirty="0">
              <a:solidFill>
                <a:srgbClr val="7030A0"/>
              </a:solidFill>
              <a:latin typeface="Arial Rounded MT Bold" panose="020F0704030504030204" pitchFamily="34" charset="0"/>
            </a:endParaRPr>
          </a:p>
        </p:txBody>
      </p:sp>
      <p:pic>
        <p:nvPicPr>
          <p:cNvPr id="10" name="Picture 9" descr="Phlebotominae - Wikipedia"/>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33400" y="4903037"/>
            <a:ext cx="2190750" cy="1473200"/>
          </a:xfrm>
          <a:prstGeom prst="rect">
            <a:avLst/>
          </a:prstGeom>
          <a:noFill/>
          <a:ln>
            <a:noFill/>
          </a:ln>
        </p:spPr>
      </p:pic>
      <p:pic>
        <p:nvPicPr>
          <p:cNvPr id="11" name="Picture 10" descr="https://upload.wikimedia.org/wikipedia/commons/5/50/Linognathus-vituli-louse.JPG"/>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3255040" y="4828892"/>
            <a:ext cx="942658" cy="1576272"/>
          </a:xfrm>
          <a:prstGeom prst="rect">
            <a:avLst/>
          </a:prstGeom>
          <a:noFill/>
          <a:ln>
            <a:noFill/>
          </a:ln>
        </p:spPr>
      </p:pic>
      <p:pic>
        <p:nvPicPr>
          <p:cNvPr id="12" name="Picture 11" descr="Flea Bites 101 - Do Fleas Bite Humans? How to Treat Bites"/>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4498370" y="5070025"/>
            <a:ext cx="1590040" cy="1199515"/>
          </a:xfrm>
          <a:prstGeom prst="rect">
            <a:avLst/>
          </a:prstGeom>
          <a:noFill/>
          <a:ln>
            <a:noFill/>
          </a:ln>
        </p:spPr>
      </p:pic>
      <p:pic>
        <p:nvPicPr>
          <p:cNvPr id="13" name="Picture 2" descr="C:\Users\Bala\Pictures\pic\dog-ticks  5.jp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a:xfrm>
            <a:off x="6391146" y="5216872"/>
            <a:ext cx="766128" cy="845529"/>
          </a:xfrm>
          <a:prstGeom prst="rect">
            <a:avLst/>
          </a:prstGeom>
          <a:noFill/>
        </p:spPr>
      </p:pic>
      <p:pic>
        <p:nvPicPr>
          <p:cNvPr id="14" name="Picture 13" descr="P1010012"/>
          <p:cNvPicPr/>
          <p:nvPr/>
        </p:nvPicPr>
        <p:blipFill rotWithShape="1">
          <a:blip r:embed="rId9" cstate="print"/>
          <a:srcRect l="24999" t="30469" r="25000" b="21875"/>
          <a:stretch/>
        </p:blipFill>
        <p:spPr bwMode="auto">
          <a:xfrm rot="10800000">
            <a:off x="7460009" y="5160193"/>
            <a:ext cx="1507433" cy="1019175"/>
          </a:xfrm>
          <a:prstGeom prst="rect">
            <a:avLst/>
          </a:prstGeom>
          <a:noFill/>
          <a:ln>
            <a:noFill/>
          </a:ln>
          <a:extLst>
            <a:ext uri="{53640926-AAD7-44D8-BBD7-CCE9431645EC}">
              <a14:shadowObscured xmlns:a14="http://schemas.microsoft.com/office/drawing/2010/main"/>
            </a:ext>
          </a:extLst>
        </p:spPr>
      </p:pic>
      <p:sp>
        <p:nvSpPr>
          <p:cNvPr id="17" name="Rectangle 16"/>
          <p:cNvSpPr/>
          <p:nvPr/>
        </p:nvSpPr>
        <p:spPr>
          <a:xfrm>
            <a:off x="800099" y="6477000"/>
            <a:ext cx="876301" cy="3048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Rounded MT Bold" panose="020F0704030504030204" pitchFamily="34" charset="0"/>
              </a:rPr>
              <a:t>Fly</a:t>
            </a:r>
            <a:endParaRPr lang="en-IN" dirty="0">
              <a:solidFill>
                <a:srgbClr val="7030A0"/>
              </a:solidFill>
              <a:latin typeface="Arial Rounded MT Bold" panose="020F0704030504030204" pitchFamily="34" charset="0"/>
            </a:endParaRPr>
          </a:p>
        </p:txBody>
      </p:sp>
      <p:sp>
        <p:nvSpPr>
          <p:cNvPr id="18" name="Rectangle 17"/>
          <p:cNvSpPr/>
          <p:nvPr/>
        </p:nvSpPr>
        <p:spPr>
          <a:xfrm>
            <a:off x="3352800" y="6477000"/>
            <a:ext cx="914400" cy="3048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Rounded MT Bold" panose="020F0704030504030204" pitchFamily="34" charset="0"/>
              </a:rPr>
              <a:t>Louse</a:t>
            </a:r>
            <a:endParaRPr lang="en-IN" dirty="0">
              <a:solidFill>
                <a:srgbClr val="7030A0"/>
              </a:solidFill>
              <a:latin typeface="Arial Rounded MT Bold" panose="020F0704030504030204" pitchFamily="34" charset="0"/>
            </a:endParaRPr>
          </a:p>
        </p:txBody>
      </p:sp>
      <p:sp>
        <p:nvSpPr>
          <p:cNvPr id="19" name="Rectangle 18"/>
          <p:cNvSpPr/>
          <p:nvPr/>
        </p:nvSpPr>
        <p:spPr>
          <a:xfrm>
            <a:off x="5042597" y="6269540"/>
            <a:ext cx="748603" cy="28366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Rounded MT Bold" panose="020F0704030504030204" pitchFamily="34" charset="0"/>
              </a:rPr>
              <a:t>Flea</a:t>
            </a:r>
            <a:endParaRPr lang="en-IN" dirty="0">
              <a:solidFill>
                <a:srgbClr val="7030A0"/>
              </a:solidFill>
              <a:latin typeface="Arial Rounded MT Bold" panose="020F0704030504030204" pitchFamily="34" charset="0"/>
            </a:endParaRPr>
          </a:p>
        </p:txBody>
      </p:sp>
      <p:sp>
        <p:nvSpPr>
          <p:cNvPr id="20" name="Rectangle 19"/>
          <p:cNvSpPr/>
          <p:nvPr/>
        </p:nvSpPr>
        <p:spPr>
          <a:xfrm>
            <a:off x="6477000" y="6179369"/>
            <a:ext cx="680274" cy="196868"/>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Rounded MT Bold" panose="020F0704030504030204" pitchFamily="34" charset="0"/>
              </a:rPr>
              <a:t>Tick</a:t>
            </a:r>
            <a:endParaRPr lang="en-IN" dirty="0">
              <a:solidFill>
                <a:srgbClr val="7030A0"/>
              </a:solidFill>
              <a:latin typeface="Arial Rounded MT Bold" panose="020F0704030504030204" pitchFamily="34" charset="0"/>
            </a:endParaRPr>
          </a:p>
        </p:txBody>
      </p:sp>
      <p:sp>
        <p:nvSpPr>
          <p:cNvPr id="21" name="Rounded Rectangle 20"/>
          <p:cNvSpPr/>
          <p:nvPr/>
        </p:nvSpPr>
        <p:spPr>
          <a:xfrm>
            <a:off x="7693690" y="6277803"/>
            <a:ext cx="993110" cy="199197"/>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solidFill>
                  <a:srgbClr val="7030A0"/>
                </a:solidFill>
                <a:latin typeface="Arial Rounded MT Bold" panose="020F0704030504030204" pitchFamily="34" charset="0"/>
              </a:rPr>
              <a:t>Mite</a:t>
            </a:r>
            <a:endParaRPr lang="en-IN" dirty="0">
              <a:solidFill>
                <a:srgbClr val="7030A0"/>
              </a:solidFill>
              <a:latin typeface="Arial Rounded MT Bold" panose="020F0704030504030204" pitchFamily="34" charset="0"/>
            </a:endParaRPr>
          </a:p>
        </p:txBody>
      </p:sp>
      <p:sp>
        <p:nvSpPr>
          <p:cNvPr id="22" name="Rectangle 4"/>
          <p:cNvSpPr>
            <a:spLocks noChangeArrowheads="1"/>
          </p:cNvSpPr>
          <p:nvPr/>
        </p:nvSpPr>
        <p:spPr bwMode="auto">
          <a:xfrm>
            <a:off x="7086600" y="6686550"/>
            <a:ext cx="2057400" cy="146050"/>
          </a:xfrm>
          <a:prstGeom prst="rect">
            <a:avLst/>
          </a:prstGeom>
          <a:solidFill>
            <a:schemeClr val="accent1"/>
          </a:solidFill>
          <a:ln w="12700" cap="sq" algn="ctr">
            <a:solidFill>
              <a:schemeClr val="tx1"/>
            </a:solidFill>
            <a:round/>
            <a:headEnd type="none" w="sm" len="sm"/>
            <a:tailEnd type="none" w="sm" len="sm"/>
          </a:ln>
        </p:spPr>
        <p:txBody>
          <a:bodyPr wrap="none" anchor="ctr"/>
          <a:lstStyle>
            <a:lvl1pPr>
              <a:spcBef>
                <a:spcPct val="20000"/>
              </a:spcBef>
              <a:buChar char="•"/>
              <a:defRPr sz="3200">
                <a:solidFill>
                  <a:schemeClr val="tx1"/>
                </a:solidFill>
                <a:latin typeface="Arial" panose="020B0604020202020204" pitchFamily="34" charset="0"/>
              </a:defRPr>
            </a:lvl1pPr>
            <a:lvl2pPr marL="742950" indent="-285750">
              <a:spcBef>
                <a:spcPct val="20000"/>
              </a:spcBef>
              <a:buChar char="–"/>
              <a:defRPr sz="28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2000">
                <a:solidFill>
                  <a:schemeClr val="tx1"/>
                </a:solidFill>
                <a:latin typeface="Arial" panose="020B0604020202020204" pitchFamily="34" charset="0"/>
              </a:defRPr>
            </a:lvl4pPr>
            <a:lvl5pPr marL="2057400" indent="-228600">
              <a:spcBef>
                <a:spcPct val="20000"/>
              </a:spcBef>
              <a:buChar char="»"/>
              <a:defRPr sz="20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20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20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20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2000">
                <a:solidFill>
                  <a:schemeClr val="tx1"/>
                </a:solidFill>
                <a:latin typeface="Arial" panose="020B0604020202020204" pitchFamily="34" charset="0"/>
              </a:defRPr>
            </a:lvl9pPr>
          </a:lstStyle>
          <a:p>
            <a:pPr eaLnBrk="1" hangingPunct="1">
              <a:spcBef>
                <a:spcPct val="0"/>
              </a:spcBef>
              <a:buFontTx/>
              <a:buNone/>
            </a:pPr>
            <a:r>
              <a:rPr lang="en-IN" altLang="en-US" sz="1200" dirty="0"/>
              <a:t>Image source: Google image</a:t>
            </a:r>
          </a:p>
        </p:txBody>
      </p:sp>
    </p:spTree>
    <p:extLst>
      <p:ext uri="{BB962C8B-B14F-4D97-AF65-F5344CB8AC3E}">
        <p14:creationId xmlns:p14="http://schemas.microsoft.com/office/powerpoint/2010/main" val="3309300879"/>
      </p:ext>
    </p:extLst>
  </p:cSld>
  <p:clrMapOvr>
    <a:masterClrMapping/>
  </p:clrMapOvr>
  <mc:AlternateContent xmlns:mc="http://schemas.openxmlformats.org/markup-compatibility/2006" xmlns:p14="http://schemas.microsoft.com/office/powerpoint/2010/main">
    <mc:Choice Requires="p14">
      <p:transition spd="slow">
        <p14:flash/>
      </p:transition>
    </mc:Choice>
    <mc:Fallback xmlns="">
      <p:transition spd="slow">
        <p:fade/>
      </p:transition>
    </mc:Fallback>
  </mc:AlternateContent>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533400" y="2967334"/>
            <a:ext cx="7467600" cy="923330"/>
          </a:xfrm>
          <a:prstGeom prst="rect">
            <a:avLst/>
          </a:prstGeom>
          <a:noFill/>
        </p:spPr>
        <p:txBody>
          <a:bodyPr wrap="square" lIns="91440" tIns="45720" rIns="91440" bIns="45720">
            <a:spAutoFit/>
          </a:bodyPr>
          <a:lstStyle/>
          <a:p>
            <a:pPr algn="ctr"/>
            <a:r>
              <a:rPr lang="en-US" sz="5400" b="1" cap="none" spc="0" dirty="0" smtClean="0">
                <a:ln w="12700" cmpd="sng">
                  <a:solidFill>
                    <a:schemeClr val="accent4"/>
                  </a:solidFill>
                  <a:prstDash val="solid"/>
                </a:ln>
                <a:gradFill>
                  <a:gsLst>
                    <a:gs pos="0">
                      <a:schemeClr val="accent4"/>
                    </a:gs>
                    <a:gs pos="4000">
                      <a:schemeClr val="accent4">
                        <a:lumMod val="60000"/>
                        <a:lumOff val="40000"/>
                      </a:schemeClr>
                    </a:gs>
                    <a:gs pos="87000">
                      <a:schemeClr val="accent4">
                        <a:lumMod val="20000"/>
                        <a:lumOff val="80000"/>
                      </a:schemeClr>
                    </a:gs>
                  </a:gsLst>
                  <a:lin ang="5400000"/>
                </a:gradFill>
                <a:effectLst/>
              </a:rPr>
              <a:t>THANK YOU</a:t>
            </a:r>
            <a:endParaRPr lang="en-US" sz="5400" b="1" cap="none" spc="0" dirty="0">
              <a:ln w="12700" cmpd="sng">
                <a:solidFill>
                  <a:schemeClr val="accent4"/>
                </a:solidFill>
                <a:prstDash val="solid"/>
              </a:ln>
              <a:gradFill>
                <a:gsLst>
                  <a:gs pos="0">
                    <a:schemeClr val="accent4"/>
                  </a:gs>
                  <a:gs pos="4000">
                    <a:schemeClr val="accent4">
                      <a:lumMod val="60000"/>
                      <a:lumOff val="40000"/>
                    </a:schemeClr>
                  </a:gs>
                  <a:gs pos="87000">
                    <a:schemeClr val="accent4">
                      <a:lumMod val="20000"/>
                      <a:lumOff val="80000"/>
                    </a:schemeClr>
                  </a:gs>
                </a:gsLst>
                <a:lin ang="5400000"/>
              </a:gradFill>
              <a:effectLst/>
            </a:endParaRPr>
          </a:p>
        </p:txBody>
      </p:sp>
    </p:spTree>
    <p:extLst>
      <p:ext uri="{BB962C8B-B14F-4D97-AF65-F5344CB8AC3E}">
        <p14:creationId xmlns:p14="http://schemas.microsoft.com/office/powerpoint/2010/main" val="2118566567"/>
      </p:ext>
    </p:extLst>
  </p:cSld>
  <p:clrMapOvr>
    <a:masterClrMapping/>
  </p:clrMapOvr>
  <mc:AlternateContent xmlns:mc="http://schemas.openxmlformats.org/markup-compatibility/2006">
    <mc:Choice xmlns="" xmlns:p15="http://schemas.microsoft.com/office/powerpoint/2012/main" Requires="p15">
      <p:transition xmlns:p14="http://schemas.microsoft.com/office/powerpoint/2010/main" spd="slow" p14:dur="2000">
        <p15:prstTrans prst="fallOver"/>
      </p:transition>
    </mc:Choice>
    <mc:Fallback>
      <p:transition spd="slow">
        <p:fade/>
      </p:transition>
    </mc:Fallback>
  </mc:AlternateContent>
  <p:timing>
    <p:tnLst>
      <p:par>
        <p:cTn id="1" dur="indefinite" restart="never" nodeType="tmRoot"/>
      </p:par>
    </p:tnLst>
  </p:timing>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 xmlns:thm15="http://schemas.microsoft.com/office/thememl/2012/main" name="Facet" id="{C0C680CD-088A-49FC-A102-D699147F32B2}" vid="{CFBC31BA-B70F-4F30-BCAA-4F3011E16C4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Facet</Template>
  <TotalTime>1068</TotalTime>
  <Words>816</Words>
  <Application>Microsoft Office PowerPoint</Application>
  <PresentationFormat>On-screen Show (4:3)</PresentationFormat>
  <Paragraphs>149</Paragraphs>
  <Slides>15</Slides>
  <Notes>3</Notes>
  <HiddenSlides>0</HiddenSlides>
  <MMClips>0</MMClips>
  <ScaleCrop>false</ScaleCrop>
  <HeadingPairs>
    <vt:vector size="4" baseType="variant">
      <vt:variant>
        <vt:lpstr>Theme</vt:lpstr>
      </vt:variant>
      <vt:variant>
        <vt:i4>1</vt:i4>
      </vt:variant>
      <vt:variant>
        <vt:lpstr>Slide Titles</vt:lpstr>
      </vt:variant>
      <vt:variant>
        <vt:i4>15</vt:i4>
      </vt:variant>
    </vt:vector>
  </HeadingPairs>
  <TitlesOfParts>
    <vt:vector size="16" baseType="lpstr">
      <vt:lpstr>Facet</vt:lpstr>
      <vt:lpstr>PowerPoint Presentation</vt:lpstr>
      <vt:lpstr>Types of Parasites</vt:lpstr>
      <vt:lpstr>Types of Parasites</vt:lpstr>
      <vt:lpstr>Types of Parasites</vt:lpstr>
      <vt:lpstr>Types of Parasites</vt:lpstr>
      <vt:lpstr>Types of Parasites</vt:lpstr>
      <vt:lpstr>Types of Parasites</vt:lpstr>
      <vt:lpstr>Types of Parasites</vt:lpstr>
      <vt:lpstr>Types of Parasites</vt:lpstr>
      <vt:lpstr>Types of Parasite  </vt:lpstr>
      <vt:lpstr>Types of Parasites</vt:lpstr>
      <vt:lpstr>Types of Parasites</vt:lpstr>
      <vt:lpstr>Types of Parasites</vt:lpstr>
      <vt:lpstr>Types of Parasites</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GENERAL VETERINARY PARASITOLOGY</dc:title>
  <dc:creator>Dr.Ajit</dc:creator>
  <cp:lastModifiedBy>Ajit Kumar</cp:lastModifiedBy>
  <cp:revision>130</cp:revision>
  <dcterms:created xsi:type="dcterms:W3CDTF">2006-08-16T00:00:00Z</dcterms:created>
  <dcterms:modified xsi:type="dcterms:W3CDTF">2020-09-30T06:18:54Z</dcterms:modified>
</cp:coreProperties>
</file>