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5" r:id="rId6"/>
    <p:sldId id="266" r:id="rId7"/>
    <p:sldId id="260" r:id="rId8"/>
    <p:sldId id="261" r:id="rId9"/>
    <p:sldId id="262" r:id="rId10"/>
    <p:sldId id="263" r:id="rId11"/>
    <p:sldId id="264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 snapToGrid="0">
      <p:cViewPr varScale="1">
        <p:scale>
          <a:sx n="110" d="100"/>
          <a:sy n="110" d="100"/>
        </p:scale>
        <p:origin x="-558" y="-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DD864-2AAF-492E-924A-E8A47AA582D1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BBB75-5C1E-4F16-A016-C5BF7166339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2016487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DD864-2AAF-492E-924A-E8A47AA582D1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BBB75-5C1E-4F16-A016-C5BF7166339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4251095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DD864-2AAF-492E-924A-E8A47AA582D1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BBB75-5C1E-4F16-A016-C5BF7166339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1497634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DD864-2AAF-492E-924A-E8A47AA582D1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BBB75-5C1E-4F16-A016-C5BF7166339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181852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DD864-2AAF-492E-924A-E8A47AA582D1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BBB75-5C1E-4F16-A016-C5BF7166339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1252955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DD864-2AAF-492E-924A-E8A47AA582D1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BBB75-5C1E-4F16-A016-C5BF7166339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529180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DD864-2AAF-492E-924A-E8A47AA582D1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BBB75-5C1E-4F16-A016-C5BF7166339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1458657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DD864-2AAF-492E-924A-E8A47AA582D1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BBB75-5C1E-4F16-A016-C5BF7166339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2371714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DD864-2AAF-492E-924A-E8A47AA582D1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BBB75-5C1E-4F16-A016-C5BF7166339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32189930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DD864-2AAF-492E-924A-E8A47AA582D1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BBB75-5C1E-4F16-A016-C5BF7166339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11039062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DD864-2AAF-492E-924A-E8A47AA582D1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BBB75-5C1E-4F16-A016-C5BF7166339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16178297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DD864-2AAF-492E-924A-E8A47AA582D1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BBB75-5C1E-4F16-A016-C5BF7166339C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37501367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DD864-2AAF-492E-924A-E8A47AA582D1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BBB75-5C1E-4F16-A016-C5BF7166339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39045069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DD864-2AAF-492E-924A-E8A47AA582D1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BBB75-5C1E-4F16-A016-C5BF7166339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16933065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DD864-2AAF-492E-924A-E8A47AA582D1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BBB75-5C1E-4F16-A016-C5BF7166339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36445162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DD864-2AAF-492E-924A-E8A47AA582D1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BBB75-5C1E-4F16-A016-C5BF7166339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19905659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DD864-2AAF-492E-924A-E8A47AA582D1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BBB75-5C1E-4F16-A016-C5BF7166339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1464165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15DD864-2AAF-492E-924A-E8A47AA582D1}" type="datetimeFigureOut">
              <a:rPr lang="en-IN" smtClean="0"/>
              <a:pPr/>
              <a:t>20-10-2020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BBBB75-5C1E-4F16-A016-C5BF7166339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402228762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307730"/>
            <a:ext cx="9144000" cy="1652955"/>
          </a:xfrm>
        </p:spPr>
        <p:txBody>
          <a:bodyPr>
            <a:normAutofit fontScale="90000"/>
          </a:bodyPr>
          <a:lstStyle/>
          <a:p>
            <a:r>
              <a:rPr lang="en-IN" sz="2800" dirty="0" err="1" smtClean="0">
                <a:solidFill>
                  <a:srgbClr val="FF0000"/>
                </a:solidFill>
              </a:rPr>
              <a:t>M.V.Sc</a:t>
            </a:r>
            <a:r>
              <a:rPr lang="en-IN" sz="2800" dirty="0" smtClean="0">
                <a:solidFill>
                  <a:srgbClr val="FF0000"/>
                </a:solidFill>
              </a:rPr>
              <a:t> </a:t>
            </a:r>
            <a:r>
              <a:rPr lang="en-IN" sz="2800" dirty="0" err="1" smtClean="0">
                <a:solidFill>
                  <a:srgbClr val="FF0000"/>
                </a:solidFill>
              </a:rPr>
              <a:t>Progrmme</a:t>
            </a:r>
            <a:r>
              <a:rPr lang="en-IN" sz="2800" dirty="0" smtClean="0">
                <a:solidFill>
                  <a:srgbClr val="FF0000"/>
                </a:solidFill>
              </a:rPr>
              <a:t>  VAN- </a:t>
            </a:r>
            <a:r>
              <a:rPr lang="en-IN" sz="2800" dirty="0" smtClean="0">
                <a:solidFill>
                  <a:srgbClr val="FF0000"/>
                </a:solidFill>
              </a:rPr>
              <a:t>605</a:t>
            </a:r>
            <a:br>
              <a:rPr lang="en-IN" sz="2800" dirty="0" smtClean="0">
                <a:solidFill>
                  <a:srgbClr val="FF0000"/>
                </a:solidFill>
              </a:rPr>
            </a:br>
            <a:r>
              <a:rPr lang="en-IN" sz="2800" dirty="0" smtClean="0">
                <a:solidFill>
                  <a:srgbClr val="FF0000"/>
                </a:solidFill>
              </a:rPr>
              <a:t/>
            </a:r>
            <a:br>
              <a:rPr lang="en-IN" sz="2800" dirty="0" smtClean="0">
                <a:solidFill>
                  <a:srgbClr val="FF0000"/>
                </a:solidFill>
              </a:rPr>
            </a:br>
            <a:r>
              <a:rPr lang="en-IN" sz="2800" dirty="0" smtClean="0">
                <a:solidFill>
                  <a:srgbClr val="FF0000"/>
                </a:solidFill>
              </a:rPr>
              <a:t>Theory and practice of Histology and Histochemical </a:t>
            </a:r>
            <a:r>
              <a:rPr lang="en-IN" sz="2800" dirty="0">
                <a:solidFill>
                  <a:srgbClr val="FF0000"/>
                </a:solidFill>
              </a:rPr>
              <a:t>T</a:t>
            </a:r>
            <a:r>
              <a:rPr lang="en-IN" sz="2800" dirty="0" smtClean="0">
                <a:solidFill>
                  <a:srgbClr val="FF0000"/>
                </a:solidFill>
              </a:rPr>
              <a:t>echniques. </a:t>
            </a:r>
            <a:endParaRPr lang="en-IN" sz="2800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732085"/>
            <a:ext cx="9563100" cy="4994030"/>
          </a:xfrm>
        </p:spPr>
        <p:txBody>
          <a:bodyPr>
            <a:normAutofit fontScale="32500" lnSpcReduction="20000"/>
          </a:bodyPr>
          <a:lstStyle/>
          <a:p>
            <a:pPr algn="l"/>
            <a:endParaRPr lang="en-IN" dirty="0"/>
          </a:p>
          <a:p>
            <a:pPr algn="l"/>
            <a:r>
              <a:rPr lang="en-IN" sz="5100" dirty="0" smtClean="0">
                <a:solidFill>
                  <a:srgbClr val="00B0F0"/>
                </a:solidFill>
              </a:rPr>
              <a:t>General plane of histological technique</a:t>
            </a:r>
          </a:p>
          <a:p>
            <a:pPr algn="l"/>
            <a:endParaRPr lang="en-IN" sz="5100" dirty="0" smtClean="0">
              <a:solidFill>
                <a:srgbClr val="00B0F0"/>
              </a:solidFill>
            </a:endParaRPr>
          </a:p>
          <a:p>
            <a:pPr algn="l"/>
            <a:r>
              <a:rPr lang="en-IN" sz="5100" dirty="0" smtClean="0">
                <a:solidFill>
                  <a:srgbClr val="00B0F0"/>
                </a:solidFill>
              </a:rPr>
              <a:t>Date of Lecture 29.09.2020</a:t>
            </a:r>
          </a:p>
          <a:p>
            <a:pPr algn="l"/>
            <a:endParaRPr lang="en-IN" sz="5100" dirty="0" smtClean="0">
              <a:solidFill>
                <a:srgbClr val="00B0F0"/>
              </a:solidFill>
            </a:endParaRPr>
          </a:p>
          <a:p>
            <a:pPr algn="l"/>
            <a:endParaRPr lang="en-IN" dirty="0"/>
          </a:p>
          <a:p>
            <a:pPr algn="l"/>
            <a:endParaRPr lang="en-IN" dirty="0" smtClean="0"/>
          </a:p>
          <a:p>
            <a:pPr algn="l"/>
            <a:endParaRPr lang="en-IN" dirty="0"/>
          </a:p>
          <a:p>
            <a:pPr algn="l"/>
            <a:endParaRPr lang="en-IN" dirty="0" smtClean="0"/>
          </a:p>
          <a:p>
            <a:pPr algn="l"/>
            <a:endParaRPr lang="en-IN" dirty="0"/>
          </a:p>
          <a:p>
            <a:pPr algn="l"/>
            <a:endParaRPr lang="en-IN" dirty="0" smtClean="0"/>
          </a:p>
          <a:p>
            <a:pPr algn="l"/>
            <a:r>
              <a:rPr lang="en-IN" dirty="0" smtClean="0"/>
              <a:t>                                      </a:t>
            </a:r>
          </a:p>
          <a:p>
            <a:pPr algn="l"/>
            <a:r>
              <a:rPr lang="en-IN" dirty="0"/>
              <a:t> </a:t>
            </a:r>
            <a:endParaRPr lang="en-IN" sz="6000" dirty="0" smtClean="0"/>
          </a:p>
          <a:p>
            <a:pPr algn="l"/>
            <a:r>
              <a:rPr lang="en-IN" sz="6000" dirty="0"/>
              <a:t> </a:t>
            </a:r>
            <a:r>
              <a:rPr lang="en-IN" sz="6000" dirty="0" smtClean="0"/>
              <a:t>                                      </a:t>
            </a:r>
            <a:r>
              <a:rPr lang="en-IN" sz="55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Course Instructor – Dr. Manoj Kumar Sinha</a:t>
            </a:r>
          </a:p>
          <a:p>
            <a:pPr algn="l"/>
            <a:r>
              <a:rPr lang="en-IN" sz="55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Asst. professor-cum-Jr. scientist</a:t>
            </a:r>
          </a:p>
          <a:p>
            <a:pPr algn="l"/>
            <a:r>
              <a:rPr lang="en-IN" sz="55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Department of veterinary </a:t>
            </a:r>
            <a:r>
              <a:rPr lang="en-IN" sz="55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Anatomy </a:t>
            </a:r>
          </a:p>
          <a:p>
            <a:pPr algn="l"/>
            <a:r>
              <a:rPr lang="en-IN" sz="55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55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Bihar Veterinary College Patna-14</a:t>
            </a:r>
            <a:endParaRPr lang="en-IN" sz="5500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r>
              <a:rPr lang="en-IN" sz="55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en-IN" sz="55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1277" y="2497016"/>
            <a:ext cx="5560034" cy="2133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69508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46075"/>
            <a:ext cx="10515600" cy="1325563"/>
          </a:xfrm>
        </p:spPr>
        <p:txBody>
          <a:bodyPr>
            <a:normAutofit/>
          </a:bodyPr>
          <a:lstStyle/>
          <a:p>
            <a:r>
              <a:rPr lang="en-IN" sz="3600" dirty="0" smtClean="0">
                <a:solidFill>
                  <a:srgbClr val="FF0000"/>
                </a:solidFill>
              </a:rPr>
              <a:t>Introduction </a:t>
            </a:r>
            <a:endParaRPr lang="en-IN" sz="36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 smtClean="0"/>
              <a:t>Histological technique deals with the preparation of tissue for microscopic examination .</a:t>
            </a:r>
          </a:p>
          <a:p>
            <a:r>
              <a:rPr lang="en-IN" dirty="0" smtClean="0"/>
              <a:t>The tissue make them hard so that very thin section </a:t>
            </a:r>
            <a:r>
              <a:rPr lang="en-IN" dirty="0" err="1" smtClean="0"/>
              <a:t>i.e</a:t>
            </a:r>
            <a:r>
              <a:rPr lang="en-IN" dirty="0" smtClean="0"/>
              <a:t> 4 to 5 micron.</a:t>
            </a:r>
          </a:p>
          <a:p>
            <a:r>
              <a:rPr lang="en-IN" dirty="0" smtClean="0"/>
              <a:t>Good staining should be possible.</a:t>
            </a:r>
          </a:p>
          <a:p>
            <a:r>
              <a:rPr lang="en-IN" dirty="0" smtClean="0"/>
              <a:t>After staining the section represent the histology of the tissue 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xmlns="" val="341508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sz="3200" dirty="0" smtClean="0">
                <a:solidFill>
                  <a:srgbClr val="FF0000"/>
                </a:solidFill>
              </a:rPr>
              <a:t>Techniques</a:t>
            </a:r>
            <a:r>
              <a:rPr lang="en-IN" dirty="0" smtClean="0"/>
              <a:t>  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IN" dirty="0" smtClean="0"/>
              <a:t>Fixation </a:t>
            </a:r>
          </a:p>
          <a:p>
            <a:pPr marL="514350" indent="-514350">
              <a:buFont typeface="+mj-lt"/>
              <a:buAutoNum type="arabicPeriod"/>
            </a:pPr>
            <a:r>
              <a:rPr lang="en-IN" dirty="0" smtClean="0"/>
              <a:t>Dehydration</a:t>
            </a:r>
          </a:p>
          <a:p>
            <a:pPr marL="514350" indent="-514350">
              <a:buFont typeface="+mj-lt"/>
              <a:buAutoNum type="arabicPeriod"/>
            </a:pPr>
            <a:r>
              <a:rPr lang="en-IN" dirty="0" smtClean="0"/>
              <a:t>Cleaning</a:t>
            </a:r>
          </a:p>
          <a:p>
            <a:pPr marL="514350" indent="-514350">
              <a:buFont typeface="+mj-lt"/>
              <a:buAutoNum type="arabicPeriod"/>
            </a:pPr>
            <a:r>
              <a:rPr lang="en-IN" dirty="0" err="1" smtClean="0"/>
              <a:t>Embeding</a:t>
            </a:r>
            <a:endParaRPr lang="en-IN" dirty="0" smtClean="0"/>
          </a:p>
          <a:p>
            <a:pPr marL="514350" indent="-514350">
              <a:buFont typeface="+mj-lt"/>
              <a:buAutoNum type="arabicPeriod"/>
            </a:pPr>
            <a:r>
              <a:rPr lang="en-IN" dirty="0" smtClean="0"/>
              <a:t>Cutting</a:t>
            </a:r>
          </a:p>
          <a:p>
            <a:pPr marL="514350" indent="-514350">
              <a:buFont typeface="+mj-lt"/>
              <a:buAutoNum type="arabicPeriod"/>
            </a:pPr>
            <a:r>
              <a:rPr lang="en-IN" dirty="0" smtClean="0"/>
              <a:t>Staining </a:t>
            </a:r>
          </a:p>
        </p:txBody>
      </p:sp>
    </p:spTree>
    <p:extLst>
      <p:ext uri="{BB962C8B-B14F-4D97-AF65-F5344CB8AC3E}">
        <p14:creationId xmlns:p14="http://schemas.microsoft.com/office/powerpoint/2010/main" xmlns="" val="1607541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5400" dirty="0">
                <a:solidFill>
                  <a:srgbClr val="FF0000"/>
                </a:solidFill>
              </a:rPr>
              <a:t>Fixation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38654"/>
            <a:ext cx="10515600" cy="4638309"/>
          </a:xfrm>
        </p:spPr>
        <p:txBody>
          <a:bodyPr>
            <a:normAutofit fontScale="92500" lnSpcReduction="10000"/>
          </a:bodyPr>
          <a:lstStyle/>
          <a:p>
            <a:r>
              <a:rPr lang="en-IN" dirty="0" smtClean="0"/>
              <a:t>Fixation is the process by which the constituents of cell and tissue are fixed in physical and chemical. </a:t>
            </a:r>
          </a:p>
          <a:p>
            <a:pPr marL="0" indent="0">
              <a:buNone/>
            </a:pPr>
            <a:r>
              <a:rPr lang="en-IN" dirty="0" smtClean="0"/>
              <a:t>Fixation is required to </a:t>
            </a:r>
          </a:p>
          <a:p>
            <a:r>
              <a:rPr lang="en-IN" dirty="0" smtClean="0"/>
              <a:t>Prevent post mortem changes such as putrefaction and autolysis.</a:t>
            </a:r>
          </a:p>
          <a:p>
            <a:r>
              <a:rPr lang="en-IN" dirty="0" smtClean="0"/>
              <a:t>Preserve various cell constituents in as life-like manner as possible.</a:t>
            </a:r>
          </a:p>
          <a:p>
            <a:r>
              <a:rPr lang="en-IN" dirty="0" smtClean="0"/>
              <a:t>Protect by hardening the naturally soft tissue, thereby allowing easy manipulation during subsequent processing.</a:t>
            </a:r>
          </a:p>
          <a:p>
            <a:r>
              <a:rPr lang="en-IN" dirty="0" smtClean="0"/>
              <a:t>Convert the normal semi-</a:t>
            </a:r>
            <a:r>
              <a:rPr lang="en-IN" dirty="0" err="1" smtClean="0"/>
              <a:t>fiuid</a:t>
            </a:r>
            <a:r>
              <a:rPr lang="en-IN" dirty="0" smtClean="0"/>
              <a:t> consistency of cells to an irreversible semi-solid consistency.</a:t>
            </a:r>
          </a:p>
          <a:p>
            <a:r>
              <a:rPr lang="en-IN" dirty="0" smtClean="0"/>
              <a:t>Aid in the visual differentiation of structure by application of biological dyes and chemicals.</a:t>
            </a:r>
          </a:p>
          <a:p>
            <a:r>
              <a:rPr lang="en-IN" dirty="0" smtClean="0"/>
              <a:t>Ten percent buffered neutral formalin is the most widely used fixative because it is compatible with most stains. 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xmlns="" val="2074214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200" dirty="0" smtClean="0">
                <a:solidFill>
                  <a:srgbClr val="FF0000"/>
                </a:solidFill>
              </a:rPr>
              <a:t>Properties of an </a:t>
            </a:r>
            <a:r>
              <a:rPr lang="en-IN" sz="3200" dirty="0">
                <a:solidFill>
                  <a:srgbClr val="FF0000"/>
                </a:solidFill>
              </a:rPr>
              <a:t>I</a:t>
            </a:r>
            <a:r>
              <a:rPr lang="en-IN" sz="3200" dirty="0" smtClean="0">
                <a:solidFill>
                  <a:srgbClr val="FF0000"/>
                </a:solidFill>
              </a:rPr>
              <a:t>deal Fixative</a:t>
            </a:r>
            <a:endParaRPr lang="en-IN" sz="32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IN" sz="2400" dirty="0" smtClean="0"/>
              <a:t>Prevent autolysis and bacterial decomposition.</a:t>
            </a:r>
          </a:p>
          <a:p>
            <a:r>
              <a:rPr lang="en-IN" sz="2400" dirty="0" smtClean="0"/>
              <a:t>Preserves tissue in their natural state and fix all components.</a:t>
            </a:r>
          </a:p>
          <a:p>
            <a:r>
              <a:rPr lang="en-IN" sz="2400" dirty="0" smtClean="0"/>
              <a:t>Avoid excessive hardness of tissue</a:t>
            </a:r>
          </a:p>
          <a:p>
            <a:r>
              <a:rPr lang="en-IN" sz="2400" dirty="0" smtClean="0"/>
              <a:t>Allows enhanced staining of tissue.</a:t>
            </a:r>
          </a:p>
          <a:p>
            <a:r>
              <a:rPr lang="en-IN" sz="2400" dirty="0" smtClean="0"/>
              <a:t>The fixation can be carried out at room temperature.</a:t>
            </a:r>
          </a:p>
          <a:p>
            <a:r>
              <a:rPr lang="en-IN" sz="2400" dirty="0" smtClean="0"/>
              <a:t>Tissue should not be frozen.</a:t>
            </a:r>
          </a:p>
          <a:p>
            <a:r>
              <a:rPr lang="en-IN" sz="2400" dirty="0" smtClean="0"/>
              <a:t>Fixation time of several hours is needed</a:t>
            </a:r>
          </a:p>
          <a:p>
            <a:r>
              <a:rPr lang="en-IN" sz="2400" dirty="0" smtClean="0"/>
              <a:t>Volume of fixative – 10-20 times of the volume of the specimen.</a:t>
            </a:r>
          </a:p>
          <a:p>
            <a:endParaRPr lang="en-IN" sz="2400" dirty="0" smtClean="0"/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xmlns="" val="358915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600" dirty="0" smtClean="0">
                <a:solidFill>
                  <a:srgbClr val="FF0000"/>
                </a:solidFill>
              </a:rPr>
              <a:t>Factor affecting of fixation</a:t>
            </a:r>
            <a:endParaRPr lang="en-IN" sz="36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667244"/>
          </a:xfrm>
        </p:spPr>
        <p:txBody>
          <a:bodyPr/>
          <a:lstStyle/>
          <a:p>
            <a:r>
              <a:rPr lang="en-IN" dirty="0" smtClean="0"/>
              <a:t>Size and thickness of piece of tissue.</a:t>
            </a:r>
          </a:p>
          <a:p>
            <a:r>
              <a:rPr lang="en-IN" dirty="0" smtClean="0"/>
              <a:t>Tissue covered by large amount of mucous fix slowly</a:t>
            </a:r>
          </a:p>
          <a:p>
            <a:r>
              <a:rPr lang="en-IN" dirty="0" smtClean="0"/>
              <a:t>Tissue covered by large amount of blood also fix slowly </a:t>
            </a:r>
          </a:p>
          <a:p>
            <a:r>
              <a:rPr lang="en-IN" dirty="0" smtClean="0"/>
              <a:t>Fatty and lipomatous tissue also fix slowly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xmlns="" val="1455639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>
                <a:solidFill>
                  <a:srgbClr val="FF0000"/>
                </a:solidFill>
              </a:rPr>
              <a:t>Certain agents used as fixatives </a:t>
            </a: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0008"/>
            <a:ext cx="10515600" cy="457199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IN" dirty="0" smtClean="0">
                <a:solidFill>
                  <a:srgbClr val="FF0000"/>
                </a:solidFill>
              </a:rPr>
              <a:t>     1.Formaldehyde</a:t>
            </a:r>
            <a:r>
              <a:rPr lang="en-IN" dirty="0" smtClean="0"/>
              <a:t> (Formalin):- 10 ml formalin and 90 ml distilled water = 10% Formalin </a:t>
            </a:r>
          </a:p>
          <a:p>
            <a:r>
              <a:rPr lang="en-IN" dirty="0" smtClean="0"/>
              <a:t>      Formalin neither preserves nor destroys fat, and is good for complex lipids, but has    </a:t>
            </a:r>
          </a:p>
          <a:p>
            <a:pPr marL="0" indent="0">
              <a:buNone/>
            </a:pPr>
            <a:r>
              <a:rPr lang="en-IN" dirty="0" smtClean="0"/>
              <a:t>           effect no neutral fats. </a:t>
            </a:r>
          </a:p>
          <a:p>
            <a:r>
              <a:rPr lang="en-IN" dirty="0" smtClean="0"/>
              <a:t>      Formalin is not a fixative for carbohydrates, it preserves the proteins which in turn  </a:t>
            </a:r>
          </a:p>
          <a:p>
            <a:r>
              <a:rPr lang="en-IN" dirty="0" smtClean="0"/>
              <a:t>      traps glycogen so that it is not easily dissolved. </a:t>
            </a:r>
          </a:p>
          <a:p>
            <a:pPr marL="0" indent="0">
              <a:buNone/>
            </a:pPr>
            <a:r>
              <a:rPr lang="en-IN" dirty="0" smtClean="0">
                <a:solidFill>
                  <a:srgbClr val="FF0000"/>
                </a:solidFill>
              </a:rPr>
              <a:t>       2. Glacial acetic acid </a:t>
            </a:r>
          </a:p>
          <a:p>
            <a:r>
              <a:rPr lang="en-IN" dirty="0" smtClean="0"/>
              <a:t>	1. It does not fix lipids or carbohydrates. </a:t>
            </a:r>
          </a:p>
          <a:p>
            <a:r>
              <a:rPr lang="en-IN" dirty="0" smtClean="0"/>
              <a:t>	2. It leaves tissue soft and prevents hardening by subsequent use of alcohols. </a:t>
            </a:r>
          </a:p>
          <a:p>
            <a:pPr marL="0" indent="0">
              <a:buNone/>
            </a:pPr>
            <a:r>
              <a:rPr lang="en-IN" dirty="0" smtClean="0">
                <a:solidFill>
                  <a:srgbClr val="FF0000"/>
                </a:solidFill>
              </a:rPr>
              <a:t>       3. Alcohol</a:t>
            </a:r>
          </a:p>
          <a:p>
            <a:r>
              <a:rPr lang="en-IN" dirty="0" smtClean="0"/>
              <a:t>	1. It acts as a reducing agent it is slow of penetration hardens and shrinks the tissue.</a:t>
            </a:r>
          </a:p>
          <a:p>
            <a:pPr marL="0" indent="0">
              <a:buNone/>
            </a:pPr>
            <a:r>
              <a:rPr lang="en-IN" dirty="0" smtClean="0">
                <a:solidFill>
                  <a:srgbClr val="FF0000"/>
                </a:solidFill>
              </a:rPr>
              <a:t>       4. Mercuric Chloride </a:t>
            </a:r>
          </a:p>
          <a:p>
            <a:r>
              <a:rPr lang="en-IN" dirty="0" smtClean="0"/>
              <a:t>	1. It precipitates all proteins.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xmlns="" val="3102250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98330" y="751509"/>
            <a:ext cx="8012724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dirty="0" smtClean="0"/>
              <a:t>          2. It facilitates staining with most dyes making the </a:t>
            </a:r>
            <a:r>
              <a:rPr lang="en-IN" dirty="0" err="1" smtClean="0"/>
              <a:t>colors</a:t>
            </a:r>
            <a:r>
              <a:rPr lang="en-IN" dirty="0" smtClean="0"/>
              <a:t> more     </a:t>
            </a:r>
          </a:p>
          <a:p>
            <a:r>
              <a:rPr lang="en-IN" dirty="0"/>
              <a:t> </a:t>
            </a:r>
            <a:r>
              <a:rPr lang="en-IN" dirty="0" smtClean="0"/>
              <a:t>             brilliant.</a:t>
            </a:r>
          </a:p>
          <a:p>
            <a:r>
              <a:rPr lang="en-IN" dirty="0"/>
              <a:t> </a:t>
            </a:r>
            <a:r>
              <a:rPr lang="en-IN" dirty="0" smtClean="0"/>
              <a:t>         3. It neither fixes nor destroys carbohydrates.</a:t>
            </a:r>
          </a:p>
          <a:p>
            <a:r>
              <a:rPr lang="en-IN" dirty="0" smtClean="0"/>
              <a:t> </a:t>
            </a:r>
          </a:p>
          <a:p>
            <a:r>
              <a:rPr lang="en-IN" dirty="0" smtClean="0"/>
              <a:t>5. </a:t>
            </a:r>
            <a:r>
              <a:rPr lang="en-IN" dirty="0" smtClean="0">
                <a:solidFill>
                  <a:srgbClr val="FF0000"/>
                </a:solidFill>
              </a:rPr>
              <a:t>Picric acid </a:t>
            </a:r>
          </a:p>
          <a:p>
            <a:r>
              <a:rPr lang="en-IN" dirty="0" smtClean="0"/>
              <a:t>	1. It precipitates all proteins.</a:t>
            </a:r>
          </a:p>
          <a:p>
            <a:r>
              <a:rPr lang="en-IN" dirty="0" smtClean="0"/>
              <a:t>	2. It leaves tissue soft, tends to make for easier staining. </a:t>
            </a:r>
          </a:p>
          <a:p>
            <a:endParaRPr lang="en-IN" dirty="0" smtClean="0"/>
          </a:p>
          <a:p>
            <a:r>
              <a:rPr lang="en-IN" dirty="0" smtClean="0"/>
              <a:t>6. </a:t>
            </a:r>
            <a:r>
              <a:rPr lang="en-IN" dirty="0" smtClean="0">
                <a:solidFill>
                  <a:srgbClr val="FF0000"/>
                </a:solidFill>
              </a:rPr>
              <a:t>Potassium Dichromate</a:t>
            </a:r>
          </a:p>
          <a:p>
            <a:r>
              <a:rPr lang="en-IN" dirty="0" smtClean="0"/>
              <a:t>	1. It fixes cytoplasm without precipitation. </a:t>
            </a:r>
          </a:p>
          <a:p>
            <a:r>
              <a:rPr lang="en-IN" dirty="0" smtClean="0"/>
              <a:t>	2. It preserves phosphatides and is used for mitochondria.  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xmlns="" val="3574858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600" dirty="0" smtClean="0">
                <a:solidFill>
                  <a:srgbClr val="FF0000"/>
                </a:solidFill>
              </a:rPr>
              <a:t>Preparation of solution </a:t>
            </a:r>
            <a:endParaRPr lang="en-IN" sz="36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389186"/>
            <a:ext cx="9306780" cy="4859214"/>
          </a:xfrm>
        </p:spPr>
        <p:txBody>
          <a:bodyPr>
            <a:normAutofit lnSpcReduction="10000"/>
          </a:bodyPr>
          <a:lstStyle/>
          <a:p>
            <a:r>
              <a:rPr lang="en-IN" dirty="0" smtClean="0"/>
              <a:t>Formalin Saline solution :- 40% formalin……… 100 ml</a:t>
            </a:r>
          </a:p>
          <a:p>
            <a:pPr marL="0" indent="0">
              <a:buNone/>
            </a:pPr>
            <a:r>
              <a:rPr lang="en-IN" dirty="0" smtClean="0"/>
              <a:t>				                     Sodium chloride……  9 gm</a:t>
            </a:r>
          </a:p>
          <a:p>
            <a:pPr marL="0" indent="0">
              <a:buNone/>
            </a:pPr>
            <a:r>
              <a:rPr lang="en-IN" dirty="0"/>
              <a:t> </a:t>
            </a:r>
            <a:r>
              <a:rPr lang="en-IN" dirty="0" smtClean="0"/>
              <a:t>                			              Tap water……………. 900 ml </a:t>
            </a:r>
          </a:p>
          <a:p>
            <a:r>
              <a:rPr lang="en-IN" dirty="0" smtClean="0"/>
              <a:t>Buffered neutral formalin solution :- 40 % Formalin……………100 ml	</a:t>
            </a:r>
          </a:p>
          <a:p>
            <a:pPr marL="0" indent="0">
              <a:buNone/>
            </a:pPr>
            <a:r>
              <a:rPr lang="en-IN" dirty="0" smtClean="0"/>
              <a:t>					                   Sodium acetate……………20 gm</a:t>
            </a:r>
          </a:p>
          <a:p>
            <a:pPr marL="0" indent="0">
              <a:buNone/>
            </a:pPr>
            <a:r>
              <a:rPr lang="en-IN" dirty="0" smtClean="0"/>
              <a:t>					                  Tap water………………….900 ml</a:t>
            </a:r>
          </a:p>
          <a:p>
            <a:r>
              <a:rPr lang="en-IN" dirty="0" smtClean="0"/>
              <a:t>The best overall fixative, therefore, strongly recommended for routine use. </a:t>
            </a:r>
          </a:p>
          <a:p>
            <a:r>
              <a:rPr lang="en-IN" dirty="0" smtClean="0"/>
              <a:t>Formalin Ammonium Bromide solution:- </a:t>
            </a:r>
          </a:p>
          <a:p>
            <a:pPr marL="0" indent="0">
              <a:buNone/>
            </a:pPr>
            <a:r>
              <a:rPr lang="en-IN" dirty="0" smtClean="0"/>
              <a:t>                                                                    40% Formalin neutralized…15 ml</a:t>
            </a:r>
          </a:p>
          <a:p>
            <a:pPr marL="0" indent="0">
              <a:buNone/>
            </a:pPr>
            <a:r>
              <a:rPr lang="en-IN" dirty="0" smtClean="0"/>
              <a:t>						                           Ammonium bromide…………. 2 gm</a:t>
            </a:r>
          </a:p>
          <a:p>
            <a:pPr marL="0" indent="0">
              <a:buNone/>
            </a:pPr>
            <a:r>
              <a:rPr lang="en-IN" dirty="0" smtClean="0"/>
              <a:t>						                           Distilled water……………….. 85 ml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xmlns="" val="3582035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71853" y="228161"/>
            <a:ext cx="8540261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dirty="0" smtClean="0"/>
              <a:t>Formalin Alcohol Acetic Acid  Solution:- 40% Formalin………10 ml</a:t>
            </a:r>
          </a:p>
          <a:p>
            <a:r>
              <a:rPr lang="en-IN" dirty="0" smtClean="0"/>
              <a:t>				</a:t>
            </a:r>
            <a:r>
              <a:rPr lang="en-IN" dirty="0"/>
              <a:t> </a:t>
            </a:r>
            <a:r>
              <a:rPr lang="en-IN" dirty="0" smtClean="0"/>
              <a:t>          Alcohol, 80%............90 ml</a:t>
            </a:r>
          </a:p>
          <a:p>
            <a:r>
              <a:rPr lang="en-IN" dirty="0" smtClean="0"/>
              <a:t>			</a:t>
            </a:r>
            <a:r>
              <a:rPr lang="en-IN" dirty="0"/>
              <a:t> </a:t>
            </a:r>
            <a:r>
              <a:rPr lang="en-IN" dirty="0" smtClean="0"/>
              <a:t>                        Glacial acetic acid…… 5 ml</a:t>
            </a:r>
          </a:p>
          <a:p>
            <a:r>
              <a:rPr lang="en-IN" dirty="0" err="1" smtClean="0"/>
              <a:t>Formol</a:t>
            </a:r>
            <a:r>
              <a:rPr lang="en-IN" dirty="0" smtClean="0"/>
              <a:t> Calcium Solution :- Calcium chloride, anhydrous………….. 1 gm</a:t>
            </a:r>
          </a:p>
          <a:p>
            <a:r>
              <a:rPr lang="en-IN" dirty="0" smtClean="0"/>
              <a:t>				                  40 % formalin………… 10 ml</a:t>
            </a:r>
          </a:p>
          <a:p>
            <a:r>
              <a:rPr lang="en-IN" dirty="0" smtClean="0"/>
              <a:t>				                Distilled water…………. 90 ml</a:t>
            </a:r>
          </a:p>
          <a:p>
            <a:r>
              <a:rPr lang="en-IN" dirty="0" err="1" smtClean="0"/>
              <a:t>Zenker’s</a:t>
            </a:r>
            <a:r>
              <a:rPr lang="en-IN" dirty="0" smtClean="0"/>
              <a:t> Solution :-            Distilled water………… 1000 ml</a:t>
            </a:r>
          </a:p>
          <a:p>
            <a:r>
              <a:rPr lang="en-IN" dirty="0" smtClean="0"/>
              <a:t>			   Mercuric chloride…… .. 50 gm</a:t>
            </a:r>
          </a:p>
          <a:p>
            <a:r>
              <a:rPr lang="en-IN" dirty="0" smtClean="0"/>
              <a:t>			   Potassium dichromate…….. 25 gm </a:t>
            </a:r>
          </a:p>
          <a:p>
            <a:r>
              <a:rPr lang="en-IN" dirty="0" smtClean="0"/>
              <a:t>			    Sodium </a:t>
            </a:r>
            <a:r>
              <a:rPr lang="en-IN" dirty="0" err="1" smtClean="0"/>
              <a:t>sulfate</a:t>
            </a:r>
            <a:r>
              <a:rPr lang="en-IN" dirty="0" smtClean="0"/>
              <a:t>…………….. 10 gm</a:t>
            </a:r>
          </a:p>
          <a:p>
            <a:r>
              <a:rPr lang="en-IN" dirty="0" err="1" smtClean="0"/>
              <a:t>Bouins’s</a:t>
            </a:r>
            <a:r>
              <a:rPr lang="en-IN" dirty="0" smtClean="0"/>
              <a:t> solution :- Picric acid, saturated aqueous solution……….. 750 ml</a:t>
            </a:r>
          </a:p>
          <a:p>
            <a:r>
              <a:rPr lang="en-IN" dirty="0" smtClean="0"/>
              <a:t>			                           40 % Formalin……………… 250 ml</a:t>
            </a:r>
          </a:p>
          <a:p>
            <a:r>
              <a:rPr lang="en-IN" dirty="0" smtClean="0"/>
              <a:t>			                         Glacial acetic acid…………...50 ml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xmlns="" val="993335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9291" y="698673"/>
            <a:ext cx="9551377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dirty="0" smtClean="0"/>
              <a:t>Conroy's Solution:-	 Absolute alcohol……..60 ml</a:t>
            </a:r>
          </a:p>
          <a:p>
            <a:r>
              <a:rPr lang="en-IN" dirty="0" smtClean="0"/>
              <a:t>			 Chloroform…………. 30 ml</a:t>
            </a:r>
          </a:p>
          <a:p>
            <a:r>
              <a:rPr lang="en-IN" dirty="0" smtClean="0"/>
              <a:t>			  Glacial acetic acid…….10 ml</a:t>
            </a:r>
          </a:p>
          <a:p>
            <a:endParaRPr lang="en-IN" dirty="0" smtClean="0"/>
          </a:p>
          <a:p>
            <a:r>
              <a:rPr lang="en-IN" dirty="0" smtClean="0"/>
              <a:t>Clarke’s solution :-             Absolute alcohol……….. 75 ml</a:t>
            </a:r>
          </a:p>
          <a:p>
            <a:r>
              <a:rPr lang="en-IN" dirty="0" smtClean="0"/>
              <a:t>			Glacial acetic acid ………..25 ml</a:t>
            </a:r>
          </a:p>
          <a:p>
            <a:r>
              <a:rPr lang="en-IN" dirty="0" smtClean="0"/>
              <a:t> </a:t>
            </a:r>
          </a:p>
          <a:p>
            <a:r>
              <a:rPr lang="en-IN" dirty="0" smtClean="0"/>
              <a:t>New comer’s solution :-         Isopropanol ………… 60 ml</a:t>
            </a:r>
          </a:p>
          <a:p>
            <a:r>
              <a:rPr lang="en-IN" dirty="0" smtClean="0"/>
              <a:t>			          Propionic acid …… 30 ml </a:t>
            </a:r>
          </a:p>
          <a:p>
            <a:r>
              <a:rPr lang="en-IN" dirty="0" smtClean="0"/>
              <a:t>			          Petroleum Ether……. 10 ml</a:t>
            </a:r>
          </a:p>
          <a:p>
            <a:r>
              <a:rPr lang="en-IN" dirty="0" smtClean="0"/>
              <a:t>			           Acetone…………….. 10 ml</a:t>
            </a:r>
          </a:p>
          <a:p>
            <a:r>
              <a:rPr lang="en-IN" dirty="0" smtClean="0"/>
              <a:t>			           </a:t>
            </a:r>
            <a:r>
              <a:rPr lang="en-IN" dirty="0" err="1" smtClean="0"/>
              <a:t>Dioxane</a:t>
            </a:r>
            <a:r>
              <a:rPr lang="en-IN" dirty="0" smtClean="0"/>
              <a:t>…………….. 10 ml</a:t>
            </a:r>
          </a:p>
          <a:p>
            <a:endParaRPr lang="en-IN" dirty="0" smtClean="0"/>
          </a:p>
          <a:p>
            <a:r>
              <a:rPr lang="en-IN" dirty="0" smtClean="0"/>
              <a:t>Orth’s Solution:-            Potassium dichromate………………. 2.5 gm</a:t>
            </a:r>
          </a:p>
          <a:p>
            <a:r>
              <a:rPr lang="en-IN" dirty="0" smtClean="0"/>
              <a:t>		         Sodium </a:t>
            </a:r>
            <a:r>
              <a:rPr lang="en-IN" dirty="0" err="1" smtClean="0"/>
              <a:t>sulfate</a:t>
            </a:r>
            <a:r>
              <a:rPr lang="en-IN" dirty="0" smtClean="0"/>
              <a:t>……………………… 1 gm </a:t>
            </a:r>
          </a:p>
          <a:p>
            <a:r>
              <a:rPr lang="en-IN" dirty="0" smtClean="0"/>
              <a:t>		          Distilled water……………………… 100 ml</a:t>
            </a:r>
          </a:p>
          <a:p>
            <a:r>
              <a:rPr lang="en-IN" dirty="0" smtClean="0"/>
              <a:t>                                       Mix and add: formalin 40 % ……….. 10 ml</a:t>
            </a:r>
          </a:p>
          <a:p>
            <a:r>
              <a:rPr lang="en-IN" dirty="0" smtClean="0"/>
              <a:t>   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xmlns="" val="3974983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1408" y="947465"/>
            <a:ext cx="7781192" cy="5279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74092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165</TotalTime>
  <Words>446</Words>
  <Application>Microsoft Office PowerPoint</Application>
  <PresentationFormat>Custom</PresentationFormat>
  <Paragraphs>121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Ion</vt:lpstr>
      <vt:lpstr>M.V.Sc Progrmme  VAN- 605  Theory and practice of Histology and Histochemical Techniques. </vt:lpstr>
      <vt:lpstr>Introduction </vt:lpstr>
      <vt:lpstr>Techniques  </vt:lpstr>
      <vt:lpstr>Fixation </vt:lpstr>
      <vt:lpstr>Properties of an Ideal Fixative</vt:lpstr>
      <vt:lpstr>Factor affecting of fixation</vt:lpstr>
      <vt:lpstr>Certain agents used as fixatives </vt:lpstr>
      <vt:lpstr>Slide 8</vt:lpstr>
      <vt:lpstr>Preparation of solution </vt:lpstr>
      <vt:lpstr>Slide 10</vt:lpstr>
      <vt:lpstr>Slide 11</vt:lpstr>
      <vt:lpstr>Slide 12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General histological technique </dc:title>
  <dc:creator>HP</dc:creator>
  <cp:lastModifiedBy>Windows User</cp:lastModifiedBy>
  <cp:revision>15</cp:revision>
  <dcterms:created xsi:type="dcterms:W3CDTF">2020-09-29T05:01:37Z</dcterms:created>
  <dcterms:modified xsi:type="dcterms:W3CDTF">2020-10-20T09:48:44Z</dcterms:modified>
</cp:coreProperties>
</file>