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8" r:id="rId1"/>
  </p:sldMasterIdLst>
  <p:sldIdLst>
    <p:sldId id="256" r:id="rId2"/>
    <p:sldId id="257" r:id="rId3"/>
    <p:sldId id="258" r:id="rId4"/>
    <p:sldId id="259" r:id="rId5"/>
    <p:sldId id="265" r:id="rId6"/>
    <p:sldId id="266" r:id="rId7"/>
    <p:sldId id="260" r:id="rId8"/>
    <p:sldId id="261" r:id="rId9"/>
    <p:sldId id="262" r:id="rId10"/>
    <p:sldId id="263" r:id="rId11"/>
    <p:sldId id="264" r:id="rId12"/>
    <p:sldId id="267" r:id="rId13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109" d="100"/>
          <a:sy n="109" d="100"/>
        </p:scale>
        <p:origin x="636" y="10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viewProps" Target="view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154955" y="1447800"/>
            <a:ext cx="8825658" cy="3329581"/>
          </a:xfrm>
        </p:spPr>
        <p:txBody>
          <a:bodyPr anchor="b"/>
          <a:lstStyle>
            <a:lvl1pPr>
              <a:defRPr sz="72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54955" y="4777380"/>
            <a:ext cx="8825658" cy="861420"/>
          </a:xfrm>
        </p:spPr>
        <p:txBody>
          <a:bodyPr anchor="t"/>
          <a:lstStyle>
            <a:lvl1pPr marL="0" indent="0" algn="l">
              <a:buNone/>
              <a:defRPr cap="all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15DD864-2AAF-492E-924A-E8A47AA582D1}" type="datetimeFigureOut">
              <a:rPr lang="en-IN" smtClean="0"/>
              <a:t>29-09-2020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BBBB75-5C1E-4F16-A016-C5BF7166339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01648786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15DD864-2AAF-492E-924A-E8A47AA582D1}" type="datetimeFigureOut">
              <a:rPr lang="en-IN" smtClean="0"/>
              <a:t>29-09-2020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BBBB75-5C1E-4F16-A016-C5BF7166339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25109548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6" y="2861733"/>
            <a:ext cx="8825657" cy="1915647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54955" y="4777381"/>
            <a:ext cx="8825658" cy="860400"/>
          </a:xfrm>
        </p:spPr>
        <p:txBody>
          <a:bodyPr anchor="t"/>
          <a:lstStyle>
            <a:lvl1pPr marL="0" indent="0" algn="l">
              <a:buNone/>
              <a:defRPr sz="2000" cap="all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15DD864-2AAF-492E-924A-E8A47AA582D1}" type="datetimeFigureOut">
              <a:rPr lang="en-IN" smtClean="0"/>
              <a:t>29-09-2020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BBBB75-5C1E-4F16-A016-C5BF7166339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49763447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103312" y="2060575"/>
            <a:ext cx="4396339" cy="4195763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654493" y="2056092"/>
            <a:ext cx="4396341" cy="4200245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15DD864-2AAF-492E-924A-E8A47AA582D1}" type="datetimeFigureOut">
              <a:rPr lang="en-IN" smtClean="0"/>
              <a:t>29-09-2020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BBBB75-5C1E-4F16-A016-C5BF7166339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81852821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03313" y="1905000"/>
            <a:ext cx="439633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103312" y="2514600"/>
            <a:ext cx="4396339" cy="3741738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654495" y="1905000"/>
            <a:ext cx="4396339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654495" y="2514600"/>
            <a:ext cx="4396339" cy="3741738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15DD864-2AAF-492E-924A-E8A47AA582D1}" type="datetimeFigureOut">
              <a:rPr lang="en-IN" smtClean="0"/>
              <a:t>29-09-2020</a:t>
            </a:fld>
            <a:endParaRPr lang="en-IN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BBBB75-5C1E-4F16-A016-C5BF7166339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25295552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7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15DD864-2AAF-492E-924A-E8A47AA582D1}" type="datetimeFigureOut">
              <a:rPr lang="en-IN" smtClean="0"/>
              <a:t>29-09-2020</a:t>
            </a:fld>
            <a:endParaRPr lang="en-IN"/>
          </a:p>
        </p:txBody>
      </p:sp>
      <p:sp>
        <p:nvSpPr>
          <p:cNvPr id="5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BBBB75-5C1E-4F16-A016-C5BF7166339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52918054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15DD864-2AAF-492E-924A-E8A47AA582D1}" type="datetimeFigureOut">
              <a:rPr lang="en-IN" smtClean="0"/>
              <a:t>29-09-2020</a:t>
            </a:fld>
            <a:endParaRPr lang="en-IN"/>
          </a:p>
        </p:txBody>
      </p:sp>
      <p:sp>
        <p:nvSpPr>
          <p:cNvPr id="5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BBBB75-5C1E-4F16-A016-C5BF7166339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45865751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3" y="1447800"/>
            <a:ext cx="3401064" cy="1447800"/>
          </a:xfrm>
        </p:spPr>
        <p:txBody>
          <a:bodyPr anchor="b"/>
          <a:lstStyle>
            <a:lvl1pPr algn="l">
              <a:defRPr sz="24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84616" y="1447800"/>
            <a:ext cx="5195997" cy="4572000"/>
          </a:xfrm>
        </p:spPr>
        <p:txBody>
          <a:bodyPr anchor="ctr">
            <a:normAutofit/>
          </a:bodyPr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3" y="3129280"/>
            <a:ext cx="3401063" cy="2895599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7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15DD864-2AAF-492E-924A-E8A47AA582D1}" type="datetimeFigureOut">
              <a:rPr lang="en-IN" smtClean="0"/>
              <a:t>29-09-2020</a:t>
            </a:fld>
            <a:endParaRPr lang="en-IN"/>
          </a:p>
        </p:txBody>
      </p:sp>
      <p:sp>
        <p:nvSpPr>
          <p:cNvPr id="5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BBBB75-5C1E-4F16-A016-C5BF7166339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37171498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3907" y="1854192"/>
            <a:ext cx="5092906" cy="1574808"/>
          </a:xfrm>
        </p:spPr>
        <p:txBody>
          <a:bodyPr anchor="b">
            <a:normAutofit/>
          </a:bodyPr>
          <a:lstStyle>
            <a:lvl1pPr algn="l">
              <a:defRPr sz="36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949546" y="1143000"/>
            <a:ext cx="3200400" cy="4572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4" y="3657600"/>
            <a:ext cx="5084979" cy="1371600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15DD864-2AAF-492E-924A-E8A47AA582D1}" type="datetimeFigureOut">
              <a:rPr lang="en-IN" smtClean="0"/>
              <a:t>29-09-2020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BBBB75-5C1E-4F16-A016-C5BF7166339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21899306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Panoramic 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6" y="4800587"/>
            <a:ext cx="882565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154955" y="685800"/>
            <a:ext cx="8825658" cy="3640666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6" y="5367325"/>
            <a:ext cx="8825656" cy="493712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15DD864-2AAF-492E-924A-E8A47AA582D1}" type="datetimeFigureOut">
              <a:rPr lang="en-IN" smtClean="0"/>
              <a:t>29-09-2020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BBBB75-5C1E-4F16-A016-C5BF7166339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10390625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4" y="1447800"/>
            <a:ext cx="8825659" cy="1981200"/>
          </a:xfrm>
        </p:spPr>
        <p:txBody>
          <a:bodyPr/>
          <a:lstStyle>
            <a:lvl1pPr>
              <a:defRPr sz="48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8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4" y="3657600"/>
            <a:ext cx="8825659" cy="2362200"/>
          </a:xfrm>
        </p:spPr>
        <p:txBody>
          <a:bodyPr anchor="ctr">
            <a:normAutofit/>
          </a:bodyPr>
          <a:lstStyle>
            <a:lvl1pPr marL="0" indent="0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15DD864-2AAF-492E-924A-E8A47AA582D1}" type="datetimeFigureOut">
              <a:rPr lang="en-IN" smtClean="0"/>
              <a:t>29-09-2020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BBBB75-5C1E-4F16-A016-C5BF7166339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617829743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574801" y="1447800"/>
            <a:ext cx="7999315" cy="2323374"/>
          </a:xfrm>
        </p:spPr>
        <p:txBody>
          <a:bodyPr/>
          <a:lstStyle>
            <a:lvl1pPr>
              <a:defRPr sz="48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11" name="Text Placeholder 3"/>
          <p:cNvSpPr>
            <a:spLocks noGrp="1"/>
          </p:cNvSpPr>
          <p:nvPr>
            <p:ph type="body" sz="half" idx="14"/>
          </p:nvPr>
        </p:nvSpPr>
        <p:spPr>
          <a:xfrm>
            <a:off x="1930400" y="3771174"/>
            <a:ext cx="7279649" cy="342174"/>
          </a:xfrm>
        </p:spPr>
        <p:txBody>
          <a:bodyPr vert="horz" lIns="91440" tIns="45720" rIns="91440" bIns="45720" rtlCol="0" anchor="t">
            <a:normAutofit/>
          </a:bodyPr>
          <a:lstStyle>
            <a:lvl1pPr marL="0" indent="0">
              <a:buNone/>
              <a:defRPr lang="en-US" sz="1400" b="0" i="0" kern="1200" cap="small" dirty="0">
                <a:solidFill>
                  <a:schemeClr val="bg2">
                    <a:lumMod val="40000"/>
                    <a:lumOff val="60000"/>
                  </a:schemeClr>
                </a:solidFill>
                <a:latin typeface="+mj-lt"/>
                <a:ea typeface="+mj-ea"/>
                <a:cs typeface="+mj-cs"/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marL="0" lvl="0" indent="0">
              <a:buNone/>
            </a:pPr>
            <a:r>
              <a:rPr lang="en-US" smtClean="0"/>
              <a:t>Edit Master text styles</a:t>
            </a:r>
          </a:p>
        </p:txBody>
      </p:sp>
      <p:sp>
        <p:nvSpPr>
          <p:cNvPr id="10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4" y="4350657"/>
            <a:ext cx="8825659" cy="1676400"/>
          </a:xfrm>
        </p:spPr>
        <p:txBody>
          <a:bodyPr anchor="ctr">
            <a:normAutofit/>
          </a:bodyPr>
          <a:lstStyle>
            <a:lvl1pPr marL="0" indent="0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15DD864-2AAF-492E-924A-E8A47AA582D1}" type="datetimeFigureOut">
              <a:rPr lang="en-IN" smtClean="0"/>
              <a:t>29-09-2020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BBBB75-5C1E-4F16-A016-C5BF7166339C}" type="slidenum">
              <a:rPr lang="en-IN" smtClean="0"/>
              <a:t>‹#›</a:t>
            </a:fld>
            <a:endParaRPr lang="en-IN"/>
          </a:p>
        </p:txBody>
      </p:sp>
      <p:sp>
        <p:nvSpPr>
          <p:cNvPr id="12" name="TextBox 11"/>
          <p:cNvSpPr txBox="1"/>
          <p:nvPr/>
        </p:nvSpPr>
        <p:spPr>
          <a:xfrm>
            <a:off x="898295" y="971253"/>
            <a:ext cx="801912" cy="196977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r">
              <a:defRPr sz="12200" b="0" i="0">
                <a:solidFill>
                  <a:schemeClr val="bg2">
                    <a:lumMod val="40000"/>
                    <a:lumOff val="60000"/>
                  </a:schemeClr>
                </a:solidFill>
                <a:latin typeface="Arial"/>
                <a:ea typeface="+mj-ea"/>
                <a:cs typeface="+mj-cs"/>
              </a:defRPr>
            </a:lvl1pPr>
          </a:lstStyle>
          <a:p>
            <a:pPr lvl="0"/>
            <a:r>
              <a:rPr lang="en-US" dirty="0"/>
              <a:t>“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9330490" y="2613787"/>
            <a:ext cx="801912" cy="196977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r">
              <a:defRPr sz="12200" b="0" i="0">
                <a:solidFill>
                  <a:schemeClr val="bg2">
                    <a:lumMod val="40000"/>
                    <a:lumOff val="60000"/>
                  </a:schemeClr>
                </a:solidFill>
                <a:latin typeface="Arial"/>
                <a:ea typeface="+mj-ea"/>
                <a:cs typeface="+mj-cs"/>
              </a:defRPr>
            </a:lvl1pPr>
          </a:lstStyle>
          <a:p>
            <a:pPr lvl="0"/>
            <a:r>
              <a:rPr lang="en-US" dirty="0"/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3750136739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4" y="3124201"/>
            <a:ext cx="8825660" cy="1653180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54954" y="4777381"/>
            <a:ext cx="8825659" cy="860400"/>
          </a:xfrm>
        </p:spPr>
        <p:txBody>
          <a:bodyPr anchor="t"/>
          <a:lstStyle>
            <a:lvl1pPr marL="0" indent="0" algn="l">
              <a:buNone/>
              <a:defRPr sz="2000" cap="none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15DD864-2AAF-492E-924A-E8A47AA582D1}" type="datetimeFigureOut">
              <a:rPr lang="en-IN" smtClean="0"/>
              <a:t>29-09-2020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BBBB75-5C1E-4F16-A016-C5BF7166339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904506983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sz="42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32947" y="1981200"/>
            <a:ext cx="2946866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16" name="Text Placeholder 3"/>
          <p:cNvSpPr>
            <a:spLocks noGrp="1"/>
          </p:cNvSpPr>
          <p:nvPr>
            <p:ph type="body" sz="half" idx="15"/>
          </p:nvPr>
        </p:nvSpPr>
        <p:spPr>
          <a:xfrm>
            <a:off x="652463" y="2667000"/>
            <a:ext cx="2927350" cy="3589338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883659" y="1981200"/>
            <a:ext cx="2936241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19" name="Text Placeholder 3"/>
          <p:cNvSpPr>
            <a:spLocks noGrp="1"/>
          </p:cNvSpPr>
          <p:nvPr>
            <p:ph type="body" sz="half" idx="16"/>
          </p:nvPr>
        </p:nvSpPr>
        <p:spPr>
          <a:xfrm>
            <a:off x="3873106" y="2667000"/>
            <a:ext cx="2946794" cy="3589338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14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7124700" y="1981200"/>
            <a:ext cx="293211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20" name="Text Placeholder 3"/>
          <p:cNvSpPr>
            <a:spLocks noGrp="1"/>
          </p:cNvSpPr>
          <p:nvPr>
            <p:ph type="body" sz="half" idx="17"/>
          </p:nvPr>
        </p:nvSpPr>
        <p:spPr>
          <a:xfrm>
            <a:off x="7124700" y="2667000"/>
            <a:ext cx="2932113" cy="3589338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cxnSp>
        <p:nvCxnSpPr>
          <p:cNvPr id="17" name="Straight Connector 16"/>
          <p:cNvCxnSpPr/>
          <p:nvPr/>
        </p:nvCxnSpPr>
        <p:spPr>
          <a:xfrm>
            <a:off x="3726142" y="2133600"/>
            <a:ext cx="0" cy="3962400"/>
          </a:xfrm>
          <a:prstGeom prst="line">
            <a:avLst/>
          </a:prstGeom>
          <a:ln w="12700" cmpd="sng">
            <a:solidFill>
              <a:schemeClr val="bg2">
                <a:lumMod val="40000"/>
                <a:lumOff val="60000"/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8" name="Straight Connector 17"/>
          <p:cNvCxnSpPr/>
          <p:nvPr/>
        </p:nvCxnSpPr>
        <p:spPr>
          <a:xfrm>
            <a:off x="6962227" y="2133600"/>
            <a:ext cx="0" cy="3966882"/>
          </a:xfrm>
          <a:prstGeom prst="line">
            <a:avLst/>
          </a:prstGeom>
          <a:ln w="12700" cmpd="sng">
            <a:solidFill>
              <a:schemeClr val="bg2">
                <a:lumMod val="40000"/>
                <a:lumOff val="60000"/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15DD864-2AAF-492E-924A-E8A47AA582D1}" type="datetimeFigureOut">
              <a:rPr lang="en-IN" smtClean="0"/>
              <a:t>29-09-2020</a:t>
            </a:fld>
            <a:endParaRPr lang="en-IN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BBBB75-5C1E-4F16-A016-C5BF7166339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693306554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Picture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sz="42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52463" y="4250949"/>
            <a:ext cx="2940050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29" name="Picture Placeholder 2"/>
          <p:cNvSpPr>
            <a:spLocks noGrp="1" noChangeAspect="1"/>
          </p:cNvSpPr>
          <p:nvPr>
            <p:ph type="pic" idx="15"/>
          </p:nvPr>
        </p:nvSpPr>
        <p:spPr>
          <a:xfrm>
            <a:off x="652463" y="2209800"/>
            <a:ext cx="2940050" cy="1524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22" name="Text Placeholder 3"/>
          <p:cNvSpPr>
            <a:spLocks noGrp="1"/>
          </p:cNvSpPr>
          <p:nvPr>
            <p:ph type="body" sz="half" idx="18"/>
          </p:nvPr>
        </p:nvSpPr>
        <p:spPr>
          <a:xfrm>
            <a:off x="652463" y="4827211"/>
            <a:ext cx="2940050" cy="659189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889375" y="4250949"/>
            <a:ext cx="2930525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30" name="Picture Placeholder 2"/>
          <p:cNvSpPr>
            <a:spLocks noGrp="1" noChangeAspect="1"/>
          </p:cNvSpPr>
          <p:nvPr>
            <p:ph type="pic" idx="21"/>
          </p:nvPr>
        </p:nvSpPr>
        <p:spPr>
          <a:xfrm>
            <a:off x="3889374" y="2209800"/>
            <a:ext cx="2930525" cy="1524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23" name="Text Placeholder 3"/>
          <p:cNvSpPr>
            <a:spLocks noGrp="1"/>
          </p:cNvSpPr>
          <p:nvPr>
            <p:ph type="body" sz="half" idx="19"/>
          </p:nvPr>
        </p:nvSpPr>
        <p:spPr>
          <a:xfrm>
            <a:off x="3888022" y="4827210"/>
            <a:ext cx="2934406" cy="659189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14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7124700" y="4250949"/>
            <a:ext cx="293211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31" name="Picture Placeholder 2"/>
          <p:cNvSpPr>
            <a:spLocks noGrp="1" noChangeAspect="1"/>
          </p:cNvSpPr>
          <p:nvPr>
            <p:ph type="pic" idx="22"/>
          </p:nvPr>
        </p:nvSpPr>
        <p:spPr>
          <a:xfrm>
            <a:off x="7124699" y="2209800"/>
            <a:ext cx="2932113" cy="1524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24" name="Text Placeholder 3"/>
          <p:cNvSpPr>
            <a:spLocks noGrp="1"/>
          </p:cNvSpPr>
          <p:nvPr>
            <p:ph type="body" sz="half" idx="20"/>
          </p:nvPr>
        </p:nvSpPr>
        <p:spPr>
          <a:xfrm>
            <a:off x="7124575" y="4827208"/>
            <a:ext cx="2935997" cy="659189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cxnSp>
        <p:nvCxnSpPr>
          <p:cNvPr id="19" name="Straight Connector 18"/>
          <p:cNvCxnSpPr/>
          <p:nvPr/>
        </p:nvCxnSpPr>
        <p:spPr>
          <a:xfrm>
            <a:off x="3726142" y="2133600"/>
            <a:ext cx="0" cy="3962400"/>
          </a:xfrm>
          <a:prstGeom prst="line">
            <a:avLst/>
          </a:prstGeom>
          <a:ln w="12700" cmpd="sng">
            <a:solidFill>
              <a:schemeClr val="bg2">
                <a:lumMod val="40000"/>
                <a:lumOff val="60000"/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/>
          <p:cNvCxnSpPr/>
          <p:nvPr/>
        </p:nvCxnSpPr>
        <p:spPr>
          <a:xfrm>
            <a:off x="6962227" y="2133600"/>
            <a:ext cx="0" cy="3966882"/>
          </a:xfrm>
          <a:prstGeom prst="line">
            <a:avLst/>
          </a:prstGeom>
          <a:ln w="12700" cmpd="sng">
            <a:solidFill>
              <a:schemeClr val="bg2">
                <a:lumMod val="40000"/>
                <a:lumOff val="60000"/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15DD864-2AAF-492E-924A-E8A47AA582D1}" type="datetimeFigureOut">
              <a:rPr lang="en-IN" smtClean="0"/>
              <a:t>29-09-2020</a:t>
            </a:fld>
            <a:endParaRPr lang="en-IN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BBBB75-5C1E-4F16-A016-C5BF7166339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644516260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 anchorCtr="0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15DD864-2AAF-492E-924A-E8A47AA582D1}" type="datetimeFigureOut">
              <a:rPr lang="en-IN" smtClean="0"/>
              <a:t>29-09-2020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BBBB75-5C1E-4F16-A016-C5BF7166339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990565935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304212" y="430213"/>
            <a:ext cx="1752601" cy="5826125"/>
          </a:xfrm>
        </p:spPr>
        <p:txBody>
          <a:bodyPr vert="eaVert" anchor="b" anchorCtr="0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52463" y="887414"/>
            <a:ext cx="7423149" cy="5368924"/>
          </a:xfrm>
        </p:spPr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15DD864-2AAF-492E-924A-E8A47AA582D1}" type="datetimeFigureOut">
              <a:rPr lang="en-IN" smtClean="0"/>
              <a:t>29-09-2020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BBBB75-5C1E-4F16-A016-C5BF7166339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46416517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21" Type="http://schemas.openxmlformats.org/officeDocument/2006/relationships/image" Target="../media/image4.png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image" Target="../media/image3.png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image" Target="../media/image2.png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Relationship Id="rId22" Type="http://schemas.openxmlformats.org/officeDocument/2006/relationships/image" Target="../media/image5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/>
          <p:cNvPicPr>
            <a:picLocks noChangeAspect="1"/>
          </p:cNvPicPr>
          <p:nvPr/>
        </p:nvPicPr>
        <p:blipFill rotWithShape="1">
          <a:blip r:embed="rId1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13"/>
          <a:stretch/>
        </p:blipFill>
        <p:spPr>
          <a:xfrm>
            <a:off x="0" y="2669685"/>
            <a:ext cx="4037012" cy="4188315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 rotWithShape="1">
          <a:blip r:embed="rId2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5640"/>
          <a:stretch/>
        </p:blipFill>
        <p:spPr>
          <a:xfrm>
            <a:off x="0" y="2892347"/>
            <a:ext cx="1522412" cy="2365453"/>
          </a:xfrm>
          <a:prstGeom prst="rect">
            <a:avLst/>
          </a:prstGeom>
        </p:spPr>
      </p:pic>
      <p:sp>
        <p:nvSpPr>
          <p:cNvPr id="16" name="Oval 15"/>
          <p:cNvSpPr/>
          <p:nvPr/>
        </p:nvSpPr>
        <p:spPr>
          <a:xfrm>
            <a:off x="8609012" y="1676400"/>
            <a:ext cx="2819400" cy="2819400"/>
          </a:xfrm>
          <a:prstGeom prst="ellipse">
            <a:avLst/>
          </a:prstGeom>
          <a:gradFill flip="none" rotWithShape="1">
            <a:gsLst>
              <a:gs pos="0">
                <a:schemeClr val="bg2">
                  <a:lumMod val="60000"/>
                  <a:lumOff val="40000"/>
                  <a:alpha val="7000"/>
                </a:schemeClr>
              </a:gs>
              <a:gs pos="69000">
                <a:schemeClr val="bg2">
                  <a:lumMod val="60000"/>
                  <a:lumOff val="40000"/>
                  <a:alpha val="0"/>
                </a:schemeClr>
              </a:gs>
              <a:gs pos="36000">
                <a:schemeClr val="bg2">
                  <a:lumMod val="60000"/>
                  <a:lumOff val="40000"/>
                  <a:alpha val="6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9" name="Picture 8"/>
          <p:cNvPicPr>
            <a:picLocks noChangeAspect="1"/>
          </p:cNvPicPr>
          <p:nvPr/>
        </p:nvPicPr>
        <p:blipFill rotWithShape="1">
          <a:blip r:embed="rId2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8813"/>
          <a:stretch/>
        </p:blipFill>
        <p:spPr>
          <a:xfrm>
            <a:off x="7999412" y="0"/>
            <a:ext cx="1603387" cy="1141407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 rotWithShape="1">
          <a:blip r:embed="rId2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23320"/>
          <a:stretch/>
        </p:blipFill>
        <p:spPr>
          <a:xfrm>
            <a:off x="8605878" y="6096000"/>
            <a:ext cx="993734" cy="762000"/>
          </a:xfrm>
          <a:prstGeom prst="rect">
            <a:avLst/>
          </a:prstGeom>
        </p:spPr>
      </p:pic>
      <p:sp>
        <p:nvSpPr>
          <p:cNvPr id="14" name="Rectangle 13"/>
          <p:cNvSpPr/>
          <p:nvPr/>
        </p:nvSpPr>
        <p:spPr>
          <a:xfrm>
            <a:off x="10437812" y="0"/>
            <a:ext cx="68580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46111" y="452718"/>
            <a:ext cx="9404723" cy="1400530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03312" y="2052918"/>
            <a:ext cx="8946541" cy="4195481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 rot="5400000">
            <a:off x="10155639" y="1790701"/>
            <a:ext cx="990599" cy="304799"/>
          </a:xfrm>
          <a:prstGeom prst="rect">
            <a:avLst/>
          </a:prstGeom>
        </p:spPr>
        <p:txBody>
          <a:bodyPr vert="horz" lIns="91440" tIns="45720" rIns="91440" bIns="45720" rtlCol="0" anchor="t"/>
          <a:lstStyle>
            <a:lvl1pPr algn="l">
              <a:defRPr sz="1100" b="0" i="0">
                <a:solidFill>
                  <a:schemeClr val="tx1">
                    <a:tint val="75000"/>
                    <a:alpha val="60000"/>
                  </a:schemeClr>
                </a:solidFill>
              </a:defRPr>
            </a:lvl1pPr>
          </a:lstStyle>
          <a:p>
            <a:fld id="{315DD864-2AAF-492E-924A-E8A47AA582D1}" type="datetimeFigureOut">
              <a:rPr lang="en-IN" smtClean="0"/>
              <a:t>29-09-2020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 rot="5400000">
            <a:off x="8951573" y="3225297"/>
            <a:ext cx="3859795" cy="304801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100" b="0" i="0">
                <a:solidFill>
                  <a:schemeClr val="tx1">
                    <a:tint val="75000"/>
                    <a:alpha val="60000"/>
                  </a:schemeClr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 bwMode="gray">
          <a:xfrm>
            <a:off x="10352540" y="295729"/>
            <a:ext cx="838199" cy="7676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ctr">
              <a:defRPr sz="2800" b="0" i="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DBBBB75-5C1E-4F16-A016-C5BF7166339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022287622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79" r:id="rId1"/>
    <p:sldLayoutId id="2147483680" r:id="rId2"/>
    <p:sldLayoutId id="2147483681" r:id="rId3"/>
    <p:sldLayoutId id="2147483682" r:id="rId4"/>
    <p:sldLayoutId id="2147483683" r:id="rId5"/>
    <p:sldLayoutId id="2147483684" r:id="rId6"/>
    <p:sldLayoutId id="2147483685" r:id="rId7"/>
    <p:sldLayoutId id="2147483686" r:id="rId8"/>
    <p:sldLayoutId id="2147483687" r:id="rId9"/>
    <p:sldLayoutId id="2147483688" r:id="rId10"/>
    <p:sldLayoutId id="2147483689" r:id="rId11"/>
    <p:sldLayoutId id="2147483690" r:id="rId12"/>
    <p:sldLayoutId id="2147483691" r:id="rId13"/>
    <p:sldLayoutId id="2147483692" r:id="rId14"/>
    <p:sldLayoutId id="2147483693" r:id="rId15"/>
    <p:sldLayoutId id="2147483694" r:id="rId16"/>
    <p:sldLayoutId id="2147483695" r:id="rId17"/>
  </p:sldLayoutIdLst>
  <p:txStyles>
    <p:titleStyle>
      <a:lvl1pPr algn="l" defTabSz="457200" rtl="0" eaLnBrk="1" latinLnBrk="0" hangingPunct="1">
        <a:spcBef>
          <a:spcPct val="0"/>
        </a:spcBef>
        <a:buNone/>
        <a:defRPr sz="4200" b="0" i="0" kern="1200">
          <a:solidFill>
            <a:schemeClr val="tx2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2000" b="0" i="0" kern="1200">
          <a:solidFill>
            <a:schemeClr val="tx1"/>
          </a:solidFill>
          <a:latin typeface="+mj-lt"/>
          <a:ea typeface="+mj-ea"/>
          <a:cs typeface="+mj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800" b="0" i="0" kern="1200">
          <a:solidFill>
            <a:schemeClr val="tx1"/>
          </a:solidFill>
          <a:latin typeface="+mj-lt"/>
          <a:ea typeface="+mj-ea"/>
          <a:cs typeface="+mj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600" b="0" i="0" kern="1200">
          <a:solidFill>
            <a:schemeClr val="tx1"/>
          </a:solidFill>
          <a:latin typeface="+mj-lt"/>
          <a:ea typeface="+mj-ea"/>
          <a:cs typeface="+mj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5pPr>
      <a:lvl6pPr marL="2506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307730"/>
            <a:ext cx="9144000" cy="1652955"/>
          </a:xfrm>
        </p:spPr>
        <p:txBody>
          <a:bodyPr>
            <a:normAutofit fontScale="90000"/>
          </a:bodyPr>
          <a:lstStyle/>
          <a:p>
            <a:r>
              <a:rPr lang="en-IN" sz="2800" dirty="0" smtClean="0">
                <a:solidFill>
                  <a:srgbClr val="FF0000"/>
                </a:solidFill>
              </a:rPr>
              <a:t>VAN- 605</a:t>
            </a:r>
            <a:br>
              <a:rPr lang="en-IN" sz="2800" dirty="0" smtClean="0">
                <a:solidFill>
                  <a:srgbClr val="FF0000"/>
                </a:solidFill>
              </a:rPr>
            </a:br>
            <a:r>
              <a:rPr lang="en-IN" sz="2800" dirty="0" smtClean="0">
                <a:solidFill>
                  <a:srgbClr val="FF0000"/>
                </a:solidFill>
              </a:rPr>
              <a:t/>
            </a:r>
            <a:br>
              <a:rPr lang="en-IN" sz="2800" dirty="0" smtClean="0">
                <a:solidFill>
                  <a:srgbClr val="FF0000"/>
                </a:solidFill>
              </a:rPr>
            </a:br>
            <a:r>
              <a:rPr lang="en-IN" sz="2800" dirty="0" smtClean="0">
                <a:solidFill>
                  <a:srgbClr val="FF0000"/>
                </a:solidFill>
              </a:rPr>
              <a:t>Theory and practice of Histology and Histochemical </a:t>
            </a:r>
            <a:r>
              <a:rPr lang="en-IN" sz="2800" dirty="0">
                <a:solidFill>
                  <a:srgbClr val="FF0000"/>
                </a:solidFill>
              </a:rPr>
              <a:t>T</a:t>
            </a:r>
            <a:r>
              <a:rPr lang="en-IN" sz="2800" dirty="0" smtClean="0">
                <a:solidFill>
                  <a:srgbClr val="FF0000"/>
                </a:solidFill>
              </a:rPr>
              <a:t>echniques. </a:t>
            </a:r>
            <a:endParaRPr lang="en-IN" sz="2800" dirty="0">
              <a:solidFill>
                <a:srgbClr val="FF0000"/>
              </a:solidFill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1732085"/>
            <a:ext cx="9563100" cy="4994030"/>
          </a:xfrm>
        </p:spPr>
        <p:txBody>
          <a:bodyPr>
            <a:normAutofit fontScale="32500" lnSpcReduction="20000"/>
          </a:bodyPr>
          <a:lstStyle/>
          <a:p>
            <a:pPr algn="l"/>
            <a:endParaRPr lang="en-IN" dirty="0"/>
          </a:p>
          <a:p>
            <a:pPr algn="l"/>
            <a:r>
              <a:rPr lang="en-IN" sz="5100" dirty="0" smtClean="0">
                <a:solidFill>
                  <a:srgbClr val="00B0F0"/>
                </a:solidFill>
              </a:rPr>
              <a:t>General plane of histological technique</a:t>
            </a:r>
          </a:p>
          <a:p>
            <a:pPr algn="l"/>
            <a:endParaRPr lang="en-IN" sz="5100" dirty="0" smtClean="0">
              <a:solidFill>
                <a:srgbClr val="00B0F0"/>
              </a:solidFill>
            </a:endParaRPr>
          </a:p>
          <a:p>
            <a:pPr algn="l"/>
            <a:r>
              <a:rPr lang="en-IN" sz="5100" dirty="0" smtClean="0">
                <a:solidFill>
                  <a:srgbClr val="00B0F0"/>
                </a:solidFill>
              </a:rPr>
              <a:t>Date of Lecture 29.09.2020</a:t>
            </a:r>
          </a:p>
          <a:p>
            <a:pPr algn="l"/>
            <a:endParaRPr lang="en-IN" sz="5100" dirty="0" smtClean="0">
              <a:solidFill>
                <a:srgbClr val="00B0F0"/>
              </a:solidFill>
            </a:endParaRPr>
          </a:p>
          <a:p>
            <a:pPr algn="l"/>
            <a:endParaRPr lang="en-IN" dirty="0"/>
          </a:p>
          <a:p>
            <a:pPr algn="l"/>
            <a:endParaRPr lang="en-IN" dirty="0" smtClean="0"/>
          </a:p>
          <a:p>
            <a:pPr algn="l"/>
            <a:endParaRPr lang="en-IN" dirty="0"/>
          </a:p>
          <a:p>
            <a:pPr algn="l"/>
            <a:endParaRPr lang="en-IN" dirty="0" smtClean="0"/>
          </a:p>
          <a:p>
            <a:pPr algn="l"/>
            <a:endParaRPr lang="en-IN" dirty="0"/>
          </a:p>
          <a:p>
            <a:pPr algn="l"/>
            <a:endParaRPr lang="en-IN" dirty="0" smtClean="0"/>
          </a:p>
          <a:p>
            <a:pPr algn="l"/>
            <a:r>
              <a:rPr lang="en-IN" dirty="0" smtClean="0"/>
              <a:t>                                      </a:t>
            </a:r>
          </a:p>
          <a:p>
            <a:pPr algn="l"/>
            <a:r>
              <a:rPr lang="en-IN" dirty="0"/>
              <a:t> </a:t>
            </a:r>
            <a:endParaRPr lang="en-IN" sz="6000" dirty="0" smtClean="0"/>
          </a:p>
          <a:p>
            <a:pPr algn="l"/>
            <a:r>
              <a:rPr lang="en-IN" sz="6000" dirty="0"/>
              <a:t> </a:t>
            </a:r>
            <a:r>
              <a:rPr lang="en-IN" sz="6000" dirty="0" smtClean="0"/>
              <a:t>                                      </a:t>
            </a:r>
            <a:r>
              <a:rPr lang="en-IN" sz="6000" dirty="0" smtClean="0">
                <a:solidFill>
                  <a:srgbClr val="00B0F0"/>
                </a:solidFill>
              </a:rPr>
              <a:t>Course </a:t>
            </a:r>
            <a:r>
              <a:rPr lang="en-IN" sz="6000" dirty="0" smtClean="0">
                <a:solidFill>
                  <a:srgbClr val="00B0F0"/>
                </a:solidFill>
              </a:rPr>
              <a:t>Instructor – Dr. Manoj Kumar Sinha</a:t>
            </a:r>
          </a:p>
          <a:p>
            <a:pPr algn="l"/>
            <a:r>
              <a:rPr lang="en-IN" sz="6000" dirty="0" smtClean="0">
                <a:solidFill>
                  <a:srgbClr val="00B0F0"/>
                </a:solidFill>
              </a:rPr>
              <a:t>                                                 Asst. professor-cum-Jr. scientist</a:t>
            </a:r>
          </a:p>
          <a:p>
            <a:pPr algn="l"/>
            <a:r>
              <a:rPr lang="en-IN" sz="6000" dirty="0" smtClean="0">
                <a:solidFill>
                  <a:srgbClr val="00B0F0"/>
                </a:solidFill>
              </a:rPr>
              <a:t>                                                  Department of veterinary Anatomy </a:t>
            </a:r>
          </a:p>
          <a:p>
            <a:pPr algn="l"/>
            <a:r>
              <a:rPr lang="en-IN" sz="6000" dirty="0" smtClean="0">
                <a:solidFill>
                  <a:srgbClr val="00B0F0"/>
                </a:solidFill>
              </a:rPr>
              <a:t> </a:t>
            </a:r>
            <a:endParaRPr lang="en-IN" sz="6000" dirty="0">
              <a:solidFill>
                <a:srgbClr val="00B0F0"/>
              </a:solidFill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941277" y="2497016"/>
            <a:ext cx="5560034" cy="213378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6950893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346075"/>
            <a:ext cx="10515600" cy="1325563"/>
          </a:xfrm>
        </p:spPr>
        <p:txBody>
          <a:bodyPr>
            <a:normAutofit/>
          </a:bodyPr>
          <a:lstStyle/>
          <a:p>
            <a:r>
              <a:rPr lang="en-IN" sz="3600" dirty="0" smtClean="0">
                <a:solidFill>
                  <a:srgbClr val="FF0000"/>
                </a:solidFill>
              </a:rPr>
              <a:t>Introduction </a:t>
            </a:r>
            <a:endParaRPr lang="en-IN" sz="3600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IN" dirty="0" smtClean="0"/>
              <a:t>Histological technique deals with the preparation of tissue for microscopic examination .</a:t>
            </a:r>
          </a:p>
          <a:p>
            <a:r>
              <a:rPr lang="en-IN" dirty="0" smtClean="0"/>
              <a:t>The tissue make them hard so that very thin section </a:t>
            </a:r>
            <a:r>
              <a:rPr lang="en-IN" dirty="0" err="1" smtClean="0"/>
              <a:t>i.e</a:t>
            </a:r>
            <a:r>
              <a:rPr lang="en-IN" dirty="0" smtClean="0"/>
              <a:t> 4 to 5 micron.</a:t>
            </a:r>
          </a:p>
          <a:p>
            <a:r>
              <a:rPr lang="en-IN" dirty="0" smtClean="0"/>
              <a:t>Good staining should be possible.</a:t>
            </a:r>
          </a:p>
          <a:p>
            <a:r>
              <a:rPr lang="en-IN" dirty="0" smtClean="0"/>
              <a:t>After staining the section represent the histology of the tissue .</a:t>
            </a:r>
          </a:p>
          <a:p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34150826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sz="3200" dirty="0" smtClean="0">
                <a:solidFill>
                  <a:srgbClr val="FF0000"/>
                </a:solidFill>
              </a:rPr>
              <a:t>Techniques</a:t>
            </a:r>
            <a:r>
              <a:rPr lang="en-IN" dirty="0" smtClean="0"/>
              <a:t>  </a:t>
            </a:r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514350" indent="-514350">
              <a:buFont typeface="+mj-lt"/>
              <a:buAutoNum type="arabicPeriod"/>
            </a:pPr>
            <a:r>
              <a:rPr lang="en-IN" dirty="0" smtClean="0"/>
              <a:t>Fixation </a:t>
            </a:r>
          </a:p>
          <a:p>
            <a:pPr marL="514350" indent="-514350">
              <a:buFont typeface="+mj-lt"/>
              <a:buAutoNum type="arabicPeriod"/>
            </a:pPr>
            <a:r>
              <a:rPr lang="en-IN" dirty="0" smtClean="0"/>
              <a:t>Dehydration</a:t>
            </a:r>
          </a:p>
          <a:p>
            <a:pPr marL="514350" indent="-514350">
              <a:buFont typeface="+mj-lt"/>
              <a:buAutoNum type="arabicPeriod"/>
            </a:pPr>
            <a:r>
              <a:rPr lang="en-IN" dirty="0" smtClean="0"/>
              <a:t>Cleaning</a:t>
            </a:r>
          </a:p>
          <a:p>
            <a:pPr marL="514350" indent="-514350">
              <a:buFont typeface="+mj-lt"/>
              <a:buAutoNum type="arabicPeriod"/>
            </a:pPr>
            <a:r>
              <a:rPr lang="en-IN" dirty="0" err="1" smtClean="0"/>
              <a:t>Embeding</a:t>
            </a:r>
            <a:endParaRPr lang="en-IN" dirty="0" smtClean="0"/>
          </a:p>
          <a:p>
            <a:pPr marL="514350" indent="-514350">
              <a:buFont typeface="+mj-lt"/>
              <a:buAutoNum type="arabicPeriod"/>
            </a:pPr>
            <a:r>
              <a:rPr lang="en-IN" dirty="0" smtClean="0"/>
              <a:t>Cutting</a:t>
            </a:r>
          </a:p>
          <a:p>
            <a:pPr marL="514350" indent="-514350">
              <a:buFont typeface="+mj-lt"/>
              <a:buAutoNum type="arabicPeriod"/>
            </a:pPr>
            <a:r>
              <a:rPr lang="en-IN" dirty="0" smtClean="0"/>
              <a:t>Staining </a:t>
            </a:r>
          </a:p>
        </p:txBody>
      </p:sp>
    </p:spTree>
    <p:extLst>
      <p:ext uri="{BB962C8B-B14F-4D97-AF65-F5344CB8AC3E}">
        <p14:creationId xmlns:p14="http://schemas.microsoft.com/office/powerpoint/2010/main" val="160754132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IN" sz="5400" dirty="0">
                <a:solidFill>
                  <a:srgbClr val="FF0000"/>
                </a:solidFill>
              </a:rPr>
              <a:t>Fixation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1538654"/>
            <a:ext cx="10515600" cy="4638309"/>
          </a:xfrm>
        </p:spPr>
        <p:txBody>
          <a:bodyPr>
            <a:normAutofit fontScale="92500" lnSpcReduction="10000"/>
          </a:bodyPr>
          <a:lstStyle/>
          <a:p>
            <a:r>
              <a:rPr lang="en-IN" dirty="0" smtClean="0"/>
              <a:t>Fixation is the process by which the constituents of cell and tissue are fixed in physical and chemical. </a:t>
            </a:r>
          </a:p>
          <a:p>
            <a:pPr marL="0" indent="0">
              <a:buNone/>
            </a:pPr>
            <a:r>
              <a:rPr lang="en-IN" dirty="0" smtClean="0"/>
              <a:t>Fixation is required to </a:t>
            </a:r>
          </a:p>
          <a:p>
            <a:r>
              <a:rPr lang="en-IN" dirty="0" smtClean="0"/>
              <a:t>Prevent post mortem changes such as putrefaction and autolysis.</a:t>
            </a:r>
          </a:p>
          <a:p>
            <a:r>
              <a:rPr lang="en-IN" dirty="0" smtClean="0"/>
              <a:t>Preserve various cell constituents in as life-like manner as possible.</a:t>
            </a:r>
          </a:p>
          <a:p>
            <a:r>
              <a:rPr lang="en-IN" dirty="0" smtClean="0"/>
              <a:t>Protect by hardening the naturally soft tissue, thereby allowing easy manipulation during subsequent processing.</a:t>
            </a:r>
          </a:p>
          <a:p>
            <a:r>
              <a:rPr lang="en-IN" dirty="0" smtClean="0"/>
              <a:t>Convert the normal semi-</a:t>
            </a:r>
            <a:r>
              <a:rPr lang="en-IN" dirty="0" err="1" smtClean="0"/>
              <a:t>fiuid</a:t>
            </a:r>
            <a:r>
              <a:rPr lang="en-IN" dirty="0" smtClean="0"/>
              <a:t> consistency of cells to an irreversible semi-solid consistency.</a:t>
            </a:r>
          </a:p>
          <a:p>
            <a:r>
              <a:rPr lang="en-IN" dirty="0" smtClean="0"/>
              <a:t>Aid in the visual differentiation of structure by application of biological dyes and chemicals.</a:t>
            </a:r>
          </a:p>
          <a:p>
            <a:r>
              <a:rPr lang="en-IN" dirty="0" smtClean="0"/>
              <a:t>Ten percent buffered neutral formalin is the most widely used fixative because it is compatible with most stains. 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207421467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IN" sz="3200" dirty="0" smtClean="0">
                <a:solidFill>
                  <a:srgbClr val="FF0000"/>
                </a:solidFill>
              </a:rPr>
              <a:t>Properties of an </a:t>
            </a:r>
            <a:r>
              <a:rPr lang="en-IN" sz="3200" dirty="0">
                <a:solidFill>
                  <a:srgbClr val="FF0000"/>
                </a:solidFill>
              </a:rPr>
              <a:t>I</a:t>
            </a:r>
            <a:r>
              <a:rPr lang="en-IN" sz="3200" dirty="0" smtClean="0">
                <a:solidFill>
                  <a:srgbClr val="FF0000"/>
                </a:solidFill>
              </a:rPr>
              <a:t>deal Fixative</a:t>
            </a:r>
            <a:endParaRPr lang="en-IN" sz="3200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/>
          </a:bodyPr>
          <a:lstStyle/>
          <a:p>
            <a:r>
              <a:rPr lang="en-IN" sz="2400" dirty="0" smtClean="0"/>
              <a:t>Prevent autolysis and bacterial decomposition.</a:t>
            </a:r>
          </a:p>
          <a:p>
            <a:r>
              <a:rPr lang="en-IN" sz="2400" dirty="0" smtClean="0"/>
              <a:t>Preserves tissue in their natural state and fix all components.</a:t>
            </a:r>
          </a:p>
          <a:p>
            <a:r>
              <a:rPr lang="en-IN" sz="2400" dirty="0" smtClean="0"/>
              <a:t>Avoid excessive hardness of tissue</a:t>
            </a:r>
          </a:p>
          <a:p>
            <a:r>
              <a:rPr lang="en-IN" sz="2400" dirty="0" smtClean="0"/>
              <a:t>Allows enhanced staining of tissue.</a:t>
            </a:r>
          </a:p>
          <a:p>
            <a:r>
              <a:rPr lang="en-IN" sz="2400" dirty="0" smtClean="0"/>
              <a:t>The fixation can be carried out at room temperature.</a:t>
            </a:r>
          </a:p>
          <a:p>
            <a:r>
              <a:rPr lang="en-IN" sz="2400" dirty="0" smtClean="0"/>
              <a:t>Tissue should not be frozen.</a:t>
            </a:r>
          </a:p>
          <a:p>
            <a:r>
              <a:rPr lang="en-IN" sz="2400" dirty="0" smtClean="0"/>
              <a:t>Fixation time of several hours is needed</a:t>
            </a:r>
          </a:p>
          <a:p>
            <a:r>
              <a:rPr lang="en-IN" sz="2400" dirty="0" smtClean="0"/>
              <a:t>Volume of fixative – 10-20 times of the volume of the specimen.</a:t>
            </a:r>
          </a:p>
          <a:p>
            <a:endParaRPr lang="en-IN" sz="2400" dirty="0" smtClean="0"/>
          </a:p>
          <a:p>
            <a:pPr marL="0" indent="0">
              <a:buNone/>
            </a:pP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35891534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IN" sz="3600" dirty="0" smtClean="0">
                <a:solidFill>
                  <a:srgbClr val="FF0000"/>
                </a:solidFill>
              </a:rPr>
              <a:t>Factor affecting of fixation</a:t>
            </a:r>
            <a:endParaRPr lang="en-IN" sz="3600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1825625"/>
            <a:ext cx="10515600" cy="2667244"/>
          </a:xfrm>
        </p:spPr>
        <p:txBody>
          <a:bodyPr/>
          <a:lstStyle/>
          <a:p>
            <a:r>
              <a:rPr lang="en-IN" dirty="0" smtClean="0"/>
              <a:t>Size and thickness of piece of tissue.</a:t>
            </a:r>
          </a:p>
          <a:p>
            <a:r>
              <a:rPr lang="en-IN" dirty="0" smtClean="0"/>
              <a:t>Tissue covered by large amount of mucous fix slowly</a:t>
            </a:r>
          </a:p>
          <a:p>
            <a:r>
              <a:rPr lang="en-IN" dirty="0" smtClean="0"/>
              <a:t>Tissue covered by large amount of blood also fix slowly </a:t>
            </a:r>
          </a:p>
          <a:p>
            <a:r>
              <a:rPr lang="en-IN" dirty="0" smtClean="0"/>
              <a:t>Fatty and lipomatous tissue also fix slowly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145563964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 smtClean="0">
                <a:solidFill>
                  <a:srgbClr val="FF0000"/>
                </a:solidFill>
              </a:rPr>
              <a:t>Certain agents used as fixatives </a:t>
            </a:r>
            <a:endParaRPr lang="en-IN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1820008"/>
            <a:ext cx="10515600" cy="4571999"/>
          </a:xfrm>
        </p:spPr>
        <p:txBody>
          <a:bodyPr>
            <a:normAutofit fontScale="92500" lnSpcReduction="20000"/>
          </a:bodyPr>
          <a:lstStyle/>
          <a:p>
            <a:pPr marL="0" indent="0">
              <a:buNone/>
            </a:pPr>
            <a:r>
              <a:rPr lang="en-IN" dirty="0" smtClean="0">
                <a:solidFill>
                  <a:srgbClr val="FF0000"/>
                </a:solidFill>
              </a:rPr>
              <a:t>     1.Formaldehyde</a:t>
            </a:r>
            <a:r>
              <a:rPr lang="en-IN" dirty="0" smtClean="0"/>
              <a:t> </a:t>
            </a:r>
            <a:r>
              <a:rPr lang="en-IN" dirty="0" smtClean="0"/>
              <a:t>(Formalin):- 10 ml formalin and 90 ml distilled water = 10% Formalin </a:t>
            </a:r>
          </a:p>
          <a:p>
            <a:r>
              <a:rPr lang="en-IN" dirty="0" smtClean="0"/>
              <a:t>      Formalin neither preserves nor destroys fat, and is good for complex lipids, but has </a:t>
            </a:r>
            <a:r>
              <a:rPr lang="en-IN" dirty="0" smtClean="0"/>
              <a:t>   </a:t>
            </a:r>
            <a:endParaRPr lang="en-IN" dirty="0" smtClean="0"/>
          </a:p>
          <a:p>
            <a:pPr marL="0" indent="0">
              <a:buNone/>
            </a:pPr>
            <a:r>
              <a:rPr lang="en-IN" dirty="0" smtClean="0"/>
              <a:t>           </a:t>
            </a:r>
            <a:r>
              <a:rPr lang="en-IN" dirty="0" smtClean="0"/>
              <a:t>effect no neutral fats. </a:t>
            </a:r>
          </a:p>
          <a:p>
            <a:r>
              <a:rPr lang="en-IN" dirty="0" smtClean="0"/>
              <a:t>      Formalin is not a fixative for carbohydrates, it preserves the proteins which in turn  </a:t>
            </a:r>
          </a:p>
          <a:p>
            <a:r>
              <a:rPr lang="en-IN" dirty="0" smtClean="0"/>
              <a:t>      traps glycogen so that it is not easily dissolved. </a:t>
            </a:r>
          </a:p>
          <a:p>
            <a:pPr marL="0" indent="0">
              <a:buNone/>
            </a:pPr>
            <a:r>
              <a:rPr lang="en-IN" dirty="0" smtClean="0">
                <a:solidFill>
                  <a:srgbClr val="FF0000"/>
                </a:solidFill>
              </a:rPr>
              <a:t>       2. Glacial </a:t>
            </a:r>
            <a:r>
              <a:rPr lang="en-IN" dirty="0" smtClean="0">
                <a:solidFill>
                  <a:srgbClr val="FF0000"/>
                </a:solidFill>
              </a:rPr>
              <a:t>acetic acid </a:t>
            </a:r>
          </a:p>
          <a:p>
            <a:r>
              <a:rPr lang="en-IN" dirty="0" smtClean="0"/>
              <a:t>	1. It does not fix lipids or carbohydrates. </a:t>
            </a:r>
          </a:p>
          <a:p>
            <a:r>
              <a:rPr lang="en-IN" dirty="0" smtClean="0"/>
              <a:t>	2. It leaves tissue soft and prevents hardening by subsequent use of alcohols. </a:t>
            </a:r>
          </a:p>
          <a:p>
            <a:pPr marL="0" indent="0">
              <a:buNone/>
            </a:pPr>
            <a:r>
              <a:rPr lang="en-IN" dirty="0" smtClean="0">
                <a:solidFill>
                  <a:srgbClr val="FF0000"/>
                </a:solidFill>
              </a:rPr>
              <a:t>       3</a:t>
            </a:r>
            <a:r>
              <a:rPr lang="en-IN" dirty="0" smtClean="0">
                <a:solidFill>
                  <a:srgbClr val="FF0000"/>
                </a:solidFill>
              </a:rPr>
              <a:t>. Alcohol</a:t>
            </a:r>
          </a:p>
          <a:p>
            <a:r>
              <a:rPr lang="en-IN" dirty="0" smtClean="0"/>
              <a:t>	1. It acts as a reducing agent it is slow of penetration hardens and shrinks the tissue.</a:t>
            </a:r>
          </a:p>
          <a:p>
            <a:pPr marL="0" indent="0">
              <a:buNone/>
            </a:pPr>
            <a:r>
              <a:rPr lang="en-IN" dirty="0" smtClean="0">
                <a:solidFill>
                  <a:srgbClr val="FF0000"/>
                </a:solidFill>
              </a:rPr>
              <a:t>       4</a:t>
            </a:r>
            <a:r>
              <a:rPr lang="en-IN" dirty="0" smtClean="0">
                <a:solidFill>
                  <a:srgbClr val="FF0000"/>
                </a:solidFill>
              </a:rPr>
              <a:t>. Mercuric Chloride </a:t>
            </a:r>
          </a:p>
          <a:p>
            <a:r>
              <a:rPr lang="en-IN" dirty="0" smtClean="0"/>
              <a:t>	1. It precipitates all proteins.</a:t>
            </a:r>
          </a:p>
          <a:p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310225030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1298330" y="751509"/>
            <a:ext cx="8012724" cy="313932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IN" dirty="0" smtClean="0"/>
              <a:t>          2</a:t>
            </a:r>
            <a:r>
              <a:rPr lang="en-IN" dirty="0" smtClean="0"/>
              <a:t>. </a:t>
            </a:r>
            <a:r>
              <a:rPr lang="en-IN" dirty="0" smtClean="0"/>
              <a:t>It </a:t>
            </a:r>
            <a:r>
              <a:rPr lang="en-IN" dirty="0" smtClean="0"/>
              <a:t>facilitates staining with most dyes making the </a:t>
            </a:r>
            <a:r>
              <a:rPr lang="en-IN" dirty="0" err="1" smtClean="0"/>
              <a:t>colors</a:t>
            </a:r>
            <a:r>
              <a:rPr lang="en-IN" dirty="0" smtClean="0"/>
              <a:t> more </a:t>
            </a:r>
            <a:r>
              <a:rPr lang="en-IN" dirty="0" smtClean="0"/>
              <a:t>    </a:t>
            </a:r>
          </a:p>
          <a:p>
            <a:r>
              <a:rPr lang="en-IN" dirty="0"/>
              <a:t> </a:t>
            </a:r>
            <a:r>
              <a:rPr lang="en-IN" dirty="0" smtClean="0"/>
              <a:t>             </a:t>
            </a:r>
            <a:r>
              <a:rPr lang="en-IN" dirty="0" smtClean="0"/>
              <a:t>brilliant</a:t>
            </a:r>
            <a:r>
              <a:rPr lang="en-IN" dirty="0" smtClean="0"/>
              <a:t>.</a:t>
            </a:r>
          </a:p>
          <a:p>
            <a:r>
              <a:rPr lang="en-IN" dirty="0"/>
              <a:t> </a:t>
            </a:r>
            <a:r>
              <a:rPr lang="en-IN" dirty="0" smtClean="0"/>
              <a:t>         </a:t>
            </a:r>
            <a:r>
              <a:rPr lang="en-IN" dirty="0" smtClean="0"/>
              <a:t>3</a:t>
            </a:r>
            <a:r>
              <a:rPr lang="en-IN" dirty="0" smtClean="0"/>
              <a:t>. It neither fixes nor destroys carbohydrates</a:t>
            </a:r>
            <a:r>
              <a:rPr lang="en-IN" dirty="0" smtClean="0"/>
              <a:t>.</a:t>
            </a:r>
          </a:p>
          <a:p>
            <a:r>
              <a:rPr lang="en-IN" dirty="0" smtClean="0"/>
              <a:t> </a:t>
            </a:r>
            <a:endParaRPr lang="en-IN" dirty="0" smtClean="0"/>
          </a:p>
          <a:p>
            <a:r>
              <a:rPr lang="en-IN" dirty="0" smtClean="0"/>
              <a:t>5. </a:t>
            </a:r>
            <a:r>
              <a:rPr lang="en-IN" dirty="0" smtClean="0">
                <a:solidFill>
                  <a:srgbClr val="FF0000"/>
                </a:solidFill>
              </a:rPr>
              <a:t>Picric acid </a:t>
            </a:r>
          </a:p>
          <a:p>
            <a:r>
              <a:rPr lang="en-IN" dirty="0" smtClean="0"/>
              <a:t>	1. It precipitates all proteins.</a:t>
            </a:r>
          </a:p>
          <a:p>
            <a:r>
              <a:rPr lang="en-IN" dirty="0" smtClean="0"/>
              <a:t>	2. It leaves tissue soft, tends to make for easier staining. </a:t>
            </a:r>
            <a:endParaRPr lang="en-IN" dirty="0" smtClean="0"/>
          </a:p>
          <a:p>
            <a:endParaRPr lang="en-IN" dirty="0" smtClean="0"/>
          </a:p>
          <a:p>
            <a:r>
              <a:rPr lang="en-IN" dirty="0" smtClean="0"/>
              <a:t>6. </a:t>
            </a:r>
            <a:r>
              <a:rPr lang="en-IN" dirty="0" smtClean="0">
                <a:solidFill>
                  <a:srgbClr val="FF0000"/>
                </a:solidFill>
              </a:rPr>
              <a:t>Potassium Dichromate</a:t>
            </a:r>
          </a:p>
          <a:p>
            <a:r>
              <a:rPr lang="en-IN" dirty="0" smtClean="0"/>
              <a:t>	1. It fixes cytoplasm without precipitation. </a:t>
            </a:r>
          </a:p>
          <a:p>
            <a:r>
              <a:rPr lang="en-IN" dirty="0" smtClean="0"/>
              <a:t>	2. It preserves phosphatides and is used for mitochondria. </a:t>
            </a:r>
            <a:r>
              <a:rPr lang="en-IN" dirty="0" smtClean="0"/>
              <a:t> 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357485877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IN" sz="3600" dirty="0" smtClean="0">
                <a:solidFill>
                  <a:srgbClr val="FF0000"/>
                </a:solidFill>
              </a:rPr>
              <a:t>Preparation of solution </a:t>
            </a:r>
            <a:endParaRPr lang="en-IN" sz="3600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103312" y="1389186"/>
            <a:ext cx="9306780" cy="4859214"/>
          </a:xfrm>
        </p:spPr>
        <p:txBody>
          <a:bodyPr>
            <a:normAutofit lnSpcReduction="10000"/>
          </a:bodyPr>
          <a:lstStyle/>
          <a:p>
            <a:r>
              <a:rPr lang="en-IN" dirty="0" smtClean="0"/>
              <a:t>Formalin Saline solution :- 40% formalin……… 100 ml</a:t>
            </a:r>
          </a:p>
          <a:p>
            <a:pPr marL="0" indent="0">
              <a:buNone/>
            </a:pPr>
            <a:r>
              <a:rPr lang="en-IN" dirty="0" smtClean="0"/>
              <a:t>				</a:t>
            </a:r>
            <a:r>
              <a:rPr lang="en-IN" dirty="0" smtClean="0"/>
              <a:t>                     Sodium </a:t>
            </a:r>
            <a:r>
              <a:rPr lang="en-IN" dirty="0" smtClean="0"/>
              <a:t>chloride……  9 gm</a:t>
            </a:r>
          </a:p>
          <a:p>
            <a:pPr marL="0" indent="0">
              <a:buNone/>
            </a:pPr>
            <a:r>
              <a:rPr lang="en-IN" dirty="0"/>
              <a:t> </a:t>
            </a:r>
            <a:r>
              <a:rPr lang="en-IN" dirty="0" smtClean="0"/>
              <a:t>                </a:t>
            </a:r>
            <a:r>
              <a:rPr lang="en-IN" dirty="0" smtClean="0"/>
              <a:t>			</a:t>
            </a:r>
            <a:r>
              <a:rPr lang="en-IN" dirty="0" smtClean="0"/>
              <a:t>              Tap </a:t>
            </a:r>
            <a:r>
              <a:rPr lang="en-IN" dirty="0" smtClean="0"/>
              <a:t>water……………. 900 ml </a:t>
            </a:r>
          </a:p>
          <a:p>
            <a:r>
              <a:rPr lang="en-IN" dirty="0" smtClean="0"/>
              <a:t>Buffered neutral formalin solution :- 40 % Formalin……………100 ml	</a:t>
            </a:r>
          </a:p>
          <a:p>
            <a:pPr marL="0" indent="0">
              <a:buNone/>
            </a:pPr>
            <a:r>
              <a:rPr lang="en-IN" dirty="0" smtClean="0"/>
              <a:t>					    </a:t>
            </a:r>
            <a:r>
              <a:rPr lang="en-IN" dirty="0" smtClean="0"/>
              <a:t>               </a:t>
            </a:r>
            <a:r>
              <a:rPr lang="en-IN" dirty="0" smtClean="0"/>
              <a:t>Sodium acetate……………20 gm</a:t>
            </a:r>
          </a:p>
          <a:p>
            <a:pPr marL="0" indent="0">
              <a:buNone/>
            </a:pPr>
            <a:r>
              <a:rPr lang="en-IN" dirty="0" smtClean="0"/>
              <a:t>					   </a:t>
            </a:r>
            <a:r>
              <a:rPr lang="en-IN" dirty="0" smtClean="0"/>
              <a:t>               </a:t>
            </a:r>
            <a:r>
              <a:rPr lang="en-IN" dirty="0" smtClean="0"/>
              <a:t>Tap water………………….900 ml</a:t>
            </a:r>
          </a:p>
          <a:p>
            <a:r>
              <a:rPr lang="en-IN" dirty="0" smtClean="0"/>
              <a:t>The best overall fixative, therefore, strongly recommended for routine use. </a:t>
            </a:r>
          </a:p>
          <a:p>
            <a:r>
              <a:rPr lang="en-IN" dirty="0" smtClean="0"/>
              <a:t>Formalin Ammonium Bromide solution:- </a:t>
            </a:r>
            <a:endParaRPr lang="en-IN" dirty="0" smtClean="0"/>
          </a:p>
          <a:p>
            <a:pPr marL="0" indent="0">
              <a:buNone/>
            </a:pPr>
            <a:r>
              <a:rPr lang="en-IN" dirty="0" smtClean="0"/>
              <a:t>                                                                    40</a:t>
            </a:r>
            <a:r>
              <a:rPr lang="en-IN" dirty="0" smtClean="0"/>
              <a:t>% Formalin </a:t>
            </a:r>
            <a:r>
              <a:rPr lang="en-IN" dirty="0" smtClean="0"/>
              <a:t>neutralized…15 </a:t>
            </a:r>
            <a:r>
              <a:rPr lang="en-IN" dirty="0" smtClean="0"/>
              <a:t>ml</a:t>
            </a:r>
          </a:p>
          <a:p>
            <a:pPr marL="0" indent="0">
              <a:buNone/>
            </a:pPr>
            <a:r>
              <a:rPr lang="en-IN" dirty="0" smtClean="0"/>
              <a:t>						</a:t>
            </a:r>
            <a:r>
              <a:rPr lang="en-IN" dirty="0" smtClean="0"/>
              <a:t>                           Ammonium </a:t>
            </a:r>
            <a:r>
              <a:rPr lang="en-IN" dirty="0" smtClean="0"/>
              <a:t>bromide…………. 2 gm</a:t>
            </a:r>
          </a:p>
          <a:p>
            <a:pPr marL="0" indent="0">
              <a:buNone/>
            </a:pPr>
            <a:r>
              <a:rPr lang="en-IN" dirty="0" smtClean="0"/>
              <a:t>						</a:t>
            </a:r>
            <a:r>
              <a:rPr lang="en-IN" dirty="0" smtClean="0"/>
              <a:t>                           Distilled </a:t>
            </a:r>
            <a:r>
              <a:rPr lang="en-IN" dirty="0" smtClean="0"/>
              <a:t>water……………….. 85 ml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358203576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471853" y="228161"/>
            <a:ext cx="8540261" cy="369331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IN" dirty="0" smtClean="0"/>
              <a:t>Formalin Alcohol Acetic Acid  Solution:- 40% Formalin………10 ml</a:t>
            </a:r>
          </a:p>
          <a:p>
            <a:r>
              <a:rPr lang="en-IN" dirty="0" smtClean="0"/>
              <a:t>				</a:t>
            </a:r>
            <a:r>
              <a:rPr lang="en-IN" dirty="0"/>
              <a:t> </a:t>
            </a:r>
            <a:r>
              <a:rPr lang="en-IN" dirty="0" smtClean="0"/>
              <a:t>          </a:t>
            </a:r>
            <a:r>
              <a:rPr lang="en-IN" dirty="0" smtClean="0"/>
              <a:t>Alcohol</a:t>
            </a:r>
            <a:r>
              <a:rPr lang="en-IN" dirty="0" smtClean="0"/>
              <a:t>, 80%............90 ml</a:t>
            </a:r>
          </a:p>
          <a:p>
            <a:r>
              <a:rPr lang="en-IN" dirty="0" smtClean="0"/>
              <a:t>			</a:t>
            </a:r>
            <a:r>
              <a:rPr lang="en-IN" dirty="0"/>
              <a:t> </a:t>
            </a:r>
            <a:r>
              <a:rPr lang="en-IN" dirty="0" smtClean="0"/>
              <a:t>                        </a:t>
            </a:r>
            <a:r>
              <a:rPr lang="en-IN" dirty="0" smtClean="0"/>
              <a:t>Glacial </a:t>
            </a:r>
            <a:r>
              <a:rPr lang="en-IN" dirty="0" smtClean="0"/>
              <a:t>acetic acid…… 5 ml</a:t>
            </a:r>
          </a:p>
          <a:p>
            <a:r>
              <a:rPr lang="en-IN" dirty="0" err="1" smtClean="0"/>
              <a:t>Formol</a:t>
            </a:r>
            <a:r>
              <a:rPr lang="en-IN" dirty="0" smtClean="0"/>
              <a:t> Calcium Solution :- Calcium chloride, anhydrous………….. 1 gm</a:t>
            </a:r>
          </a:p>
          <a:p>
            <a:r>
              <a:rPr lang="en-IN" dirty="0" smtClean="0"/>
              <a:t>				 </a:t>
            </a:r>
            <a:r>
              <a:rPr lang="en-IN" dirty="0" smtClean="0"/>
              <a:t>                 </a:t>
            </a:r>
            <a:r>
              <a:rPr lang="en-IN" dirty="0" smtClean="0"/>
              <a:t>40 % formalin………… 10 ml</a:t>
            </a:r>
          </a:p>
          <a:p>
            <a:r>
              <a:rPr lang="en-IN" dirty="0" smtClean="0"/>
              <a:t>				   </a:t>
            </a:r>
            <a:r>
              <a:rPr lang="en-IN" dirty="0" smtClean="0"/>
              <a:t>             Distilled </a:t>
            </a:r>
            <a:r>
              <a:rPr lang="en-IN" dirty="0" smtClean="0"/>
              <a:t>water…………. 90 ml</a:t>
            </a:r>
          </a:p>
          <a:p>
            <a:r>
              <a:rPr lang="en-IN" dirty="0" err="1" smtClean="0"/>
              <a:t>Zenker’s</a:t>
            </a:r>
            <a:r>
              <a:rPr lang="en-IN" dirty="0" smtClean="0"/>
              <a:t> Solution :- </a:t>
            </a:r>
            <a:r>
              <a:rPr lang="en-IN" dirty="0" smtClean="0"/>
              <a:t>           Distilled </a:t>
            </a:r>
            <a:r>
              <a:rPr lang="en-IN" dirty="0" smtClean="0"/>
              <a:t>water………… 1000 ml</a:t>
            </a:r>
          </a:p>
          <a:p>
            <a:r>
              <a:rPr lang="en-IN" dirty="0" smtClean="0"/>
              <a:t>			   Mercuric chloride…… .. 50 gm</a:t>
            </a:r>
          </a:p>
          <a:p>
            <a:r>
              <a:rPr lang="en-IN" dirty="0" smtClean="0"/>
              <a:t>			   Potassium dichromate…….. 25 gm </a:t>
            </a:r>
          </a:p>
          <a:p>
            <a:r>
              <a:rPr lang="en-IN" dirty="0" smtClean="0"/>
              <a:t>			    Sodium </a:t>
            </a:r>
            <a:r>
              <a:rPr lang="en-IN" dirty="0" err="1" smtClean="0"/>
              <a:t>sulfate</a:t>
            </a:r>
            <a:r>
              <a:rPr lang="en-IN" dirty="0" smtClean="0"/>
              <a:t>…………….. 10 gm</a:t>
            </a:r>
          </a:p>
          <a:p>
            <a:r>
              <a:rPr lang="en-IN" dirty="0" err="1" smtClean="0"/>
              <a:t>Bouins’s</a:t>
            </a:r>
            <a:r>
              <a:rPr lang="en-IN" dirty="0" smtClean="0"/>
              <a:t> solution :- Picric acid, saturated aqueous solution……….. 750 ml</a:t>
            </a:r>
          </a:p>
          <a:p>
            <a:r>
              <a:rPr lang="en-IN" dirty="0" smtClean="0"/>
              <a:t>			</a:t>
            </a:r>
            <a:r>
              <a:rPr lang="en-IN" dirty="0" smtClean="0"/>
              <a:t>                           </a:t>
            </a:r>
            <a:r>
              <a:rPr lang="en-IN" dirty="0" smtClean="0"/>
              <a:t>40 % Formalin……………… 250 ml</a:t>
            </a:r>
          </a:p>
          <a:p>
            <a:r>
              <a:rPr lang="en-IN" dirty="0" smtClean="0"/>
              <a:t>			 </a:t>
            </a:r>
            <a:r>
              <a:rPr lang="en-IN" dirty="0" smtClean="0"/>
              <a:t>                        </a:t>
            </a:r>
            <a:r>
              <a:rPr lang="en-IN" dirty="0" smtClean="0"/>
              <a:t>Glacial acetic acid…………...50 ml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99333541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199291" y="698673"/>
            <a:ext cx="9551377" cy="507831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IN" dirty="0" smtClean="0"/>
              <a:t>Conroy's Solution:-	 Absolute alcohol……..60 ml</a:t>
            </a:r>
          </a:p>
          <a:p>
            <a:r>
              <a:rPr lang="en-IN" dirty="0" smtClean="0"/>
              <a:t>			 Chloroform…………. 30 ml</a:t>
            </a:r>
          </a:p>
          <a:p>
            <a:r>
              <a:rPr lang="en-IN" dirty="0" smtClean="0"/>
              <a:t>			  Glacial acetic acid…….10 </a:t>
            </a:r>
            <a:r>
              <a:rPr lang="en-IN" dirty="0" smtClean="0"/>
              <a:t>ml</a:t>
            </a:r>
          </a:p>
          <a:p>
            <a:endParaRPr lang="en-IN" dirty="0" smtClean="0"/>
          </a:p>
          <a:p>
            <a:r>
              <a:rPr lang="en-IN" dirty="0" smtClean="0"/>
              <a:t>Clarke’s solution </a:t>
            </a:r>
            <a:r>
              <a:rPr lang="en-IN" dirty="0" smtClean="0"/>
              <a:t>:-             </a:t>
            </a:r>
            <a:r>
              <a:rPr lang="en-IN" dirty="0" smtClean="0"/>
              <a:t>Absolute alcohol……….. 75 ml</a:t>
            </a:r>
          </a:p>
          <a:p>
            <a:r>
              <a:rPr lang="en-IN" dirty="0" smtClean="0"/>
              <a:t>			Glacial acetic acid ………..25 </a:t>
            </a:r>
            <a:r>
              <a:rPr lang="en-IN" dirty="0" smtClean="0"/>
              <a:t>ml</a:t>
            </a:r>
          </a:p>
          <a:p>
            <a:r>
              <a:rPr lang="en-IN" dirty="0" smtClean="0"/>
              <a:t> </a:t>
            </a:r>
            <a:endParaRPr lang="en-IN" dirty="0" smtClean="0"/>
          </a:p>
          <a:p>
            <a:r>
              <a:rPr lang="en-IN" dirty="0" smtClean="0"/>
              <a:t>New comer’s solution :- </a:t>
            </a:r>
            <a:r>
              <a:rPr lang="en-IN" dirty="0" smtClean="0"/>
              <a:t>        </a:t>
            </a:r>
            <a:r>
              <a:rPr lang="en-IN" dirty="0" smtClean="0"/>
              <a:t>Isopropanol ………… 60 ml</a:t>
            </a:r>
          </a:p>
          <a:p>
            <a:r>
              <a:rPr lang="en-IN" dirty="0" smtClean="0"/>
              <a:t>			          Propionic acid …… 30 ml </a:t>
            </a:r>
          </a:p>
          <a:p>
            <a:r>
              <a:rPr lang="en-IN" dirty="0" smtClean="0"/>
              <a:t>			          Petroleum Ether……. 10 ml</a:t>
            </a:r>
          </a:p>
          <a:p>
            <a:r>
              <a:rPr lang="en-IN" dirty="0" smtClean="0"/>
              <a:t>			           Acetone…………….. 10 ml</a:t>
            </a:r>
          </a:p>
          <a:p>
            <a:r>
              <a:rPr lang="en-IN" dirty="0" smtClean="0"/>
              <a:t>			           </a:t>
            </a:r>
            <a:r>
              <a:rPr lang="en-IN" dirty="0" err="1" smtClean="0"/>
              <a:t>Dioxane</a:t>
            </a:r>
            <a:r>
              <a:rPr lang="en-IN" dirty="0" smtClean="0"/>
              <a:t>…………….. 10 </a:t>
            </a:r>
            <a:r>
              <a:rPr lang="en-IN" dirty="0" smtClean="0"/>
              <a:t>ml</a:t>
            </a:r>
          </a:p>
          <a:p>
            <a:endParaRPr lang="en-IN" dirty="0" smtClean="0"/>
          </a:p>
          <a:p>
            <a:r>
              <a:rPr lang="en-IN" dirty="0" smtClean="0"/>
              <a:t>Orth’s Solution:- </a:t>
            </a:r>
            <a:r>
              <a:rPr lang="en-IN" dirty="0" smtClean="0"/>
              <a:t>           Potassium </a:t>
            </a:r>
            <a:r>
              <a:rPr lang="en-IN" dirty="0" smtClean="0"/>
              <a:t>dichromate………………. 2.5 gm</a:t>
            </a:r>
          </a:p>
          <a:p>
            <a:r>
              <a:rPr lang="en-IN" dirty="0" smtClean="0"/>
              <a:t>		         Sodium </a:t>
            </a:r>
            <a:r>
              <a:rPr lang="en-IN" dirty="0" err="1" smtClean="0"/>
              <a:t>sulfate</a:t>
            </a:r>
            <a:r>
              <a:rPr lang="en-IN" dirty="0" smtClean="0"/>
              <a:t>……………………… 1 gm </a:t>
            </a:r>
          </a:p>
          <a:p>
            <a:r>
              <a:rPr lang="en-IN" dirty="0" smtClean="0"/>
              <a:t>		          Distilled water……………………… 100 ml</a:t>
            </a:r>
          </a:p>
          <a:p>
            <a:r>
              <a:rPr lang="en-IN" dirty="0" smtClean="0"/>
              <a:t>                                 </a:t>
            </a:r>
            <a:r>
              <a:rPr lang="en-IN" dirty="0" smtClean="0"/>
              <a:t>      </a:t>
            </a:r>
            <a:r>
              <a:rPr lang="en-IN" dirty="0" smtClean="0"/>
              <a:t>Mix and add: formalin 40 % ……….. 10 ml</a:t>
            </a:r>
          </a:p>
          <a:p>
            <a:r>
              <a:rPr lang="en-IN" dirty="0" smtClean="0"/>
              <a:t> </a:t>
            </a:r>
            <a:r>
              <a:rPr lang="en-IN" dirty="0" smtClean="0"/>
              <a:t>  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397498386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91408" y="947465"/>
            <a:ext cx="7781192" cy="527959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7409291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Ion">
  <a:themeElements>
    <a:clrScheme name="Ion">
      <a:dk1>
        <a:sysClr val="windowText" lastClr="000000"/>
      </a:dk1>
      <a:lt1>
        <a:sysClr val="window" lastClr="FFFFFF"/>
      </a:lt1>
      <a:dk2>
        <a:srgbClr val="1E5155"/>
      </a:dk2>
      <a:lt2>
        <a:srgbClr val="EBEBEB"/>
      </a:lt2>
      <a:accent1>
        <a:srgbClr val="B01513"/>
      </a:accent1>
      <a:accent2>
        <a:srgbClr val="EA6312"/>
      </a:accent2>
      <a:accent3>
        <a:srgbClr val="E6B729"/>
      </a:accent3>
      <a:accent4>
        <a:srgbClr val="6AAC90"/>
      </a:accent4>
      <a:accent5>
        <a:srgbClr val="54849A"/>
      </a:accent5>
      <a:accent6>
        <a:srgbClr val="9E5E9B"/>
      </a:accent6>
      <a:hlink>
        <a:srgbClr val="58C1BA"/>
      </a:hlink>
      <a:folHlink>
        <a:srgbClr val="9DFFCB"/>
      </a:folHlink>
    </a:clrScheme>
    <a:fontScheme name="Ion">
      <a:majorFont>
        <a:latin typeface="Century Gothic" panose="020B050202020202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entury Gothic" panose="020B050202020202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Ion">
      <a:fillStyleLst>
        <a:solidFill>
          <a:schemeClr val="phClr"/>
        </a:solidFill>
        <a:gradFill rotWithShape="1">
          <a:gsLst>
            <a:gs pos="0">
              <a:schemeClr val="phClr">
                <a:tint val="64000"/>
                <a:lumMod val="118000"/>
              </a:schemeClr>
            </a:gs>
            <a:gs pos="100000">
              <a:schemeClr val="phClr">
                <a:tint val="92000"/>
                <a:alpha val="100000"/>
                <a:lumMod val="11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8000"/>
                <a:lumMod val="114000"/>
              </a:schemeClr>
            </a:gs>
            <a:gs pos="100000">
              <a:schemeClr val="phClr">
                <a:shade val="90000"/>
                <a:lumMod val="84000"/>
              </a:schemeClr>
            </a:gs>
          </a:gsLst>
          <a:lin ang="5400000" scaled="0"/>
        </a:gradFill>
      </a:fillStyleLst>
      <a:lnStyleLst>
        <a:ln w="9525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8575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63500" dist="38100" dir="5400000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7000"/>
                <a:hueMod val="88000"/>
                <a:satMod val="130000"/>
                <a:lumMod val="124000"/>
              </a:schemeClr>
            </a:gs>
            <a:gs pos="100000">
              <a:schemeClr val="phClr">
                <a:tint val="96000"/>
                <a:shade val="88000"/>
                <a:hueMod val="108000"/>
                <a:satMod val="164000"/>
                <a:lumMod val="76000"/>
              </a:schemeClr>
            </a:gs>
          </a:gsLst>
          <a:path path="circle">
            <a:fillToRect l="45000" t="65000" r="125000" b="100000"/>
          </a:path>
        </a:gradFill>
        <a:blipFill rotWithShape="1">
          <a:blip xmlns:r="http://schemas.openxmlformats.org/officeDocument/2006/relationships" r:embed="rId1">
            <a:duotone>
              <a:schemeClr val="phClr">
                <a:shade val="69000"/>
                <a:hueMod val="108000"/>
                <a:satMod val="164000"/>
                <a:lumMod val="74000"/>
              </a:schemeClr>
              <a:schemeClr val="phClr">
                <a:tint val="96000"/>
                <a:hueMod val="88000"/>
                <a:satMod val="140000"/>
                <a:lumMod val="132000"/>
              </a:schemeClr>
            </a:duotone>
          </a:blip>
          <a:stretch/>
        </a:blip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Ion" id="{B8441ADB-2E43-4AF7-B97A-BD870242C6A8}" vid="{292E63A9-BB86-4E3D-B92A-7223C6510D2E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Ion</Template>
  <TotalTime>164</TotalTime>
  <Words>439</Words>
  <Application>Microsoft Office PowerPoint</Application>
  <PresentationFormat>Widescreen</PresentationFormat>
  <Paragraphs>120</Paragraphs>
  <Slides>12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12</vt:i4>
      </vt:variant>
    </vt:vector>
  </HeadingPairs>
  <TitlesOfParts>
    <vt:vector size="16" baseType="lpstr">
      <vt:lpstr>Arial</vt:lpstr>
      <vt:lpstr>Century Gothic</vt:lpstr>
      <vt:lpstr>Wingdings 3</vt:lpstr>
      <vt:lpstr>Ion</vt:lpstr>
      <vt:lpstr>VAN- 605  Theory and practice of Histology and Histochemical Techniques. </vt:lpstr>
      <vt:lpstr>Introduction </vt:lpstr>
      <vt:lpstr>Techniques  </vt:lpstr>
      <vt:lpstr>Fixation </vt:lpstr>
      <vt:lpstr>Properties of an Ideal Fixative</vt:lpstr>
      <vt:lpstr>Factor affecting of fixation</vt:lpstr>
      <vt:lpstr>Certain agents used as fixatives </vt:lpstr>
      <vt:lpstr>PowerPoint Presentation</vt:lpstr>
      <vt:lpstr>Preparation of solution </vt:lpstr>
      <vt:lpstr>PowerPoint Presentation</vt:lpstr>
      <vt:lpstr>PowerPoint Presentation</vt:lpstr>
      <vt:lpstr>PowerPoint Presentation</vt:lpstr>
    </vt:vector>
  </TitlesOfParts>
  <Company>HP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General histological technique </dc:title>
  <dc:creator>HP</dc:creator>
  <cp:lastModifiedBy>HP</cp:lastModifiedBy>
  <cp:revision>14</cp:revision>
  <dcterms:created xsi:type="dcterms:W3CDTF">2020-09-29T05:01:37Z</dcterms:created>
  <dcterms:modified xsi:type="dcterms:W3CDTF">2020-09-29T10:28:54Z</dcterms:modified>
</cp:coreProperties>
</file>