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145DBB3-CC15-460F-9958-280B9C0FE773}" type="datetimeFigureOut">
              <a:rPr lang="en-IN" smtClean="0"/>
              <a:t>22-10-2020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8886C7-5096-4A2C-A628-AE8098BB1898}" type="slidenum">
              <a:rPr lang="en-IN" smtClean="0"/>
              <a:t>‹#›</a:t>
            </a:fld>
            <a:endParaRPr lang="en-IN"/>
          </a:p>
        </p:txBody>
      </p:sp>
    </p:spTree>
    <p:extLst>
      <p:ext uri="{BB962C8B-B14F-4D97-AF65-F5344CB8AC3E}">
        <p14:creationId xmlns:p14="http://schemas.microsoft.com/office/powerpoint/2010/main" val="199460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45DBB3-CC15-460F-9958-280B9C0FE773}" type="datetimeFigureOut">
              <a:rPr lang="en-IN" smtClean="0"/>
              <a:t>22-10-2020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8886C7-5096-4A2C-A628-AE8098BB1898}" type="slidenum">
              <a:rPr lang="en-IN" smtClean="0"/>
              <a:t>‹#›</a:t>
            </a:fld>
            <a:endParaRPr lang="en-IN"/>
          </a:p>
        </p:txBody>
      </p:sp>
    </p:spTree>
    <p:extLst>
      <p:ext uri="{BB962C8B-B14F-4D97-AF65-F5344CB8AC3E}">
        <p14:creationId xmlns:p14="http://schemas.microsoft.com/office/powerpoint/2010/main" val="48039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45DBB3-CC15-460F-9958-280B9C0FE773}" type="datetimeFigureOut">
              <a:rPr lang="en-IN" smtClean="0"/>
              <a:t>22-10-2020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8886C7-5096-4A2C-A628-AE8098BB1898}" type="slidenum">
              <a:rPr lang="en-IN" smtClean="0"/>
              <a:t>‹#›</a:t>
            </a:fld>
            <a:endParaRPr lang="en-IN"/>
          </a:p>
        </p:txBody>
      </p:sp>
    </p:spTree>
    <p:extLst>
      <p:ext uri="{BB962C8B-B14F-4D97-AF65-F5344CB8AC3E}">
        <p14:creationId xmlns:p14="http://schemas.microsoft.com/office/powerpoint/2010/main" val="95909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45DBB3-CC15-460F-9958-280B9C0FE773}" type="datetimeFigureOut">
              <a:rPr lang="en-IN" smtClean="0"/>
              <a:t>22-10-2020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8886C7-5096-4A2C-A628-AE8098BB1898}" type="slidenum">
              <a:rPr lang="en-IN" smtClean="0"/>
              <a:t>‹#›</a:t>
            </a:fld>
            <a:endParaRPr lang="en-IN"/>
          </a:p>
        </p:txBody>
      </p:sp>
    </p:spTree>
    <p:extLst>
      <p:ext uri="{BB962C8B-B14F-4D97-AF65-F5344CB8AC3E}">
        <p14:creationId xmlns:p14="http://schemas.microsoft.com/office/powerpoint/2010/main" val="102398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5DBB3-CC15-460F-9958-280B9C0FE773}" type="datetimeFigureOut">
              <a:rPr lang="en-IN" smtClean="0"/>
              <a:t>22-10-2020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8886C7-5096-4A2C-A628-AE8098BB1898}" type="slidenum">
              <a:rPr lang="en-IN" smtClean="0"/>
              <a:t>‹#›</a:t>
            </a:fld>
            <a:endParaRPr lang="en-IN"/>
          </a:p>
        </p:txBody>
      </p:sp>
    </p:spTree>
    <p:extLst>
      <p:ext uri="{BB962C8B-B14F-4D97-AF65-F5344CB8AC3E}">
        <p14:creationId xmlns:p14="http://schemas.microsoft.com/office/powerpoint/2010/main" val="12066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145DBB3-CC15-460F-9958-280B9C0FE773}" type="datetimeFigureOut">
              <a:rPr lang="en-IN" smtClean="0"/>
              <a:t>22-10-2020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8886C7-5096-4A2C-A628-AE8098BB1898}" type="slidenum">
              <a:rPr lang="en-IN" smtClean="0"/>
              <a:t>‹#›</a:t>
            </a:fld>
            <a:endParaRPr lang="en-IN"/>
          </a:p>
        </p:txBody>
      </p:sp>
    </p:spTree>
    <p:extLst>
      <p:ext uri="{BB962C8B-B14F-4D97-AF65-F5344CB8AC3E}">
        <p14:creationId xmlns:p14="http://schemas.microsoft.com/office/powerpoint/2010/main" val="357879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145DBB3-CC15-460F-9958-280B9C0FE773}" type="datetimeFigureOut">
              <a:rPr lang="en-IN" smtClean="0"/>
              <a:t>22-10-2020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A8886C7-5096-4A2C-A628-AE8098BB1898}" type="slidenum">
              <a:rPr lang="en-IN" smtClean="0"/>
              <a:t>‹#›</a:t>
            </a:fld>
            <a:endParaRPr lang="en-IN"/>
          </a:p>
        </p:txBody>
      </p:sp>
    </p:spTree>
    <p:extLst>
      <p:ext uri="{BB962C8B-B14F-4D97-AF65-F5344CB8AC3E}">
        <p14:creationId xmlns:p14="http://schemas.microsoft.com/office/powerpoint/2010/main" val="232407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145DBB3-CC15-460F-9958-280B9C0FE773}" type="datetimeFigureOut">
              <a:rPr lang="en-IN" smtClean="0"/>
              <a:t>22-10-2020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A8886C7-5096-4A2C-A628-AE8098BB1898}" type="slidenum">
              <a:rPr lang="en-IN" smtClean="0"/>
              <a:t>‹#›</a:t>
            </a:fld>
            <a:endParaRPr lang="en-IN"/>
          </a:p>
        </p:txBody>
      </p:sp>
    </p:spTree>
    <p:extLst>
      <p:ext uri="{BB962C8B-B14F-4D97-AF65-F5344CB8AC3E}">
        <p14:creationId xmlns:p14="http://schemas.microsoft.com/office/powerpoint/2010/main" val="185336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5DBB3-CC15-460F-9958-280B9C0FE773}" type="datetimeFigureOut">
              <a:rPr lang="en-IN" smtClean="0"/>
              <a:t>22-10-2020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A8886C7-5096-4A2C-A628-AE8098BB1898}" type="slidenum">
              <a:rPr lang="en-IN" smtClean="0"/>
              <a:t>‹#›</a:t>
            </a:fld>
            <a:endParaRPr lang="en-IN"/>
          </a:p>
        </p:txBody>
      </p:sp>
    </p:spTree>
    <p:extLst>
      <p:ext uri="{BB962C8B-B14F-4D97-AF65-F5344CB8AC3E}">
        <p14:creationId xmlns:p14="http://schemas.microsoft.com/office/powerpoint/2010/main" val="238193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5DBB3-CC15-460F-9958-280B9C0FE773}" type="datetimeFigureOut">
              <a:rPr lang="en-IN" smtClean="0"/>
              <a:t>22-10-2020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8886C7-5096-4A2C-A628-AE8098BB1898}" type="slidenum">
              <a:rPr lang="en-IN" smtClean="0"/>
              <a:t>‹#›</a:t>
            </a:fld>
            <a:endParaRPr lang="en-IN"/>
          </a:p>
        </p:txBody>
      </p:sp>
    </p:spTree>
    <p:extLst>
      <p:ext uri="{BB962C8B-B14F-4D97-AF65-F5344CB8AC3E}">
        <p14:creationId xmlns:p14="http://schemas.microsoft.com/office/powerpoint/2010/main" val="357025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5DBB3-CC15-460F-9958-280B9C0FE773}" type="datetimeFigureOut">
              <a:rPr lang="en-IN" smtClean="0"/>
              <a:t>22-10-2020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8886C7-5096-4A2C-A628-AE8098BB1898}" type="slidenum">
              <a:rPr lang="en-IN" smtClean="0"/>
              <a:t>‹#›</a:t>
            </a:fld>
            <a:endParaRPr lang="en-IN"/>
          </a:p>
        </p:txBody>
      </p:sp>
    </p:spTree>
    <p:extLst>
      <p:ext uri="{BB962C8B-B14F-4D97-AF65-F5344CB8AC3E}">
        <p14:creationId xmlns:p14="http://schemas.microsoft.com/office/powerpoint/2010/main" val="339565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5DBB3-CC15-460F-9958-280B9C0FE773}" type="datetimeFigureOut">
              <a:rPr lang="en-IN" smtClean="0"/>
              <a:t>22-10-2020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886C7-5096-4A2C-A628-AE8098BB1898}" type="slidenum">
              <a:rPr lang="en-IN" smtClean="0"/>
              <a:t>‹#›</a:t>
            </a:fld>
            <a:endParaRPr lang="en-IN"/>
          </a:p>
        </p:txBody>
      </p:sp>
    </p:spTree>
    <p:extLst>
      <p:ext uri="{BB962C8B-B14F-4D97-AF65-F5344CB8AC3E}">
        <p14:creationId xmlns:p14="http://schemas.microsoft.com/office/powerpoint/2010/main" val="651009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6880" y="418011"/>
            <a:ext cx="7358743" cy="3416320"/>
          </a:xfrm>
          <a:prstGeom prst="rect">
            <a:avLst/>
          </a:prstGeom>
          <a:noFill/>
        </p:spPr>
        <p:txBody>
          <a:bodyPr wrap="square" rtlCol="0">
            <a:spAutoFit/>
          </a:bodyPr>
          <a:lstStyle/>
          <a:p>
            <a:r>
              <a:rPr lang="en-IN" sz="5400" dirty="0" smtClean="0">
                <a:solidFill>
                  <a:srgbClr val="C00000"/>
                </a:solidFill>
              </a:rPr>
              <a:t>VCP-511, TOPIC: Treatment and management of wounds and abscess</a:t>
            </a:r>
            <a:endParaRPr lang="en-IN" sz="5400" dirty="0">
              <a:solidFill>
                <a:srgbClr val="C00000"/>
              </a:solidFill>
            </a:endParaRPr>
          </a:p>
        </p:txBody>
      </p:sp>
      <p:sp>
        <p:nvSpPr>
          <p:cNvPr id="5" name="TextBox 4"/>
          <p:cNvSpPr txBox="1"/>
          <p:nvPr/>
        </p:nvSpPr>
        <p:spPr>
          <a:xfrm>
            <a:off x="2037806" y="4084320"/>
            <a:ext cx="6531428" cy="954107"/>
          </a:xfrm>
          <a:prstGeom prst="rect">
            <a:avLst/>
          </a:prstGeom>
          <a:noFill/>
        </p:spPr>
        <p:txBody>
          <a:bodyPr wrap="square" rtlCol="0">
            <a:spAutoFit/>
          </a:bodyPr>
          <a:lstStyle/>
          <a:p>
            <a:r>
              <a:rPr lang="en-IN" sz="2800" dirty="0" smtClean="0"/>
              <a:t>Dr Gyan Dev Singh, Assistant professor, VCC, BVC, Patna-14</a:t>
            </a:r>
            <a:endParaRPr lang="en-IN" sz="2800" dirty="0"/>
          </a:p>
        </p:txBody>
      </p:sp>
    </p:spTree>
    <p:extLst>
      <p:ext uri="{BB962C8B-B14F-4D97-AF65-F5344CB8AC3E}">
        <p14:creationId xmlns:p14="http://schemas.microsoft.com/office/powerpoint/2010/main" val="74855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4857" y="1515291"/>
            <a:ext cx="8038012" cy="2400657"/>
          </a:xfrm>
          <a:prstGeom prst="rect">
            <a:avLst/>
          </a:prstGeom>
          <a:noFill/>
        </p:spPr>
        <p:txBody>
          <a:bodyPr wrap="square" rtlCol="0">
            <a:spAutoFit/>
          </a:bodyPr>
          <a:lstStyle/>
          <a:p>
            <a:r>
              <a:rPr lang="en-IN" sz="4400" dirty="0">
                <a:solidFill>
                  <a:srgbClr val="C00000"/>
                </a:solidFill>
              </a:rPr>
              <a:t>WOUND-CLASSIFICATION, SYMPTOMS, DIAGNOSIS AND TREATMENT</a:t>
            </a:r>
          </a:p>
          <a:p>
            <a:endParaRPr lang="en-IN" dirty="0"/>
          </a:p>
        </p:txBody>
      </p:sp>
    </p:spTree>
    <p:extLst>
      <p:ext uri="{BB962C8B-B14F-4D97-AF65-F5344CB8AC3E}">
        <p14:creationId xmlns:p14="http://schemas.microsoft.com/office/powerpoint/2010/main" val="358283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2" y="95794"/>
            <a:ext cx="11580222" cy="444137"/>
          </a:xfrm>
        </p:spPr>
        <p:txBody>
          <a:bodyPr>
            <a:normAutofit fontScale="90000"/>
          </a:bodyPr>
          <a:lstStyle/>
          <a:p>
            <a:r>
              <a:rPr lang="en-IN" sz="2700" dirty="0" smtClean="0"/>
              <a:t>Open </a:t>
            </a:r>
            <a:r>
              <a:rPr lang="en-IN" sz="2700" dirty="0"/>
              <a:t>wounds</a:t>
            </a:r>
            <a:br>
              <a:rPr lang="en-IN" sz="2700" dirty="0"/>
            </a:br>
            <a:endParaRPr lang="en-IN" sz="2700" dirty="0"/>
          </a:p>
        </p:txBody>
      </p:sp>
      <p:pic>
        <p:nvPicPr>
          <p:cNvPr id="1026" name="Picture 2" descr="Leg With Incise Wound After Dog Bite. Stock Photo, Picture And Royalty Free  Image. Image 6728463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9852" y="674506"/>
            <a:ext cx="2222536" cy="15010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te Wounds &amp; Lacerations - Emergency Pet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363" y="589006"/>
            <a:ext cx="2343785" cy="16720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netrating wound manage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6123" y="539931"/>
            <a:ext cx="2124893" cy="16720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gure 3 from Perforating Cervical, Thoracic, and Abdominal Wounds. |  Semantic Schol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3806" y="506480"/>
            <a:ext cx="2564584" cy="173894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ow to Treat Puncture Wounds in Your Do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44" y="2542903"/>
            <a:ext cx="2347885" cy="182009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ase of the Month- Gunshot Wound: When this dog presented with two serious  wounds near its spinal cord, a radiograph revealed … | Gunshot, Dog  presents, Spinal co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8444" y="2676253"/>
            <a:ext cx="2038985" cy="189411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brasion Wound Images, Stock Photos &amp; Vectors | Shuttersto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5644" y="2676253"/>
            <a:ext cx="1638300" cy="202909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f a Dog Bites You, Do These 7 Things Now – Health Essentials from  Cleveland Clini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10994" y="2670266"/>
            <a:ext cx="2185852" cy="189411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Moist Wound Healing: The New Standard | Today's Veterinary Practi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8194" y="2628356"/>
            <a:ext cx="1942011" cy="180811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Morphological analysis of three wound-cleaning processes on potentially  contamined wounds in ra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568" y="5194345"/>
            <a:ext cx="2422162" cy="127612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Wounds and skin injuries - PDS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68445" y="4781004"/>
            <a:ext cx="2300242" cy="168946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ase reports – veterinary – Willingsford Healthca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73411" y="4781004"/>
            <a:ext cx="2320789" cy="16894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98701" y="6361457"/>
            <a:ext cx="2098766" cy="369332"/>
          </a:xfrm>
          <a:prstGeom prst="rect">
            <a:avLst/>
          </a:prstGeom>
          <a:noFill/>
        </p:spPr>
        <p:txBody>
          <a:bodyPr wrap="square" rtlCol="0">
            <a:spAutoFit/>
          </a:bodyPr>
          <a:lstStyle/>
          <a:p>
            <a:r>
              <a:rPr lang="en-IN" dirty="0" smtClean="0"/>
              <a:t>Septic wound</a:t>
            </a:r>
            <a:endParaRPr lang="en-IN" dirty="0"/>
          </a:p>
        </p:txBody>
      </p:sp>
      <p:sp>
        <p:nvSpPr>
          <p:cNvPr id="7" name="TextBox 6"/>
          <p:cNvSpPr txBox="1"/>
          <p:nvPr/>
        </p:nvSpPr>
        <p:spPr>
          <a:xfrm>
            <a:off x="2953203" y="6361457"/>
            <a:ext cx="2605042" cy="369332"/>
          </a:xfrm>
          <a:prstGeom prst="rect">
            <a:avLst/>
          </a:prstGeom>
          <a:noFill/>
        </p:spPr>
        <p:txBody>
          <a:bodyPr wrap="square" rtlCol="0">
            <a:spAutoFit/>
          </a:bodyPr>
          <a:lstStyle/>
          <a:p>
            <a:r>
              <a:rPr lang="en-IN" dirty="0" smtClean="0"/>
              <a:t>Contaminated wound</a:t>
            </a:r>
            <a:endParaRPr lang="en-IN" dirty="0"/>
          </a:p>
        </p:txBody>
      </p:sp>
      <p:sp>
        <p:nvSpPr>
          <p:cNvPr id="8" name="TextBox 7"/>
          <p:cNvSpPr txBox="1"/>
          <p:nvPr/>
        </p:nvSpPr>
        <p:spPr>
          <a:xfrm>
            <a:off x="374469" y="6361457"/>
            <a:ext cx="1915885" cy="369332"/>
          </a:xfrm>
          <a:prstGeom prst="rect">
            <a:avLst/>
          </a:prstGeom>
          <a:noFill/>
        </p:spPr>
        <p:txBody>
          <a:bodyPr wrap="square" rtlCol="0">
            <a:spAutoFit/>
          </a:bodyPr>
          <a:lstStyle/>
          <a:p>
            <a:r>
              <a:rPr lang="en-IN" dirty="0" err="1" smtClean="0"/>
              <a:t>Asceptic</a:t>
            </a:r>
            <a:r>
              <a:rPr lang="en-IN" dirty="0" smtClean="0"/>
              <a:t> wound</a:t>
            </a:r>
            <a:endParaRPr lang="en-IN" dirty="0"/>
          </a:p>
        </p:txBody>
      </p:sp>
      <p:sp>
        <p:nvSpPr>
          <p:cNvPr id="9" name="TextBox 8"/>
          <p:cNvSpPr txBox="1"/>
          <p:nvPr/>
        </p:nvSpPr>
        <p:spPr>
          <a:xfrm>
            <a:off x="9858195" y="2670266"/>
            <a:ext cx="1942010" cy="369332"/>
          </a:xfrm>
          <a:prstGeom prst="rect">
            <a:avLst/>
          </a:prstGeom>
          <a:noFill/>
        </p:spPr>
        <p:txBody>
          <a:bodyPr wrap="square" rtlCol="0">
            <a:spAutoFit/>
          </a:bodyPr>
          <a:lstStyle/>
          <a:p>
            <a:r>
              <a:rPr lang="en-IN" dirty="0" smtClean="0"/>
              <a:t>granulating</a:t>
            </a:r>
            <a:endParaRPr lang="en-IN" dirty="0"/>
          </a:p>
        </p:txBody>
      </p:sp>
      <p:sp>
        <p:nvSpPr>
          <p:cNvPr id="10" name="TextBox 9"/>
          <p:cNvSpPr txBox="1"/>
          <p:nvPr/>
        </p:nvSpPr>
        <p:spPr>
          <a:xfrm>
            <a:off x="8072846" y="2682472"/>
            <a:ext cx="1524000" cy="369332"/>
          </a:xfrm>
          <a:prstGeom prst="rect">
            <a:avLst/>
          </a:prstGeom>
          <a:noFill/>
        </p:spPr>
        <p:txBody>
          <a:bodyPr wrap="square" rtlCol="0">
            <a:spAutoFit/>
          </a:bodyPr>
          <a:lstStyle/>
          <a:p>
            <a:r>
              <a:rPr lang="en-IN" dirty="0" smtClean="0"/>
              <a:t>Bite wound</a:t>
            </a:r>
            <a:endParaRPr lang="en-IN" dirty="0"/>
          </a:p>
        </p:txBody>
      </p:sp>
      <p:sp>
        <p:nvSpPr>
          <p:cNvPr id="11" name="TextBox 10"/>
          <p:cNvSpPr txBox="1"/>
          <p:nvPr/>
        </p:nvSpPr>
        <p:spPr>
          <a:xfrm>
            <a:off x="5446123" y="4042506"/>
            <a:ext cx="1442357" cy="369332"/>
          </a:xfrm>
          <a:prstGeom prst="rect">
            <a:avLst/>
          </a:prstGeom>
          <a:noFill/>
        </p:spPr>
        <p:txBody>
          <a:bodyPr wrap="square" rtlCol="0">
            <a:spAutoFit/>
          </a:bodyPr>
          <a:lstStyle/>
          <a:p>
            <a:r>
              <a:rPr lang="en-IN" dirty="0" smtClean="0"/>
              <a:t>abrasion</a:t>
            </a:r>
            <a:endParaRPr lang="en-IN" dirty="0"/>
          </a:p>
        </p:txBody>
      </p:sp>
      <p:sp>
        <p:nvSpPr>
          <p:cNvPr id="12" name="TextBox 11"/>
          <p:cNvSpPr txBox="1"/>
          <p:nvPr/>
        </p:nvSpPr>
        <p:spPr>
          <a:xfrm>
            <a:off x="3147640" y="4067141"/>
            <a:ext cx="1890268" cy="369332"/>
          </a:xfrm>
          <a:prstGeom prst="rect">
            <a:avLst/>
          </a:prstGeom>
          <a:noFill/>
        </p:spPr>
        <p:txBody>
          <a:bodyPr wrap="square" rtlCol="0">
            <a:spAutoFit/>
          </a:bodyPr>
          <a:lstStyle/>
          <a:p>
            <a:r>
              <a:rPr lang="en-IN" dirty="0" smtClean="0"/>
              <a:t>Gunshot wound</a:t>
            </a:r>
            <a:endParaRPr lang="en-IN" dirty="0"/>
          </a:p>
        </p:txBody>
      </p:sp>
      <p:sp>
        <p:nvSpPr>
          <p:cNvPr id="13" name="TextBox 12"/>
          <p:cNvSpPr txBox="1"/>
          <p:nvPr/>
        </p:nvSpPr>
        <p:spPr>
          <a:xfrm>
            <a:off x="466307" y="3809195"/>
            <a:ext cx="2046423" cy="369332"/>
          </a:xfrm>
          <a:prstGeom prst="rect">
            <a:avLst/>
          </a:prstGeom>
          <a:noFill/>
        </p:spPr>
        <p:txBody>
          <a:bodyPr wrap="square" rtlCol="0">
            <a:spAutoFit/>
          </a:bodyPr>
          <a:lstStyle/>
          <a:p>
            <a:r>
              <a:rPr lang="en-IN" dirty="0" smtClean="0"/>
              <a:t>Punctured wound</a:t>
            </a:r>
            <a:endParaRPr lang="en-IN" dirty="0"/>
          </a:p>
        </p:txBody>
      </p:sp>
      <p:sp>
        <p:nvSpPr>
          <p:cNvPr id="14" name="TextBox 13"/>
          <p:cNvSpPr txBox="1"/>
          <p:nvPr/>
        </p:nvSpPr>
        <p:spPr>
          <a:xfrm>
            <a:off x="339370" y="1725091"/>
            <a:ext cx="1986081" cy="369332"/>
          </a:xfrm>
          <a:prstGeom prst="rect">
            <a:avLst/>
          </a:prstGeom>
          <a:noFill/>
        </p:spPr>
        <p:txBody>
          <a:bodyPr wrap="square" rtlCol="0">
            <a:spAutoFit/>
          </a:bodyPr>
          <a:lstStyle/>
          <a:p>
            <a:r>
              <a:rPr lang="en-IN" dirty="0" smtClean="0"/>
              <a:t>Incised wound</a:t>
            </a:r>
            <a:endParaRPr lang="en-IN" dirty="0"/>
          </a:p>
        </p:txBody>
      </p:sp>
      <p:sp>
        <p:nvSpPr>
          <p:cNvPr id="15" name="TextBox 14"/>
          <p:cNvSpPr txBox="1"/>
          <p:nvPr/>
        </p:nvSpPr>
        <p:spPr>
          <a:xfrm>
            <a:off x="2953203" y="2143334"/>
            <a:ext cx="1868155" cy="369332"/>
          </a:xfrm>
          <a:prstGeom prst="rect">
            <a:avLst/>
          </a:prstGeom>
          <a:noFill/>
        </p:spPr>
        <p:txBody>
          <a:bodyPr wrap="square" rtlCol="0">
            <a:spAutoFit/>
          </a:bodyPr>
          <a:lstStyle/>
          <a:p>
            <a:r>
              <a:rPr lang="en-IN" dirty="0" smtClean="0"/>
              <a:t>Lacerated wound</a:t>
            </a:r>
            <a:endParaRPr lang="en-IN" dirty="0"/>
          </a:p>
        </p:txBody>
      </p:sp>
      <p:sp>
        <p:nvSpPr>
          <p:cNvPr id="16" name="TextBox 15"/>
          <p:cNvSpPr txBox="1"/>
          <p:nvPr/>
        </p:nvSpPr>
        <p:spPr>
          <a:xfrm>
            <a:off x="5930231" y="1802474"/>
            <a:ext cx="2086359" cy="369332"/>
          </a:xfrm>
          <a:prstGeom prst="rect">
            <a:avLst/>
          </a:prstGeom>
          <a:noFill/>
        </p:spPr>
        <p:txBody>
          <a:bodyPr wrap="square" rtlCol="0">
            <a:spAutoFit/>
          </a:bodyPr>
          <a:lstStyle/>
          <a:p>
            <a:r>
              <a:rPr lang="en-IN" dirty="0" smtClean="0"/>
              <a:t>Penetrating </a:t>
            </a:r>
            <a:endParaRPr lang="en-IN" dirty="0"/>
          </a:p>
        </p:txBody>
      </p:sp>
      <p:sp>
        <p:nvSpPr>
          <p:cNvPr id="17" name="TextBox 16"/>
          <p:cNvSpPr txBox="1"/>
          <p:nvPr/>
        </p:nvSpPr>
        <p:spPr>
          <a:xfrm>
            <a:off x="8500698" y="2046606"/>
            <a:ext cx="2079754" cy="369332"/>
          </a:xfrm>
          <a:prstGeom prst="rect">
            <a:avLst/>
          </a:prstGeom>
          <a:noFill/>
        </p:spPr>
        <p:txBody>
          <a:bodyPr wrap="square" rtlCol="0">
            <a:spAutoFit/>
          </a:bodyPr>
          <a:lstStyle/>
          <a:p>
            <a:r>
              <a:rPr lang="en-IN" dirty="0" smtClean="0"/>
              <a:t>perforating</a:t>
            </a:r>
            <a:endParaRPr lang="en-IN" dirty="0"/>
          </a:p>
        </p:txBody>
      </p:sp>
    </p:spTree>
    <p:extLst>
      <p:ext uri="{BB962C8B-B14F-4D97-AF65-F5344CB8AC3E}">
        <p14:creationId xmlns:p14="http://schemas.microsoft.com/office/powerpoint/2010/main" val="3605221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Close wound</a:t>
            </a:r>
            <a:endParaRPr lang="en-IN" dirty="0"/>
          </a:p>
        </p:txBody>
      </p:sp>
      <p:pic>
        <p:nvPicPr>
          <p:cNvPr id="2050" name="Picture 2" descr="Muscle Contusion - Causes And Symptoms - By Dr. Sharad Purohit | Lybra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0154" y="1923348"/>
            <a:ext cx="3150326" cy="24744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ar Hematoma | Pet Health Topics | All Pets Veterinary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212" y="1745128"/>
            <a:ext cx="3622765" cy="28309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ral haematoma in dogs - PD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7280" y="1690688"/>
            <a:ext cx="30441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diagrammatic representation of fracture haematoma composition. IL =... |  Download Scientific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2709" y="4139724"/>
            <a:ext cx="2419895" cy="213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46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SYMPTOMS OF WOUND</a:t>
            </a:r>
            <a:endParaRPr lang="en-IN" dirty="0"/>
          </a:p>
        </p:txBody>
      </p:sp>
      <p:sp>
        <p:nvSpPr>
          <p:cNvPr id="3" name="Content Placeholder 2"/>
          <p:cNvSpPr>
            <a:spLocks noGrp="1"/>
          </p:cNvSpPr>
          <p:nvPr>
            <p:ph idx="1"/>
          </p:nvPr>
        </p:nvSpPr>
        <p:spPr/>
        <p:txBody>
          <a:bodyPr/>
          <a:lstStyle/>
          <a:p>
            <a:pPr lvl="0"/>
            <a:r>
              <a:rPr lang="en-IN" dirty="0"/>
              <a:t>Localized pain and bleeding.</a:t>
            </a:r>
          </a:p>
          <a:p>
            <a:pPr lvl="0"/>
            <a:r>
              <a:rPr lang="en-IN" dirty="0"/>
              <a:t>Gaping of the lips of wound.</a:t>
            </a:r>
          </a:p>
          <a:p>
            <a:pPr lvl="0"/>
            <a:r>
              <a:rPr lang="en-IN" dirty="0"/>
              <a:t>Weakness, paralysis or a loss of function in a dependent portion.</a:t>
            </a:r>
          </a:p>
          <a:p>
            <a:pPr lvl="0"/>
            <a:r>
              <a:rPr lang="en-IN" dirty="0"/>
              <a:t>Febrile disturbances in severe septic wound.</a:t>
            </a:r>
          </a:p>
          <a:p>
            <a:pPr lvl="0"/>
            <a:r>
              <a:rPr lang="en-IN" dirty="0"/>
              <a:t>Neuritis extending along the course of the nerve involved in the wound.</a:t>
            </a:r>
          </a:p>
          <a:p>
            <a:endParaRPr lang="en-IN" dirty="0"/>
          </a:p>
        </p:txBody>
      </p:sp>
    </p:spTree>
    <p:extLst>
      <p:ext uri="{BB962C8B-B14F-4D97-AF65-F5344CB8AC3E}">
        <p14:creationId xmlns:p14="http://schemas.microsoft.com/office/powerpoint/2010/main" val="287973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83" y="16782"/>
            <a:ext cx="10515600" cy="854075"/>
          </a:xfrm>
        </p:spPr>
        <p:txBody>
          <a:bodyPr>
            <a:normAutofit/>
          </a:bodyPr>
          <a:lstStyle/>
          <a:p>
            <a:r>
              <a:rPr lang="en-IN" sz="2800" b="1" dirty="0"/>
              <a:t>FACTORS AFFECTING WOUND HEALING</a:t>
            </a:r>
            <a:endParaRPr lang="en-IN" sz="2800" dirty="0"/>
          </a:p>
        </p:txBody>
      </p:sp>
      <p:sp>
        <p:nvSpPr>
          <p:cNvPr id="3" name="Content Placeholder 2"/>
          <p:cNvSpPr>
            <a:spLocks noGrp="1"/>
          </p:cNvSpPr>
          <p:nvPr>
            <p:ph idx="1"/>
          </p:nvPr>
        </p:nvSpPr>
        <p:spPr>
          <a:xfrm>
            <a:off x="148045" y="870856"/>
            <a:ext cx="11904617" cy="5834743"/>
          </a:xfrm>
        </p:spPr>
        <p:txBody>
          <a:bodyPr/>
          <a:lstStyle/>
          <a:p>
            <a:r>
              <a:rPr lang="en-IN" b="1" dirty="0"/>
              <a:t>LOCAL </a:t>
            </a:r>
            <a:r>
              <a:rPr lang="en-IN" b="1" dirty="0" smtClean="0"/>
              <a:t>FACTORS:</a:t>
            </a:r>
          </a:p>
          <a:p>
            <a:r>
              <a:rPr lang="en-IN" i="1" dirty="0"/>
              <a:t>Tissue vascularity</a:t>
            </a:r>
            <a:r>
              <a:rPr lang="en-IN" dirty="0"/>
              <a:t> </a:t>
            </a:r>
            <a:endParaRPr lang="en-IN" dirty="0" smtClean="0"/>
          </a:p>
          <a:p>
            <a:r>
              <a:rPr lang="en-IN" i="1" dirty="0" smtClean="0"/>
              <a:t>Infection</a:t>
            </a:r>
          </a:p>
          <a:p>
            <a:r>
              <a:rPr lang="en-IN" i="1" dirty="0"/>
              <a:t>Topical medications</a:t>
            </a:r>
            <a:r>
              <a:rPr lang="en-IN" dirty="0"/>
              <a:t> </a:t>
            </a:r>
            <a:endParaRPr lang="en-IN" dirty="0" smtClean="0"/>
          </a:p>
          <a:p>
            <a:r>
              <a:rPr lang="en-IN" i="1" dirty="0"/>
              <a:t>Lavage and dressings</a:t>
            </a:r>
            <a:r>
              <a:rPr lang="en-IN" dirty="0"/>
              <a:t> </a:t>
            </a:r>
            <a:endParaRPr lang="en-IN" dirty="0" smtClean="0"/>
          </a:p>
          <a:p>
            <a:r>
              <a:rPr lang="en-IN" dirty="0"/>
              <a:t>Presence of </a:t>
            </a:r>
            <a:r>
              <a:rPr lang="en-IN" i="1" dirty="0"/>
              <a:t>foreign bodies</a:t>
            </a:r>
            <a:r>
              <a:rPr lang="en-IN" dirty="0"/>
              <a:t> </a:t>
            </a:r>
            <a:endParaRPr lang="en-IN" dirty="0" smtClean="0"/>
          </a:p>
          <a:p>
            <a:r>
              <a:rPr lang="en-IN" i="1" dirty="0"/>
              <a:t>Obliteration of dead space</a:t>
            </a:r>
            <a:r>
              <a:rPr lang="en-IN" dirty="0"/>
              <a:t> </a:t>
            </a:r>
            <a:endParaRPr lang="en-IN" dirty="0" smtClean="0"/>
          </a:p>
          <a:p>
            <a:r>
              <a:rPr lang="en-IN" i="1" dirty="0"/>
              <a:t>Ionizing radiation</a:t>
            </a:r>
            <a:r>
              <a:rPr lang="en-IN" dirty="0"/>
              <a:t> </a:t>
            </a:r>
            <a:endParaRPr lang="en-IN" dirty="0" smtClean="0"/>
          </a:p>
          <a:p>
            <a:r>
              <a:rPr lang="en-IN" i="1" dirty="0"/>
              <a:t>Movement</a:t>
            </a:r>
            <a:r>
              <a:rPr lang="en-IN" dirty="0"/>
              <a:t> </a:t>
            </a:r>
            <a:endParaRPr lang="en-IN" dirty="0" smtClean="0"/>
          </a:p>
          <a:p>
            <a:r>
              <a:rPr lang="en-IN" i="1" dirty="0"/>
              <a:t>Mutilation</a:t>
            </a:r>
            <a:endParaRPr lang="en-IN" dirty="0"/>
          </a:p>
        </p:txBody>
      </p:sp>
    </p:spTree>
    <p:extLst>
      <p:ext uri="{BB962C8B-B14F-4D97-AF65-F5344CB8AC3E}">
        <p14:creationId xmlns:p14="http://schemas.microsoft.com/office/powerpoint/2010/main" val="337646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1"/>
            <a:ext cx="11902440" cy="792480"/>
          </a:xfrm>
        </p:spPr>
        <p:txBody>
          <a:bodyPr>
            <a:normAutofit/>
          </a:bodyPr>
          <a:lstStyle/>
          <a:p>
            <a:r>
              <a:rPr lang="en-IN" sz="2800" dirty="0" smtClean="0"/>
              <a:t>Systemic factors</a:t>
            </a:r>
            <a:endParaRPr lang="en-IN" sz="2800" dirty="0"/>
          </a:p>
        </p:txBody>
      </p:sp>
      <p:sp>
        <p:nvSpPr>
          <p:cNvPr id="3" name="Content Placeholder 2"/>
          <p:cNvSpPr>
            <a:spLocks noGrp="1"/>
          </p:cNvSpPr>
          <p:nvPr>
            <p:ph idx="1"/>
          </p:nvPr>
        </p:nvSpPr>
        <p:spPr>
          <a:xfrm>
            <a:off x="141514" y="1001486"/>
            <a:ext cx="11902440" cy="5660571"/>
          </a:xfrm>
        </p:spPr>
        <p:txBody>
          <a:bodyPr/>
          <a:lstStyle/>
          <a:p>
            <a:r>
              <a:rPr lang="en-IN" i="1" dirty="0"/>
              <a:t>Advanced age</a:t>
            </a:r>
            <a:r>
              <a:rPr lang="en-IN" dirty="0"/>
              <a:t> </a:t>
            </a:r>
            <a:endParaRPr lang="en-IN" dirty="0" smtClean="0"/>
          </a:p>
          <a:p>
            <a:r>
              <a:rPr lang="en-IN" i="1" dirty="0" smtClean="0"/>
              <a:t>Nutrition</a:t>
            </a:r>
          </a:p>
          <a:p>
            <a:r>
              <a:rPr lang="en-IN" i="1" dirty="0"/>
              <a:t>Protein</a:t>
            </a:r>
            <a:r>
              <a:rPr lang="en-IN" dirty="0"/>
              <a:t> </a:t>
            </a:r>
            <a:endParaRPr lang="en-IN" dirty="0" smtClean="0"/>
          </a:p>
          <a:p>
            <a:r>
              <a:rPr lang="en-IN" i="1" dirty="0"/>
              <a:t>Glucose</a:t>
            </a:r>
            <a:r>
              <a:rPr lang="en-IN" dirty="0"/>
              <a:t> </a:t>
            </a:r>
            <a:endParaRPr lang="en-IN" dirty="0" smtClean="0"/>
          </a:p>
          <a:p>
            <a:r>
              <a:rPr lang="en-IN" i="1" dirty="0" smtClean="0"/>
              <a:t>Iron</a:t>
            </a:r>
          </a:p>
          <a:p>
            <a:r>
              <a:rPr lang="en-IN" i="1" dirty="0"/>
              <a:t>Minerals like zinc, copper</a:t>
            </a:r>
            <a:r>
              <a:rPr lang="en-IN" dirty="0"/>
              <a:t> </a:t>
            </a:r>
            <a:endParaRPr lang="en-IN" dirty="0" smtClean="0"/>
          </a:p>
          <a:p>
            <a:r>
              <a:rPr lang="en-IN" i="1" dirty="0"/>
              <a:t>Vitamins A and B complex</a:t>
            </a:r>
            <a:r>
              <a:rPr lang="en-IN" dirty="0"/>
              <a:t> </a:t>
            </a:r>
            <a:endParaRPr lang="en-IN" dirty="0" smtClean="0"/>
          </a:p>
          <a:p>
            <a:r>
              <a:rPr lang="en-IN" i="1" dirty="0"/>
              <a:t>Vitamin </a:t>
            </a:r>
            <a:r>
              <a:rPr lang="en-IN" i="1" dirty="0" smtClean="0"/>
              <a:t>C</a:t>
            </a:r>
          </a:p>
          <a:p>
            <a:r>
              <a:rPr lang="en-IN" i="1" dirty="0"/>
              <a:t>Carbohydrates and fats</a:t>
            </a:r>
            <a:endParaRPr lang="en-IN" dirty="0"/>
          </a:p>
        </p:txBody>
      </p:sp>
    </p:spTree>
    <p:extLst>
      <p:ext uri="{BB962C8B-B14F-4D97-AF65-F5344CB8AC3E}">
        <p14:creationId xmlns:p14="http://schemas.microsoft.com/office/powerpoint/2010/main" val="8859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25" y="0"/>
            <a:ext cx="10515600" cy="1325563"/>
          </a:xfrm>
        </p:spPr>
        <p:txBody>
          <a:bodyPr/>
          <a:lstStyle/>
          <a:p>
            <a:r>
              <a:rPr lang="en-IN" b="1" dirty="0"/>
              <a:t>MEDICATION</a:t>
            </a:r>
            <a:endParaRPr lang="en-IN" dirty="0"/>
          </a:p>
        </p:txBody>
      </p:sp>
      <p:sp>
        <p:nvSpPr>
          <p:cNvPr id="3" name="Content Placeholder 2"/>
          <p:cNvSpPr>
            <a:spLocks noGrp="1"/>
          </p:cNvSpPr>
          <p:nvPr>
            <p:ph idx="1"/>
          </p:nvPr>
        </p:nvSpPr>
        <p:spPr>
          <a:xfrm>
            <a:off x="324395" y="1216025"/>
            <a:ext cx="11571514" cy="5376364"/>
          </a:xfrm>
        </p:spPr>
        <p:txBody>
          <a:bodyPr/>
          <a:lstStyle/>
          <a:p>
            <a:r>
              <a:rPr lang="en-IN" i="1" dirty="0"/>
              <a:t>Anti-inflammatory</a:t>
            </a:r>
            <a:r>
              <a:rPr lang="en-IN" dirty="0"/>
              <a:t> drugs </a:t>
            </a:r>
            <a:endParaRPr lang="en-IN" dirty="0" smtClean="0"/>
          </a:p>
          <a:p>
            <a:r>
              <a:rPr lang="en-IN" i="1" dirty="0"/>
              <a:t>Chemotherapeutic agents</a:t>
            </a:r>
            <a:r>
              <a:rPr lang="en-IN" dirty="0"/>
              <a:t> </a:t>
            </a:r>
            <a:endParaRPr lang="en-IN" dirty="0" smtClean="0"/>
          </a:p>
          <a:p>
            <a:r>
              <a:rPr lang="en-IN" i="1" dirty="0"/>
              <a:t>Anticoagulant drugs</a:t>
            </a:r>
            <a:r>
              <a:rPr lang="en-IN" dirty="0"/>
              <a:t> </a:t>
            </a:r>
          </a:p>
          <a:p>
            <a:r>
              <a:rPr lang="en-IN" dirty="0" smtClean="0"/>
              <a:t>Most</a:t>
            </a:r>
            <a:r>
              <a:rPr lang="en-IN" dirty="0"/>
              <a:t> </a:t>
            </a:r>
            <a:r>
              <a:rPr lang="en-IN" i="1" dirty="0"/>
              <a:t>NSAIDs</a:t>
            </a:r>
            <a:r>
              <a:rPr lang="en-IN" dirty="0"/>
              <a:t> lower resistance to infection and ultimately delay healing</a:t>
            </a:r>
          </a:p>
          <a:p>
            <a:endParaRPr lang="en-IN" dirty="0"/>
          </a:p>
        </p:txBody>
      </p:sp>
    </p:spTree>
    <p:extLst>
      <p:ext uri="{BB962C8B-B14F-4D97-AF65-F5344CB8AC3E}">
        <p14:creationId xmlns:p14="http://schemas.microsoft.com/office/powerpoint/2010/main" val="398234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SYSTEMIC DISEASES</a:t>
            </a:r>
            <a:endParaRPr lang="en-IN" dirty="0"/>
          </a:p>
        </p:txBody>
      </p:sp>
      <p:sp>
        <p:nvSpPr>
          <p:cNvPr id="3" name="Content Placeholder 2"/>
          <p:cNvSpPr>
            <a:spLocks noGrp="1"/>
          </p:cNvSpPr>
          <p:nvPr>
            <p:ph idx="1"/>
          </p:nvPr>
        </p:nvSpPr>
        <p:spPr/>
        <p:txBody>
          <a:bodyPr/>
          <a:lstStyle/>
          <a:p>
            <a:r>
              <a:rPr lang="en-IN" dirty="0"/>
              <a:t>malignancy, uncontrolled diabetes, renal and hepatic disturbances delay healing process</a:t>
            </a:r>
            <a:r>
              <a:rPr lang="en-IN" dirty="0" smtClean="0"/>
              <a:t>.</a:t>
            </a:r>
          </a:p>
          <a:p>
            <a:r>
              <a:rPr lang="en-IN" dirty="0" smtClean="0"/>
              <a:t>Malignancy </a:t>
            </a:r>
            <a:r>
              <a:rPr lang="en-IN" dirty="0" smtClean="0">
                <a:solidFill>
                  <a:srgbClr val="C00000"/>
                </a:solidFill>
              </a:rPr>
              <a:t>(</a:t>
            </a:r>
            <a:r>
              <a:rPr lang="en-IN" dirty="0">
                <a:solidFill>
                  <a:srgbClr val="C00000"/>
                </a:solidFill>
              </a:rPr>
              <a:t>by altering metabolism, producing </a:t>
            </a:r>
            <a:r>
              <a:rPr lang="en-IN" dirty="0" err="1">
                <a:solidFill>
                  <a:srgbClr val="C00000"/>
                </a:solidFill>
              </a:rPr>
              <a:t>chachexia</a:t>
            </a:r>
            <a:r>
              <a:rPr lang="en-IN" dirty="0">
                <a:solidFill>
                  <a:srgbClr val="C00000"/>
                </a:solidFill>
              </a:rPr>
              <a:t>, and minimizing inflammatory cell division.</a:t>
            </a:r>
            <a:r>
              <a:rPr lang="en-IN" dirty="0" smtClean="0">
                <a:solidFill>
                  <a:srgbClr val="C00000"/>
                </a:solidFill>
              </a:rPr>
              <a:t>)</a:t>
            </a:r>
          </a:p>
          <a:p>
            <a:r>
              <a:rPr lang="en-IN" dirty="0" err="1" smtClean="0"/>
              <a:t>Uremia</a:t>
            </a:r>
            <a:endParaRPr lang="en-IN" dirty="0" smtClean="0"/>
          </a:p>
          <a:p>
            <a:r>
              <a:rPr lang="en-IN" dirty="0"/>
              <a:t>diabetes</a:t>
            </a:r>
          </a:p>
        </p:txBody>
      </p:sp>
    </p:spTree>
    <p:extLst>
      <p:ext uri="{BB962C8B-B14F-4D97-AF65-F5344CB8AC3E}">
        <p14:creationId xmlns:p14="http://schemas.microsoft.com/office/powerpoint/2010/main" val="340440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08" y="69033"/>
            <a:ext cx="10515600" cy="1325563"/>
          </a:xfrm>
        </p:spPr>
        <p:txBody>
          <a:bodyPr/>
          <a:lstStyle/>
          <a:p>
            <a:r>
              <a:rPr lang="en-IN" b="1" dirty="0"/>
              <a:t>MANAGEMENT OF WOUNDS</a:t>
            </a:r>
            <a:endParaRPr lang="en-IN" dirty="0"/>
          </a:p>
        </p:txBody>
      </p:sp>
      <p:sp>
        <p:nvSpPr>
          <p:cNvPr id="3" name="Content Placeholder 2"/>
          <p:cNvSpPr>
            <a:spLocks noGrp="1"/>
          </p:cNvSpPr>
          <p:nvPr>
            <p:ph idx="1"/>
          </p:nvPr>
        </p:nvSpPr>
        <p:spPr/>
        <p:txBody>
          <a:bodyPr/>
          <a:lstStyle/>
          <a:p>
            <a:endParaRPr lang="en-IN" dirty="0" smtClean="0">
              <a:effectLst/>
            </a:endParaRPr>
          </a:p>
          <a:p>
            <a:pPr lvl="1"/>
            <a:r>
              <a:rPr lang="en-IN" i="1" dirty="0"/>
              <a:t>Contusions:</a:t>
            </a:r>
            <a:r>
              <a:rPr lang="en-IN" b="1" dirty="0"/>
              <a:t> </a:t>
            </a:r>
            <a:r>
              <a:rPr lang="en-IN" dirty="0"/>
              <a:t>are treated with cold and astringent applications to minimize extravasation.</a:t>
            </a:r>
          </a:p>
          <a:p>
            <a:pPr lvl="1"/>
            <a:r>
              <a:rPr lang="en-IN" i="1" dirty="0"/>
              <a:t>Haematomas:</a:t>
            </a:r>
            <a:r>
              <a:rPr lang="en-IN" dirty="0"/>
              <a:t> when small get absorbed other wise they may have to be opened and treated.</a:t>
            </a:r>
          </a:p>
          <a:p>
            <a:pPr lvl="1"/>
            <a:r>
              <a:rPr lang="en-IN" i="1" dirty="0"/>
              <a:t>Open wounds:</a:t>
            </a:r>
            <a:r>
              <a:rPr lang="en-IN" dirty="0"/>
              <a:t> surgical or aseptic wound, contaminated and septic wound or infected wounds.</a:t>
            </a:r>
          </a:p>
          <a:p>
            <a:endParaRPr lang="en-IN" dirty="0"/>
          </a:p>
        </p:txBody>
      </p:sp>
    </p:spTree>
    <p:extLst>
      <p:ext uri="{BB962C8B-B14F-4D97-AF65-F5344CB8AC3E}">
        <p14:creationId xmlns:p14="http://schemas.microsoft.com/office/powerpoint/2010/main" val="4181042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 y="95160"/>
            <a:ext cx="11678193" cy="766989"/>
          </a:xfrm>
        </p:spPr>
        <p:txBody>
          <a:bodyPr>
            <a:normAutofit fontScale="90000"/>
          </a:bodyPr>
          <a:lstStyle/>
          <a:p>
            <a:r>
              <a:rPr lang="en-IN" sz="2800" dirty="0">
                <a:solidFill>
                  <a:srgbClr val="C00000"/>
                </a:solidFill>
              </a:rPr>
              <a:t>Surgical or aseptic wounds</a:t>
            </a:r>
            <a:br>
              <a:rPr lang="en-IN" sz="2800" dirty="0">
                <a:solidFill>
                  <a:srgbClr val="C00000"/>
                </a:solidFill>
              </a:rPr>
            </a:br>
            <a:endParaRPr lang="en-IN" sz="2800" dirty="0">
              <a:solidFill>
                <a:srgbClr val="C00000"/>
              </a:solidFill>
            </a:endParaRPr>
          </a:p>
        </p:txBody>
      </p:sp>
      <p:sp>
        <p:nvSpPr>
          <p:cNvPr id="3" name="Content Placeholder 2"/>
          <p:cNvSpPr>
            <a:spLocks noGrp="1"/>
          </p:cNvSpPr>
          <p:nvPr>
            <p:ph idx="1"/>
          </p:nvPr>
        </p:nvSpPr>
        <p:spPr>
          <a:xfrm>
            <a:off x="139337" y="1088571"/>
            <a:ext cx="11852365" cy="5669280"/>
          </a:xfrm>
        </p:spPr>
        <p:txBody>
          <a:bodyPr/>
          <a:lstStyle/>
          <a:p>
            <a:pPr lvl="0"/>
            <a:r>
              <a:rPr lang="en-IN" dirty="0" smtClean="0"/>
              <a:t>Surgeon </a:t>
            </a:r>
            <a:r>
              <a:rPr lang="en-IN" dirty="0"/>
              <a:t>should avoid </a:t>
            </a:r>
            <a:r>
              <a:rPr lang="en-IN" dirty="0">
                <a:solidFill>
                  <a:srgbClr val="C00000"/>
                </a:solidFill>
              </a:rPr>
              <a:t>drying of the tissue, excessive trauma and haemorrhage</a:t>
            </a:r>
            <a:r>
              <a:rPr lang="en-IN" dirty="0"/>
              <a:t> </a:t>
            </a:r>
          </a:p>
          <a:p>
            <a:pPr lvl="0"/>
            <a:r>
              <a:rPr lang="en-IN" dirty="0"/>
              <a:t>Prophylaxis against tetanus.</a:t>
            </a:r>
          </a:p>
          <a:p>
            <a:pPr lvl="0"/>
            <a:r>
              <a:rPr lang="en-IN" dirty="0"/>
              <a:t>Dependent drainage should be provided if </a:t>
            </a:r>
            <a:r>
              <a:rPr lang="en-IN" dirty="0" err="1"/>
              <a:t>haemotoma</a:t>
            </a:r>
            <a:r>
              <a:rPr lang="en-IN" dirty="0"/>
              <a:t> or seroma formation is expected.</a:t>
            </a:r>
          </a:p>
          <a:p>
            <a:pPr lvl="0"/>
            <a:r>
              <a:rPr lang="en-IN" dirty="0"/>
              <a:t>Suture should be supported </a:t>
            </a:r>
            <a:r>
              <a:rPr lang="en-IN" dirty="0" err="1"/>
              <a:t>upto</a:t>
            </a:r>
            <a:r>
              <a:rPr lang="en-IN" dirty="0"/>
              <a:t> healing time </a:t>
            </a:r>
            <a:r>
              <a:rPr lang="en-IN" dirty="0">
                <a:solidFill>
                  <a:srgbClr val="C00000"/>
                </a:solidFill>
              </a:rPr>
              <a:t>8 -14 days</a:t>
            </a:r>
          </a:p>
          <a:p>
            <a:pPr lvl="0"/>
            <a:r>
              <a:rPr lang="en-IN" dirty="0" smtClean="0"/>
              <a:t> Antibiotics </a:t>
            </a:r>
            <a:r>
              <a:rPr lang="en-IN" dirty="0"/>
              <a:t>as a therapeutic or prophylactic measure.</a:t>
            </a:r>
          </a:p>
          <a:p>
            <a:pPr lvl="0"/>
            <a:r>
              <a:rPr lang="en-IN" dirty="0"/>
              <a:t>Local application of Fly repellents – hot summer months.</a:t>
            </a:r>
          </a:p>
          <a:p>
            <a:pPr lvl="0"/>
            <a:r>
              <a:rPr lang="en-IN" dirty="0"/>
              <a:t>The patient and the affected injured part should be kept at rest.</a:t>
            </a:r>
          </a:p>
          <a:p>
            <a:endParaRPr lang="en-IN" dirty="0"/>
          </a:p>
        </p:txBody>
      </p:sp>
    </p:spTree>
    <p:extLst>
      <p:ext uri="{BB962C8B-B14F-4D97-AF65-F5344CB8AC3E}">
        <p14:creationId xmlns:p14="http://schemas.microsoft.com/office/powerpoint/2010/main" val="331035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Abscess </a:t>
            </a:r>
            <a:endParaRPr lang="en-IN" dirty="0"/>
          </a:p>
        </p:txBody>
      </p:sp>
      <p:sp>
        <p:nvSpPr>
          <p:cNvPr id="3" name="Content Placeholder 2"/>
          <p:cNvSpPr>
            <a:spLocks noGrp="1"/>
          </p:cNvSpPr>
          <p:nvPr>
            <p:ph idx="1"/>
          </p:nvPr>
        </p:nvSpPr>
        <p:spPr/>
        <p:txBody>
          <a:bodyPr/>
          <a:lstStyle/>
          <a:p>
            <a:r>
              <a:rPr lang="en-IN" dirty="0"/>
              <a:t>Abscesses are circumscribed collections of purulent material (pus) in a </a:t>
            </a:r>
            <a:r>
              <a:rPr lang="en-IN" dirty="0" smtClean="0"/>
              <a:t>cavity</a:t>
            </a:r>
          </a:p>
          <a:p>
            <a:r>
              <a:rPr lang="en-IN" dirty="0"/>
              <a:t>Corynebacterium, </a:t>
            </a:r>
            <a:r>
              <a:rPr lang="en-IN" dirty="0" smtClean="0"/>
              <a:t>Pseudomonas</a:t>
            </a:r>
            <a:r>
              <a:rPr lang="en-IN" dirty="0"/>
              <a:t>, Streptococcus and </a:t>
            </a:r>
            <a:r>
              <a:rPr lang="en-IN" dirty="0" smtClean="0"/>
              <a:t>Staphylococcus</a:t>
            </a:r>
          </a:p>
          <a:p>
            <a:r>
              <a:rPr lang="en-IN" dirty="0"/>
              <a:t>Abscess consists of a wall, pyogenic membrane and pus (Liquor </a:t>
            </a:r>
            <a:r>
              <a:rPr lang="en-IN" dirty="0" err="1"/>
              <a:t>puris</a:t>
            </a:r>
            <a:r>
              <a:rPr lang="en-IN" dirty="0"/>
              <a:t>).</a:t>
            </a:r>
          </a:p>
          <a:p>
            <a:r>
              <a:rPr lang="en-IN" dirty="0" smtClean="0"/>
              <a:t> </a:t>
            </a:r>
            <a:r>
              <a:rPr lang="en-IN" dirty="0"/>
              <a:t>P</a:t>
            </a:r>
            <a:r>
              <a:rPr lang="en-IN" dirty="0" smtClean="0"/>
              <a:t>yogenic membrane </a:t>
            </a:r>
            <a:r>
              <a:rPr lang="en-IN" dirty="0"/>
              <a:t>controls spread of infection, and helps in phagocytosis and granulation tissue formation</a:t>
            </a:r>
          </a:p>
        </p:txBody>
      </p:sp>
    </p:spTree>
    <p:extLst>
      <p:ext uri="{BB962C8B-B14F-4D97-AF65-F5344CB8AC3E}">
        <p14:creationId xmlns:p14="http://schemas.microsoft.com/office/powerpoint/2010/main" val="355514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Contaminated wound</a:t>
            </a:r>
            <a:br>
              <a:rPr lang="en-IN" dirty="0"/>
            </a:br>
            <a:endParaRPr lang="en-IN" dirty="0"/>
          </a:p>
        </p:txBody>
      </p:sp>
      <p:sp>
        <p:nvSpPr>
          <p:cNvPr id="3" name="Content Placeholder 2"/>
          <p:cNvSpPr>
            <a:spLocks noGrp="1"/>
          </p:cNvSpPr>
          <p:nvPr>
            <p:ph idx="1"/>
          </p:nvPr>
        </p:nvSpPr>
        <p:spPr/>
        <p:txBody>
          <a:bodyPr/>
          <a:lstStyle/>
          <a:p>
            <a:pPr lvl="0"/>
            <a:r>
              <a:rPr lang="en-IN" dirty="0"/>
              <a:t>A fresh wound gets contaminated when it is more than 4 -5 days old.</a:t>
            </a:r>
          </a:p>
          <a:p>
            <a:pPr lvl="0"/>
            <a:r>
              <a:rPr lang="en-IN" dirty="0"/>
              <a:t>The principal therapeutic strategies of the open and contaminated wound are to convert it into a clean closed wound.</a:t>
            </a:r>
          </a:p>
          <a:p>
            <a:endParaRPr lang="en-IN" dirty="0"/>
          </a:p>
        </p:txBody>
      </p:sp>
    </p:spTree>
    <p:extLst>
      <p:ext uri="{BB962C8B-B14F-4D97-AF65-F5344CB8AC3E}">
        <p14:creationId xmlns:p14="http://schemas.microsoft.com/office/powerpoint/2010/main" val="3996891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8" y="0"/>
            <a:ext cx="11893731" cy="661851"/>
          </a:xfrm>
        </p:spPr>
        <p:txBody>
          <a:bodyPr>
            <a:normAutofit/>
          </a:bodyPr>
          <a:lstStyle/>
          <a:p>
            <a:r>
              <a:rPr lang="en-IN" sz="2400" b="1" dirty="0"/>
              <a:t>SEPTIC WOUND OR INFECTED WOUND</a:t>
            </a:r>
            <a:endParaRPr lang="en-IN" sz="2400" dirty="0"/>
          </a:p>
        </p:txBody>
      </p:sp>
      <p:sp>
        <p:nvSpPr>
          <p:cNvPr id="3" name="Content Placeholder 2"/>
          <p:cNvSpPr>
            <a:spLocks noGrp="1"/>
          </p:cNvSpPr>
          <p:nvPr>
            <p:ph idx="1"/>
          </p:nvPr>
        </p:nvSpPr>
        <p:spPr>
          <a:xfrm>
            <a:off x="176347" y="853440"/>
            <a:ext cx="11893731" cy="5799909"/>
          </a:xfrm>
        </p:spPr>
        <p:txBody>
          <a:bodyPr/>
          <a:lstStyle/>
          <a:p>
            <a:r>
              <a:rPr lang="en-IN" i="1" dirty="0" smtClean="0"/>
              <a:t>Debridement</a:t>
            </a:r>
          </a:p>
          <a:p>
            <a:r>
              <a:rPr lang="en-IN" i="1" dirty="0" smtClean="0"/>
              <a:t>Lavage</a:t>
            </a:r>
          </a:p>
          <a:p>
            <a:r>
              <a:rPr lang="en-IN" i="1" dirty="0"/>
              <a:t>Wound drainage</a:t>
            </a:r>
            <a:r>
              <a:rPr lang="en-IN" dirty="0"/>
              <a:t> </a:t>
            </a:r>
            <a:endParaRPr lang="en-IN" dirty="0" smtClean="0"/>
          </a:p>
          <a:p>
            <a:r>
              <a:rPr lang="en-IN" i="1" dirty="0"/>
              <a:t>Antimicrobial </a:t>
            </a:r>
            <a:r>
              <a:rPr lang="en-IN" i="1" dirty="0" smtClean="0"/>
              <a:t>therapy</a:t>
            </a:r>
          </a:p>
          <a:p>
            <a:r>
              <a:rPr lang="en-IN" i="1" dirty="0"/>
              <a:t>Sterile protective bandaging</a:t>
            </a:r>
            <a:r>
              <a:rPr lang="en-IN" dirty="0"/>
              <a:t> </a:t>
            </a:r>
          </a:p>
        </p:txBody>
      </p:sp>
    </p:spTree>
    <p:extLst>
      <p:ext uri="{BB962C8B-B14F-4D97-AF65-F5344CB8AC3E}">
        <p14:creationId xmlns:p14="http://schemas.microsoft.com/office/powerpoint/2010/main" val="3513695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4355" y="2394857"/>
            <a:ext cx="4354285" cy="1107996"/>
          </a:xfrm>
          <a:prstGeom prst="rect">
            <a:avLst/>
          </a:prstGeom>
          <a:noFill/>
        </p:spPr>
        <p:txBody>
          <a:bodyPr wrap="square" rtlCol="0">
            <a:spAutoFit/>
          </a:bodyPr>
          <a:lstStyle/>
          <a:p>
            <a:r>
              <a:rPr lang="en-IN" sz="6600" dirty="0" smtClean="0">
                <a:solidFill>
                  <a:srgbClr val="C00000"/>
                </a:solidFill>
              </a:rPr>
              <a:t>Thank you </a:t>
            </a:r>
            <a:endParaRPr lang="en-IN" sz="6600" dirty="0">
              <a:solidFill>
                <a:srgbClr val="C00000"/>
              </a:solidFill>
            </a:endParaRPr>
          </a:p>
        </p:txBody>
      </p:sp>
    </p:spTree>
    <p:extLst>
      <p:ext uri="{BB962C8B-B14F-4D97-AF65-F5344CB8AC3E}">
        <p14:creationId xmlns:p14="http://schemas.microsoft.com/office/powerpoint/2010/main" val="136997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r>
              <a:rPr lang="en-IN" dirty="0"/>
              <a:t>Pus contains </a:t>
            </a:r>
            <a:r>
              <a:rPr lang="en-IN" dirty="0" err="1"/>
              <a:t>necrosed</a:t>
            </a:r>
            <a:r>
              <a:rPr lang="en-IN" dirty="0"/>
              <a:t> tissue, dead bacteria, leukocytes and proteins of blood and tissues.</a:t>
            </a:r>
          </a:p>
          <a:p>
            <a:pPr lvl="0"/>
            <a:r>
              <a:rPr lang="en-IN" dirty="0"/>
              <a:t>Pus cells mainly consist of </a:t>
            </a:r>
            <a:r>
              <a:rPr lang="en-IN" dirty="0" err="1"/>
              <a:t>polymorphonuclear</a:t>
            </a:r>
            <a:r>
              <a:rPr lang="en-IN" dirty="0"/>
              <a:t> leukocytes along with a few mononuclear cells.</a:t>
            </a:r>
          </a:p>
          <a:p>
            <a:pPr lvl="0"/>
            <a:r>
              <a:rPr lang="en-IN" dirty="0"/>
              <a:t>Pus is alkaline in nature and yellow in colour.</a:t>
            </a:r>
          </a:p>
          <a:p>
            <a:pPr lvl="0"/>
            <a:r>
              <a:rPr lang="en-IN" dirty="0"/>
              <a:t>Pus serum will not clot, since the fibrin of exudates is digested by the proteolytic enzymes of the leukocytes</a:t>
            </a:r>
          </a:p>
          <a:p>
            <a:endParaRPr lang="en-IN" dirty="0"/>
          </a:p>
        </p:txBody>
      </p:sp>
    </p:spTree>
    <p:extLst>
      <p:ext uri="{BB962C8B-B14F-4D97-AF65-F5344CB8AC3E}">
        <p14:creationId xmlns:p14="http://schemas.microsoft.com/office/powerpoint/2010/main" val="108372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Classification of abscess</a:t>
            </a:r>
            <a:endParaRPr lang="en-IN" dirty="0"/>
          </a:p>
        </p:txBody>
      </p:sp>
      <p:sp>
        <p:nvSpPr>
          <p:cNvPr id="3" name="Content Placeholder 2"/>
          <p:cNvSpPr>
            <a:spLocks noGrp="1"/>
          </p:cNvSpPr>
          <p:nvPr>
            <p:ph idx="1"/>
          </p:nvPr>
        </p:nvSpPr>
        <p:spPr/>
        <p:txBody>
          <a:bodyPr/>
          <a:lstStyle/>
          <a:p>
            <a:pPr lvl="0"/>
            <a:r>
              <a:rPr lang="en-IN" dirty="0"/>
              <a:t>Abscess may be classified as:</a:t>
            </a:r>
          </a:p>
          <a:p>
            <a:pPr lvl="1"/>
            <a:r>
              <a:rPr lang="en-IN" i="1" dirty="0"/>
              <a:t>Acute Abscess (Hot abscess):</a:t>
            </a:r>
            <a:r>
              <a:rPr lang="en-IN" dirty="0"/>
              <a:t> Inflammatory symptoms are more active.</a:t>
            </a:r>
          </a:p>
          <a:p>
            <a:pPr lvl="1"/>
            <a:r>
              <a:rPr lang="en-IN" i="1" dirty="0"/>
              <a:t>Chronic Abscess (Cold abscess):</a:t>
            </a:r>
            <a:r>
              <a:rPr lang="en-IN" dirty="0"/>
              <a:t> Inflammatory symptoms are less active.</a:t>
            </a:r>
          </a:p>
          <a:p>
            <a:pPr lvl="2"/>
            <a:r>
              <a:rPr lang="en-IN" dirty="0"/>
              <a:t>Chronic abscess may be:</a:t>
            </a:r>
          </a:p>
          <a:p>
            <a:pPr lvl="3"/>
            <a:r>
              <a:rPr lang="en-IN" dirty="0"/>
              <a:t>Hard with </a:t>
            </a:r>
            <a:r>
              <a:rPr lang="en-IN" dirty="0" err="1"/>
              <a:t>inspissated</a:t>
            </a:r>
            <a:r>
              <a:rPr lang="en-IN" dirty="0"/>
              <a:t> </a:t>
            </a:r>
            <a:r>
              <a:rPr lang="en-IN" dirty="0" err="1"/>
              <a:t>pus,or</a:t>
            </a:r>
            <a:endParaRPr lang="en-IN" dirty="0"/>
          </a:p>
          <a:p>
            <a:pPr lvl="3"/>
            <a:r>
              <a:rPr lang="en-IN" dirty="0"/>
              <a:t>Soft with liquid pus and thin abscess wall.</a:t>
            </a:r>
          </a:p>
          <a:p>
            <a:pPr lvl="1"/>
            <a:r>
              <a:rPr lang="en-IN" i="1" dirty="0"/>
              <a:t>Superficial or deep abscess:</a:t>
            </a:r>
            <a:r>
              <a:rPr lang="en-IN" dirty="0"/>
              <a:t> based on location</a:t>
            </a:r>
          </a:p>
          <a:p>
            <a:endParaRPr lang="en-IN" dirty="0"/>
          </a:p>
        </p:txBody>
      </p:sp>
    </p:spTree>
    <p:extLst>
      <p:ext uri="{BB962C8B-B14F-4D97-AF65-F5344CB8AC3E}">
        <p14:creationId xmlns:p14="http://schemas.microsoft.com/office/powerpoint/2010/main" val="253179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Etiology</a:t>
            </a:r>
            <a:r>
              <a:rPr lang="en-IN" dirty="0" smtClean="0"/>
              <a:t> of abscess</a:t>
            </a:r>
            <a:endParaRPr lang="en-IN" dirty="0"/>
          </a:p>
        </p:txBody>
      </p:sp>
      <p:sp>
        <p:nvSpPr>
          <p:cNvPr id="3" name="Content Placeholder 2"/>
          <p:cNvSpPr>
            <a:spLocks noGrp="1"/>
          </p:cNvSpPr>
          <p:nvPr>
            <p:ph idx="1"/>
          </p:nvPr>
        </p:nvSpPr>
        <p:spPr/>
        <p:txBody>
          <a:bodyPr/>
          <a:lstStyle/>
          <a:p>
            <a:pPr lvl="0"/>
            <a:r>
              <a:rPr lang="en-IN" dirty="0"/>
              <a:t>Pyogenic organisms like Staphylococci, Streptococci, Escherichia coli and Pseudomonas aeruginosa.</a:t>
            </a:r>
          </a:p>
          <a:p>
            <a:pPr lvl="0"/>
            <a:r>
              <a:rPr lang="en-IN" dirty="0"/>
              <a:t>Specific organisms like Corynebacterium pyogenes, </a:t>
            </a:r>
            <a:r>
              <a:rPr lang="en-IN" dirty="0" err="1"/>
              <a:t>Actinomyces</a:t>
            </a:r>
            <a:r>
              <a:rPr lang="en-IN" dirty="0"/>
              <a:t> </a:t>
            </a:r>
            <a:r>
              <a:rPr lang="en-IN" dirty="0" err="1"/>
              <a:t>bovis</a:t>
            </a:r>
            <a:r>
              <a:rPr lang="en-IN" dirty="0"/>
              <a:t> etc.</a:t>
            </a:r>
          </a:p>
          <a:p>
            <a:pPr lvl="0"/>
            <a:r>
              <a:rPr lang="en-IN" dirty="0"/>
              <a:t>Chemicals like mercuric chloride and Zinc chloride.</a:t>
            </a:r>
          </a:p>
          <a:p>
            <a:endParaRPr lang="en-IN" dirty="0"/>
          </a:p>
        </p:txBody>
      </p:sp>
    </p:spTree>
    <p:extLst>
      <p:ext uri="{BB962C8B-B14F-4D97-AF65-F5344CB8AC3E}">
        <p14:creationId xmlns:p14="http://schemas.microsoft.com/office/powerpoint/2010/main" val="339421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seats of abscess formation</a:t>
            </a:r>
            <a:endParaRPr lang="en-IN" dirty="0"/>
          </a:p>
        </p:txBody>
      </p:sp>
      <p:sp>
        <p:nvSpPr>
          <p:cNvPr id="3" name="Content Placeholder 2"/>
          <p:cNvSpPr>
            <a:spLocks noGrp="1"/>
          </p:cNvSpPr>
          <p:nvPr>
            <p:ph idx="1"/>
          </p:nvPr>
        </p:nvSpPr>
        <p:spPr/>
        <p:txBody>
          <a:bodyPr/>
          <a:lstStyle/>
          <a:p>
            <a:pPr lvl="0"/>
            <a:r>
              <a:rPr lang="en-IN" i="1" dirty="0"/>
              <a:t>Cattle:</a:t>
            </a:r>
            <a:r>
              <a:rPr lang="en-IN" dirty="0"/>
              <a:t> Yoke, udder and prominences</a:t>
            </a:r>
          </a:p>
          <a:p>
            <a:pPr lvl="0"/>
            <a:r>
              <a:rPr lang="en-IN" i="1" dirty="0"/>
              <a:t>Horses:</a:t>
            </a:r>
            <a:r>
              <a:rPr lang="en-IN" dirty="0"/>
              <a:t> Shoulders, sub-maxillary and post pharyngeal lymph nodes.</a:t>
            </a:r>
          </a:p>
          <a:p>
            <a:pPr lvl="0"/>
            <a:r>
              <a:rPr lang="en-IN" i="1" dirty="0"/>
              <a:t>Dogs:</a:t>
            </a:r>
            <a:r>
              <a:rPr lang="en-IN" dirty="0"/>
              <a:t> Anal region, and mammary glands.</a:t>
            </a:r>
          </a:p>
        </p:txBody>
      </p:sp>
    </p:spTree>
    <p:extLst>
      <p:ext uri="{BB962C8B-B14F-4D97-AF65-F5344CB8AC3E}">
        <p14:creationId xmlns:p14="http://schemas.microsoft.com/office/powerpoint/2010/main" val="389134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ACUTE ABSCESS</a:t>
            </a:r>
            <a:endParaRPr lang="en-IN" dirty="0"/>
          </a:p>
        </p:txBody>
      </p:sp>
      <p:sp>
        <p:nvSpPr>
          <p:cNvPr id="3" name="Content Placeholder 2"/>
          <p:cNvSpPr>
            <a:spLocks noGrp="1"/>
          </p:cNvSpPr>
          <p:nvPr>
            <p:ph idx="1"/>
          </p:nvPr>
        </p:nvSpPr>
        <p:spPr/>
        <p:txBody>
          <a:bodyPr>
            <a:normAutofit fontScale="77500" lnSpcReduction="20000"/>
          </a:bodyPr>
          <a:lstStyle/>
          <a:p>
            <a:pPr lvl="0"/>
            <a:r>
              <a:rPr lang="en-IN" dirty="0"/>
              <a:t>Acute abscess forms in 3 to 5 days following infection.</a:t>
            </a:r>
          </a:p>
          <a:p>
            <a:pPr lvl="0"/>
            <a:r>
              <a:rPr lang="en-IN" dirty="0"/>
              <a:t>In long duration abscess, the liquid part is absorbed and the solid part is left. This is called </a:t>
            </a:r>
            <a:r>
              <a:rPr lang="en-IN" dirty="0" err="1"/>
              <a:t>Inspissated</a:t>
            </a:r>
            <a:r>
              <a:rPr lang="en-IN" dirty="0"/>
              <a:t> Pus.</a:t>
            </a:r>
          </a:p>
          <a:p>
            <a:pPr marL="0" indent="0">
              <a:buNone/>
            </a:pPr>
            <a:r>
              <a:rPr lang="en-IN" dirty="0">
                <a:solidFill>
                  <a:srgbClr val="002060"/>
                </a:solidFill>
              </a:rPr>
              <a:t>Symptoms</a:t>
            </a:r>
          </a:p>
          <a:p>
            <a:pPr lvl="0"/>
            <a:r>
              <a:rPr lang="en-IN" dirty="0"/>
              <a:t>Acute superficial abscess appears as a local painful swelling.</a:t>
            </a:r>
          </a:p>
          <a:p>
            <a:pPr lvl="0"/>
            <a:r>
              <a:rPr lang="en-IN" dirty="0"/>
              <a:t>The dead tissues and dead inflammatory cells are continuously thrown into the cavity which leads to a gradual increase in the amount of pus.</a:t>
            </a:r>
          </a:p>
          <a:p>
            <a:pPr lvl="0"/>
            <a:r>
              <a:rPr lang="en-IN" dirty="0"/>
              <a:t>Thus the abscess enlarges till it reaches the surface of skin or mucous membrane.</a:t>
            </a:r>
          </a:p>
          <a:p>
            <a:pPr lvl="0"/>
            <a:r>
              <a:rPr lang="en-IN" dirty="0"/>
              <a:t>The </a:t>
            </a:r>
            <a:r>
              <a:rPr lang="en-IN" dirty="0" err="1"/>
              <a:t>center</a:t>
            </a:r>
            <a:r>
              <a:rPr lang="en-IN" dirty="0"/>
              <a:t> of abscess becomes soft </a:t>
            </a:r>
            <a:r>
              <a:rPr lang="en-IN" dirty="0">
                <a:solidFill>
                  <a:srgbClr val="FF0000"/>
                </a:solidFill>
              </a:rPr>
              <a:t>(pointing) </a:t>
            </a:r>
            <a:r>
              <a:rPr lang="en-IN" dirty="0"/>
              <a:t>and later ruptures, discharging pus.</a:t>
            </a:r>
          </a:p>
          <a:p>
            <a:pPr lvl="0"/>
            <a:r>
              <a:rPr lang="en-IN" dirty="0"/>
              <a:t>Local acute inflammatory symptoms without fever are observed in </a:t>
            </a:r>
            <a:r>
              <a:rPr lang="en-IN" dirty="0">
                <a:solidFill>
                  <a:srgbClr val="FF0000"/>
                </a:solidFill>
              </a:rPr>
              <a:t>superficial abscess.</a:t>
            </a:r>
          </a:p>
          <a:p>
            <a:pPr lvl="0"/>
            <a:r>
              <a:rPr lang="en-IN" dirty="0">
                <a:solidFill>
                  <a:srgbClr val="FF0000"/>
                </a:solidFill>
              </a:rPr>
              <a:t>Deep abscess </a:t>
            </a:r>
            <a:r>
              <a:rPr lang="en-IN" dirty="0"/>
              <a:t>has no local symptoms, but fever and pain on manipulation of the part are evident.</a:t>
            </a:r>
          </a:p>
          <a:p>
            <a:endParaRPr lang="en-IN" dirty="0"/>
          </a:p>
        </p:txBody>
      </p:sp>
    </p:spTree>
    <p:extLst>
      <p:ext uri="{BB962C8B-B14F-4D97-AF65-F5344CB8AC3E}">
        <p14:creationId xmlns:p14="http://schemas.microsoft.com/office/powerpoint/2010/main" val="238918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CHRONIC ABSCESS (Cold abscess)</a:t>
            </a:r>
            <a:endParaRPr lang="en-IN" dirty="0"/>
          </a:p>
        </p:txBody>
      </p:sp>
      <p:sp>
        <p:nvSpPr>
          <p:cNvPr id="3" name="Content Placeholder 2"/>
          <p:cNvSpPr>
            <a:spLocks noGrp="1"/>
          </p:cNvSpPr>
          <p:nvPr>
            <p:ph idx="1"/>
          </p:nvPr>
        </p:nvSpPr>
        <p:spPr/>
        <p:txBody>
          <a:bodyPr>
            <a:normAutofit lnSpcReduction="10000"/>
          </a:bodyPr>
          <a:lstStyle/>
          <a:p>
            <a:pPr lvl="0"/>
            <a:r>
              <a:rPr lang="en-IN" dirty="0"/>
              <a:t>A chronic abscess develops slowly </a:t>
            </a:r>
            <a:r>
              <a:rPr lang="en-IN" dirty="0">
                <a:solidFill>
                  <a:srgbClr val="C00000"/>
                </a:solidFill>
              </a:rPr>
              <a:t>without any inflammatory symptoms.</a:t>
            </a:r>
          </a:p>
          <a:p>
            <a:pPr lvl="0"/>
            <a:r>
              <a:rPr lang="en-IN" dirty="0"/>
              <a:t>It may be </a:t>
            </a:r>
            <a:r>
              <a:rPr lang="en-IN" dirty="0">
                <a:solidFill>
                  <a:srgbClr val="C00000"/>
                </a:solidFill>
              </a:rPr>
              <a:t>painless or slightly painful</a:t>
            </a:r>
            <a:r>
              <a:rPr lang="en-IN" dirty="0"/>
              <a:t>.</a:t>
            </a:r>
          </a:p>
          <a:p>
            <a:pPr lvl="0"/>
            <a:r>
              <a:rPr lang="en-IN" dirty="0"/>
              <a:t>Primary chronic abscess usually occurs from repeated injuries and observed on the prominences of limbs and ribs due to bed sores.</a:t>
            </a:r>
          </a:p>
          <a:p>
            <a:pPr lvl="0"/>
            <a:r>
              <a:rPr lang="en-IN" dirty="0"/>
              <a:t>Secondary chronic abscess develops in the course of various local affections.</a:t>
            </a:r>
          </a:p>
          <a:p>
            <a:pPr lvl="0"/>
            <a:r>
              <a:rPr lang="en-IN" dirty="0"/>
              <a:t>Chronic abscess may be hard in consistency surrounded by fibrous tissue and containing small amount of pus or it may be soft and thin walled with comparatively larger amount of pus.</a:t>
            </a:r>
          </a:p>
          <a:p>
            <a:endParaRPr lang="en-IN" dirty="0"/>
          </a:p>
        </p:txBody>
      </p:sp>
    </p:spTree>
    <p:extLst>
      <p:ext uri="{BB962C8B-B14F-4D97-AF65-F5344CB8AC3E}">
        <p14:creationId xmlns:p14="http://schemas.microsoft.com/office/powerpoint/2010/main" val="363857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TREATMENT</a:t>
            </a:r>
            <a:endParaRPr lang="en-IN" dirty="0"/>
          </a:p>
        </p:txBody>
      </p:sp>
      <p:sp>
        <p:nvSpPr>
          <p:cNvPr id="3" name="Content Placeholder 2"/>
          <p:cNvSpPr>
            <a:spLocks noGrp="1"/>
          </p:cNvSpPr>
          <p:nvPr>
            <p:ph idx="1"/>
          </p:nvPr>
        </p:nvSpPr>
        <p:spPr/>
        <p:txBody>
          <a:bodyPr/>
          <a:lstStyle/>
          <a:p>
            <a:r>
              <a:rPr lang="en-IN" dirty="0"/>
              <a:t>maturation of abscess by using liniments, fomentations and mild blisters</a:t>
            </a:r>
            <a:r>
              <a:rPr lang="en-IN" dirty="0" smtClean="0"/>
              <a:t>.</a:t>
            </a:r>
          </a:p>
          <a:p>
            <a:r>
              <a:rPr lang="en-IN" dirty="0" smtClean="0"/>
              <a:t>Drainage of pus</a:t>
            </a:r>
          </a:p>
          <a:p>
            <a:r>
              <a:rPr lang="en-IN" dirty="0"/>
              <a:t>Tincture of Iodine soaked </a:t>
            </a:r>
            <a:r>
              <a:rPr lang="en-IN" dirty="0" smtClean="0"/>
              <a:t>gauge packing (</a:t>
            </a:r>
            <a:r>
              <a:rPr lang="en-IN" dirty="0"/>
              <a:t>Gauze soaked with 0.5% silver nitrate is best against most of the </a:t>
            </a:r>
            <a:r>
              <a:rPr lang="en-IN" dirty="0" smtClean="0"/>
              <a:t>micro-organisms)</a:t>
            </a:r>
          </a:p>
          <a:p>
            <a:endParaRPr lang="en-IN" dirty="0" smtClean="0"/>
          </a:p>
          <a:p>
            <a:endParaRPr lang="en-IN" dirty="0"/>
          </a:p>
        </p:txBody>
      </p:sp>
    </p:spTree>
    <p:extLst>
      <p:ext uri="{BB962C8B-B14F-4D97-AF65-F5344CB8AC3E}">
        <p14:creationId xmlns:p14="http://schemas.microsoft.com/office/powerpoint/2010/main" val="1848737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679</Words>
  <Application>Microsoft Office PowerPoint</Application>
  <PresentationFormat>Widescreen</PresentationFormat>
  <Paragraphs>122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Abscess </vt:lpstr>
      <vt:lpstr>PowerPoint Presentation</vt:lpstr>
      <vt:lpstr>Classification of abscess</vt:lpstr>
      <vt:lpstr>Etiology of abscess</vt:lpstr>
      <vt:lpstr>Common seats of abscess formation</vt:lpstr>
      <vt:lpstr>ACUTE ABSCESS</vt:lpstr>
      <vt:lpstr>CHRONIC ABSCESS (Cold abscess)</vt:lpstr>
      <vt:lpstr>TREATMENT</vt:lpstr>
      <vt:lpstr>PowerPoint Presentation</vt:lpstr>
      <vt:lpstr>Open wounds </vt:lpstr>
      <vt:lpstr>Close wound</vt:lpstr>
      <vt:lpstr>SYMPTOMS OF WOUND</vt:lpstr>
      <vt:lpstr>FACTORS AFFECTING WOUND HEALING</vt:lpstr>
      <vt:lpstr>Systemic factors</vt:lpstr>
      <vt:lpstr>MEDICATION</vt:lpstr>
      <vt:lpstr>SYSTEMIC DISEASES</vt:lpstr>
      <vt:lpstr>MANAGEMENT OF WOUNDS</vt:lpstr>
      <vt:lpstr>Surgical or aseptic wounds </vt:lpstr>
      <vt:lpstr>Contaminated wound </vt:lpstr>
      <vt:lpstr>SEPTIC WOUND OR INFECTED WOUND</vt:lpstr>
      <vt:lpstr>PowerPoint Presentation</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Abscess </dc:title>
  <dc:creator>gyan dev singh</dc:creator>
  <cp:lastModifiedBy>gyan dev singh</cp:lastModifiedBy>
  <cp:revision>10</cp:revision>
  <dcterms:created xsi:type="dcterms:W3CDTF">2020-10-22T03:49:15Z</dcterms:created>
  <dcterms:modified xsi:type="dcterms:W3CDTF">2020-10-22T05:11:17Z</dcterms:modified>
</cp:coreProperties>
</file>