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3BB09-618A-4316-B821-9DBBCEDE0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689CC9-88CE-4414-BD77-F9D8840E1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70464-5083-4716-A444-D622ACC6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0C66B-A78F-45F9-8777-03C8AB690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AE419-D8A0-4688-B2A8-DE1E3DE2C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9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F8A19-3253-480F-9022-FA8A2706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9E04A-DFAC-49D0-ABC4-23EDF2911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F183F-5A83-4C81-B982-74ACB8AC3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DA89F-B7DF-4514-B48A-A061DF013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8F960-0A00-4325-B2E4-45F5A1BD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534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BAD025-595A-4CB1-AF5E-2EC003D5A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9AA4B-BBF7-4FE1-B479-96AD1A547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B3729-F684-4FE4-8AD6-BB7EAA56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B974B-A8A0-42CC-81F9-0AB95B573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60EF0-D238-4796-A268-CBC21BF2B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935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041C5-C324-4DC8-9F98-F9939BF29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F9AD-5D10-4617-8698-4BE99BE4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C590A-45C7-4A3F-B720-F9895B0F3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018B3-04DD-47DD-8AB1-9FB609D33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D55B9-0606-476B-AAA0-A6304463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775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C4C2A-F592-4AB9-9B0B-679E3D7C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7C28E-0213-4267-A1D1-CE141794B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E0F66-3730-4648-B3C0-C83821C6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13D2A-FD28-45D6-B09B-63FE6146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39B47-E939-402A-A981-9F78619C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566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E5B1D-5191-4CA3-B8C0-7F0D3615A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A5D-E8DF-4555-8EE1-A0BC5FEA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03CE0D-A825-48EA-B1E9-550A7B79B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9E8F7-04CC-46B4-B575-31C1B43F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CD877-B0C4-4D49-8A18-0AB27548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0408C-AE7D-4394-89B8-F63F89E14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537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C44FC-1B12-467F-99D1-A08268CAA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0CFF2-F4CD-4E36-B441-AC215AE68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7AC29-4788-4A7F-AE83-544056377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7F74EA-9E77-4C47-952E-03797B3A2E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8F63A2-F1FA-4A27-BBBA-EC81DD1F9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E2AD19-CCB1-498B-A540-3373804A7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4FF0CD-5041-455F-A28D-BD7CD16B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768421-B728-4073-B3B4-7B3066B42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72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298D5-C405-44F2-A613-28F4E22B8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717B3E-6464-4DF7-9AF9-37833596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8E65D5-62C5-4542-8A5A-A23B1945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49D969-0398-40AF-9B46-A94B845CE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382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1C8C5-04F9-405A-9BCB-AAD0811BB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ADE4A-BA7D-476C-A130-F12B7163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DAAACD-D8A7-4727-B168-6D614E1A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67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9B429-5FAC-48D5-A0D7-2AA29CE32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0A92D-BE66-4AB2-A21C-636BA41E5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0D69DE-C237-4339-91BC-A4B9AB33C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643E2-597F-4319-B6A7-E56EEF7E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64347-EF72-417E-996B-6F4DAD56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757F6-A8DF-4BA6-B6C6-1E239098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18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EC2E3-15CB-4B2C-B272-775E87FE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979B57-71C7-484B-87B9-71C5222E08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46BC21-DD74-4A2F-A7B4-4FBA54829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8942B-2311-4E67-AAA1-9AD6B47FE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BFE1E-58DE-4F26-B5D8-8919967A0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08DAE-48B0-422C-ABE3-1E64E592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785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4BF38C-2EDB-4452-BADF-C365F26C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8B080-8CAF-4792-8472-AED75D9C4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F8D61-1207-490F-A6C2-4D32903331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4B0C3-8BCD-4D49-BB91-ADD2C620C9CA}" type="datetimeFigureOut">
              <a:rPr lang="en-IN" smtClean="0"/>
              <a:t>03-10-2020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82E7B-4828-467C-B045-D3D048140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D0725-F275-4DE6-B880-5389533A77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BADAC-F06B-40D9-A22E-A1054EC095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99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A24F69-1C10-4DBF-96AD-7533B9376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sz="4700">
                <a:solidFill>
                  <a:srgbClr val="FFFFFF"/>
                </a:solidFill>
              </a:rPr>
              <a:t>Veterinary Laboratory Diagnosis</a:t>
            </a:r>
            <a:br>
              <a:rPr lang="en-US" sz="4700">
                <a:solidFill>
                  <a:srgbClr val="FFFFFF"/>
                </a:solidFill>
              </a:rPr>
            </a:br>
            <a:r>
              <a:rPr lang="en-US" sz="4700">
                <a:solidFill>
                  <a:srgbClr val="FFFFFF"/>
                </a:solidFill>
              </a:rPr>
              <a:t>VLD-411</a:t>
            </a:r>
            <a:endParaRPr lang="en-IN" sz="47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CFCF2-F115-48AB-9AB5-1EE2F9B02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Sample Collection</a:t>
            </a:r>
            <a:endParaRPr lang="en-IN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0E12D9-E1DC-467C-A67A-D8B8EACDAB64}"/>
              </a:ext>
            </a:extLst>
          </p:cNvPr>
          <p:cNvSpPr txBox="1"/>
          <p:nvPr/>
        </p:nvSpPr>
        <p:spPr>
          <a:xfrm>
            <a:off x="8978537" y="5582194"/>
            <a:ext cx="2586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Dr. Anil Gattani</a:t>
            </a:r>
          </a:p>
          <a:p>
            <a:r>
              <a:rPr lang="en-US" dirty="0"/>
              <a:t>Veterinary Biochemistry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260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D6DC8-7954-4405-9544-34933017A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IN" sz="4000" b="1" i="0" u="none" strike="noStrike" baseline="0">
                <a:solidFill>
                  <a:srgbClr val="FFFFFF"/>
                </a:solidFill>
                <a:latin typeface="Times New Roman" panose="02020603050405020304" pitchFamily="18" charset="0"/>
              </a:rPr>
              <a:t>Patient Preparation </a:t>
            </a:r>
            <a:endParaRPr lang="en-IN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B23B2-6AC6-4620-A437-35E45B08A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endParaRPr lang="en-IN" sz="24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sz="2400" b="0" i="0" u="none" strike="noStrike" baseline="0" dirty="0">
                <a:latin typeface="Times New Roman" panose="02020603050405020304" pitchFamily="18" charset="0"/>
              </a:rPr>
              <a:t>Fasting requirements </a:t>
            </a:r>
          </a:p>
          <a:p>
            <a:endParaRPr lang="en-IN" sz="24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sz="2400" b="0" i="0" u="none" strike="noStrike" baseline="0" dirty="0">
                <a:latin typeface="Times New Roman" panose="02020603050405020304" pitchFamily="18" charset="0"/>
              </a:rPr>
              <a:t>Provocation tests : e.g. Glucose Tolerance Tests </a:t>
            </a:r>
          </a:p>
          <a:p>
            <a:endParaRPr lang="en-IN" sz="2400" b="0" i="0" u="none" strike="noStrike" baseline="0" dirty="0">
              <a:latin typeface="Times New Roman" panose="02020603050405020304" pitchFamily="18" charset="0"/>
            </a:endParaRP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27548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D2233E-E293-4E5D-A570-21F6E7037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-US" sz="4000" b="1" i="0" u="none" strike="noStrike" baseline="0">
                <a:solidFill>
                  <a:srgbClr val="FFFFFF"/>
                </a:solidFill>
                <a:latin typeface="Times New Roman" panose="02020603050405020304" pitchFamily="18" charset="0"/>
              </a:rPr>
              <a:t>General Specimen Collection and Handling Guidelines </a:t>
            </a:r>
            <a:endParaRPr lang="en-IN" sz="400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CE1A-7A2A-4226-B3D8-3121005E9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n-IN" sz="2400" b="1" i="0" u="none" strike="noStrike" baseline="0">
                <a:solidFill>
                  <a:srgbClr val="FEFFFF"/>
                </a:solidFill>
                <a:latin typeface="Times New Roman" panose="02020603050405020304" pitchFamily="18" charset="0"/>
              </a:rPr>
              <a:t>Specimen Quality </a:t>
            </a:r>
            <a:endParaRPr lang="en-IN" sz="240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92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AB06B4-91E4-49A7-BBD6-4D6BB64566EE}"/>
              </a:ext>
            </a:extLst>
          </p:cNvPr>
          <p:cNvSpPr txBox="1"/>
          <p:nvPr/>
        </p:nvSpPr>
        <p:spPr>
          <a:xfrm>
            <a:off x="838200" y="171162"/>
            <a:ext cx="2840182" cy="2371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Hemolysis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1EF7FD-E5EF-4838-9F0C-A7962A3BA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7933" y="906538"/>
            <a:ext cx="7347537" cy="50458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8945189-713D-47FE-926B-C0CAC11B9B91}"/>
              </a:ext>
            </a:extLst>
          </p:cNvPr>
          <p:cNvSpPr txBox="1"/>
          <p:nvPr/>
        </p:nvSpPr>
        <p:spPr>
          <a:xfrm>
            <a:off x="165463" y="3429000"/>
            <a:ext cx="390144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Autoimmune </a:t>
            </a:r>
            <a:r>
              <a:rPr lang="en-IN" sz="16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hemolytic</a:t>
            </a:r>
            <a:r>
              <a:rPr lang="en-IN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N" sz="16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anemia</a:t>
            </a:r>
            <a:endParaRPr lang="en-IN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Transfusion reaction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Improper specimen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Specimen processing, or specimen transport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Centrifuge speed or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Needle gauge size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Exposure to excessive heat or cold 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96806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E604D-1154-410A-9E5A-1EB5962C1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1534667"/>
            <a:ext cx="3505494" cy="3785419"/>
          </a:xfrm>
        </p:spPr>
        <p:txBody>
          <a:bodyPr>
            <a:normAutofit/>
          </a:bodyPr>
          <a:lstStyle/>
          <a:p>
            <a:endParaRPr lang="en-IN" sz="20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Inadequate Draw/Quantity Not Sufficient (QNS)</a:t>
            </a:r>
          </a:p>
          <a:p>
            <a:endParaRPr lang="en-IN" sz="20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sz="2000" b="0" i="0" u="none" strike="noStrike" baseline="0" dirty="0">
                <a:latin typeface="Times New Roman" panose="02020603050405020304" pitchFamily="18" charset="0"/>
              </a:rPr>
              <a:t>Clotted Specimens </a:t>
            </a:r>
          </a:p>
          <a:p>
            <a:endParaRPr lang="en-IN" sz="20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sz="2000" b="0" i="0" u="none" strike="noStrike" baseline="0" dirty="0">
                <a:latin typeface="Times New Roman" panose="02020603050405020304" pitchFamily="18" charset="0"/>
              </a:rPr>
              <a:t>Lipemia </a:t>
            </a:r>
          </a:p>
          <a:p>
            <a:endParaRPr lang="en-IN" sz="20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sz="2000" b="0" i="0" u="none" strike="noStrike" baseline="0" dirty="0">
                <a:latin typeface="Times New Roman" panose="02020603050405020304" pitchFamily="18" charset="0"/>
              </a:rPr>
              <a:t>Poor Preservation/Old specimens </a:t>
            </a:r>
            <a:endParaRPr lang="en-IN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9B7069F-AFB3-4186-AD6B-87B00C607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0780" y="807593"/>
            <a:ext cx="4709494" cy="523956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2841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3406-F8A2-46EF-B7D2-62283E92B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963" y="237380"/>
            <a:ext cx="3505495" cy="1622321"/>
          </a:xfrm>
        </p:spPr>
        <p:txBody>
          <a:bodyPr>
            <a:normAutofit/>
          </a:bodyPr>
          <a:lstStyle/>
          <a:p>
            <a:r>
              <a:rPr lang="en-IN" b="1" i="0" u="none" strike="noStrike" baseline="0" dirty="0">
                <a:latin typeface="Times New Roman" panose="02020603050405020304" pitchFamily="18" charset="0"/>
              </a:rPr>
              <a:t>Order of Blood Draw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505BC-63EE-4850-888B-F6AC87C41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214" y="1811387"/>
            <a:ext cx="3884876" cy="4772296"/>
          </a:xfrm>
        </p:spPr>
        <p:txBody>
          <a:bodyPr>
            <a:normAutofit fontScale="55000" lnSpcReduction="20000"/>
          </a:bodyPr>
          <a:lstStyle/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Clear (Discard) Tube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Blood Cultures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Light Blue (Sodium Citrate)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Red/ Dark Blue (Clot Activator)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Green (Heparin/Lithium)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Lavender (Purple/EDTA)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Pink (K2EDTA) </a:t>
            </a:r>
          </a:p>
          <a:p>
            <a:endParaRPr lang="en-IN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IN" b="0" i="0" u="none" strike="noStrike" baseline="0" dirty="0">
                <a:latin typeface="Times New Roman" panose="02020603050405020304" pitchFamily="18" charset="0"/>
              </a:rPr>
              <a:t>Grey (Potassium oxalate/sodium fluoride)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BC896C-80EE-4E57-83A5-60308263A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862" y="1546336"/>
            <a:ext cx="6019331" cy="376208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08773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337F-B659-4BAE-9687-27FB43038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IN" b="1" i="0" u="none" strike="noStrike" baseline="0">
                <a:latin typeface="Times New Roman" panose="02020603050405020304" pitchFamily="18" charset="0"/>
              </a:rPr>
              <a:t>Specimen Rejection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BE626-7847-425F-B94D-2892E2463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endParaRPr lang="en-IN" sz="20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Specimen is not accurately and properly identified. 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Specimens that are received in an incorrect container, collected improperly. 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Specimens collected in expired collection media, tube or kit. 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Insufficient specimen volume received to perform testing. 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They are not accompanied by a requisition/order. </a:t>
            </a:r>
          </a:p>
          <a:p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The quality/integrity of the sample is suboptimal or too old to yield accurate results. </a:t>
            </a:r>
          </a:p>
          <a:p>
            <a:endParaRPr lang="en-IN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6A218F-829E-4D32-807A-51952639EF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152" r="1153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4BD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961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197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Veterinary Laboratory Diagnosis VLD-411</vt:lpstr>
      <vt:lpstr>Patient Preparation </vt:lpstr>
      <vt:lpstr>General Specimen Collection and Handling Guidelines </vt:lpstr>
      <vt:lpstr>PowerPoint Presentation</vt:lpstr>
      <vt:lpstr>PowerPoint Presentation</vt:lpstr>
      <vt:lpstr>Order of Blood Draw </vt:lpstr>
      <vt:lpstr>Specimen Rejection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Veterinary Laboratory Diagnosis VLD-411</dc:title>
  <dc:creator>ani.gatz1 ani.gatz1</dc:creator>
  <cp:lastModifiedBy>ani.gatz1 ani.gatz1</cp:lastModifiedBy>
  <cp:revision>6</cp:revision>
  <dcterms:created xsi:type="dcterms:W3CDTF">2020-10-03T04:05:17Z</dcterms:created>
  <dcterms:modified xsi:type="dcterms:W3CDTF">2020-10-03T06:26:23Z</dcterms:modified>
</cp:coreProperties>
</file>