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0" r:id="rId6"/>
    <p:sldId id="265"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E4B0-471A-41E6-8C4F-323505CA3A56}"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2552D7-4BFD-4D5F-AA84-0C8A5F6369C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5E4B0-471A-41E6-8C4F-323505CA3A56}" type="datetimeFigureOut">
              <a:rPr lang="en-IN" smtClean="0"/>
              <a:pPr/>
              <a:t>20-10-2020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552D7-4BFD-4D5F-AA84-0C8A5F6369C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smtClean="0">
                <a:solidFill>
                  <a:srgbClr val="0000FF"/>
                </a:solidFill>
                <a:latin typeface="Times New Roman" pitchFamily="18" charset="0"/>
                <a:cs typeface="Times New Roman" pitchFamily="18" charset="0"/>
              </a:rPr>
              <a:t>Department of Veterinary  Medicine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Bihar Veterinary College, Patna – 800 014</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smtClean="0">
                <a:solidFill>
                  <a:srgbClr val="006600"/>
                </a:solidFill>
                <a:latin typeface="Times New Roman" pitchFamily="18" charset="0"/>
                <a:cs typeface="Times New Roman" pitchFamily="18" charset="0"/>
              </a:rPr>
              <a:t>Dr</a:t>
            </a:r>
            <a:r>
              <a:rPr lang="en-US" sz="2400" b="1" dirty="0">
                <a:solidFill>
                  <a:srgbClr val="006600"/>
                </a:solidFill>
                <a:latin typeface="Times New Roman" pitchFamily="18" charset="0"/>
                <a:cs typeface="Times New Roman" pitchFamily="18" charset="0"/>
              </a:rPr>
              <a:t>.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a:t>
            </a:r>
            <a:r>
              <a:rPr lang="en-US" sz="2400" b="1" dirty="0" smtClean="0">
                <a:solidFill>
                  <a:srgbClr val="006600"/>
                </a:solidFill>
                <a:latin typeface="Times New Roman" pitchFamily="18" charset="0"/>
                <a:cs typeface="Times New Roman" pitchFamily="18" charset="0"/>
              </a:rPr>
              <a:t>Scientist</a:t>
            </a:r>
          </a:p>
          <a:p>
            <a:pPr algn="ctr"/>
            <a:r>
              <a:rPr lang="en-US" sz="2400" b="1" dirty="0" smtClean="0">
                <a:solidFill>
                  <a:srgbClr val="006600"/>
                </a:solidFill>
                <a:latin typeface="Times New Roman" pitchFamily="18" charset="0"/>
                <a:cs typeface="Times New Roman" pitchFamily="18" charset="0"/>
              </a:rPr>
              <a:t>E-mail: ranveervet@rediffmail.com</a:t>
            </a:r>
            <a:endParaRPr lang="en-US" sz="2400" b="1" dirty="0">
              <a:solidFill>
                <a:srgbClr val="006600"/>
              </a:solidFill>
              <a:latin typeface="Times New Roman" pitchFamily="18" charset="0"/>
              <a:cs typeface="Times New Roman" pitchFamily="18" charset="0"/>
            </a:endParaRPr>
          </a:p>
        </p:txBody>
      </p:sp>
      <p:sp>
        <p:nvSpPr>
          <p:cNvPr id="5" name="Rectangle 4"/>
          <p:cNvSpPr/>
          <p:nvPr/>
        </p:nvSpPr>
        <p:spPr>
          <a:xfrm>
            <a:off x="323528" y="404665"/>
            <a:ext cx="8640960" cy="1600438"/>
          </a:xfrm>
          <a:prstGeom prst="rect">
            <a:avLst/>
          </a:prstGeom>
        </p:spPr>
        <p:txBody>
          <a:bodyPr wrap="square">
            <a:spAutoFit/>
          </a:bodyPr>
          <a:lstStyle/>
          <a:p>
            <a:endParaRPr lang="en-IN" dirty="0"/>
          </a:p>
          <a:p>
            <a:pPr algn="ctr"/>
            <a:r>
              <a:rPr lang="en-IN" sz="4000" dirty="0"/>
              <a:t> </a:t>
            </a:r>
            <a:r>
              <a:rPr lang="en-IN" sz="4000" b="1" dirty="0" smtClean="0">
                <a:solidFill>
                  <a:srgbClr val="FF0000"/>
                </a:solidFill>
              </a:rPr>
              <a:t>ANIMAL WELFARE(CLASS-4) </a:t>
            </a:r>
          </a:p>
          <a:p>
            <a:pPr algn="ctr"/>
            <a:r>
              <a:rPr lang="en-IN" sz="4000" b="1" dirty="0" smtClean="0">
                <a:solidFill>
                  <a:srgbClr val="FF0000"/>
                </a:solidFill>
              </a:rPr>
              <a:t>(WILDLIFE WARDENS)</a:t>
            </a:r>
            <a:r>
              <a:rPr lang="en-IN" sz="4000" b="1" dirty="0"/>
              <a:t>	</a:t>
            </a: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288032"/>
          </a:xfrm>
        </p:spPr>
        <p:txBody>
          <a:bodyPr>
            <a:normAutofit fontScale="90000"/>
          </a:bodyPr>
          <a:lstStyle/>
          <a:p>
            <a:r>
              <a:rPr lang="en-IN" b="1" dirty="0" smtClean="0">
                <a:solidFill>
                  <a:srgbClr val="FF0000"/>
                </a:solidFill>
              </a:rPr>
              <a:t>WILDLIFE WARDENS</a:t>
            </a:r>
            <a:endParaRPr lang="en-IN" dirty="0"/>
          </a:p>
        </p:txBody>
      </p:sp>
      <p:sp>
        <p:nvSpPr>
          <p:cNvPr id="3" name="Content Placeholder 2"/>
          <p:cNvSpPr>
            <a:spLocks noGrp="1"/>
          </p:cNvSpPr>
          <p:nvPr>
            <p:ph idx="1"/>
          </p:nvPr>
        </p:nvSpPr>
        <p:spPr>
          <a:xfrm>
            <a:off x="179512" y="548680"/>
            <a:ext cx="8784976" cy="6120680"/>
          </a:xfrm>
        </p:spPr>
        <p:txBody>
          <a:bodyPr>
            <a:normAutofit fontScale="62500" lnSpcReduction="20000"/>
          </a:bodyPr>
          <a:lstStyle/>
          <a:p>
            <a:pPr>
              <a:buNone/>
            </a:pPr>
            <a:r>
              <a:rPr lang="en-IN" b="1" dirty="0"/>
              <a:t>Procedure for Appointment </a:t>
            </a:r>
          </a:p>
          <a:p>
            <a:pPr algn="just"/>
            <a:r>
              <a:rPr lang="en-IN" dirty="0" smtClean="0"/>
              <a:t>Under </a:t>
            </a:r>
            <a:r>
              <a:rPr lang="en-IN" dirty="0"/>
              <a:t>Section 6 of the Wildlife (Protection) Act, 1972, every State and Union Territory has a Wildlife Advisory Board to aid and advise the Government in matters connected with the protection of wildlife. The appointment of </a:t>
            </a:r>
            <a:r>
              <a:rPr lang="en-IN" dirty="0" smtClean="0"/>
              <a:t>Wildlife </a:t>
            </a:r>
            <a:r>
              <a:rPr lang="en-IN" dirty="0"/>
              <a:t>Warden should be generally with the recommendation of this Advisory Board</a:t>
            </a:r>
            <a:r>
              <a:rPr lang="en-IN" dirty="0" smtClean="0"/>
              <a:t>.</a:t>
            </a:r>
          </a:p>
          <a:p>
            <a:pPr algn="just">
              <a:buNone/>
            </a:pPr>
            <a:endParaRPr lang="en-IN" dirty="0" smtClean="0"/>
          </a:p>
          <a:p>
            <a:pPr>
              <a:buNone/>
            </a:pPr>
            <a:r>
              <a:rPr lang="en-IN" b="1" dirty="0" smtClean="0"/>
              <a:t>Duties </a:t>
            </a:r>
            <a:r>
              <a:rPr lang="en-IN" b="1" dirty="0"/>
              <a:t>and Responsibilities </a:t>
            </a:r>
          </a:p>
          <a:p>
            <a:pPr algn="just">
              <a:buNone/>
            </a:pPr>
            <a:r>
              <a:rPr lang="en-IN" dirty="0" smtClean="0"/>
              <a:t> </a:t>
            </a:r>
            <a:r>
              <a:rPr lang="en-IN" dirty="0"/>
              <a:t>The main duty and responsibility of an Honorary Wildlife Warden is to assist whole heatedly the State organization responsible for wildlife conservation </a:t>
            </a:r>
            <a:r>
              <a:rPr lang="en-IN" dirty="0" smtClean="0"/>
              <a:t>work.</a:t>
            </a:r>
            <a:endParaRPr lang="en-IN" dirty="0" smtClean="0"/>
          </a:p>
          <a:p>
            <a:pPr algn="just">
              <a:buNone/>
            </a:pPr>
            <a:endParaRPr lang="en-IN" dirty="0"/>
          </a:p>
          <a:p>
            <a:pPr algn="just"/>
            <a:r>
              <a:rPr lang="en-IN" dirty="0" smtClean="0"/>
              <a:t>Control </a:t>
            </a:r>
            <a:r>
              <a:rPr lang="en-IN" dirty="0"/>
              <a:t>of poaching and clandestine trade in wild animals and products / </a:t>
            </a:r>
            <a:r>
              <a:rPr lang="en-IN" dirty="0" smtClean="0"/>
              <a:t>articles. </a:t>
            </a:r>
            <a:endParaRPr lang="en-IN" dirty="0"/>
          </a:p>
          <a:p>
            <a:pPr algn="just"/>
            <a:r>
              <a:rPr lang="en-IN" dirty="0" smtClean="0"/>
              <a:t> </a:t>
            </a:r>
            <a:r>
              <a:rPr lang="en-IN" dirty="0"/>
              <a:t>Preventing damage to the habitat of wildlife. </a:t>
            </a:r>
          </a:p>
          <a:p>
            <a:pPr algn="just"/>
            <a:r>
              <a:rPr lang="en-IN" dirty="0" smtClean="0"/>
              <a:t> </a:t>
            </a:r>
            <a:r>
              <a:rPr lang="en-IN" dirty="0"/>
              <a:t>Identification and selection of areas suitable to be declared as sanctuaries, national parks, closed areas, etc; as well as measures for their proper protection. </a:t>
            </a:r>
          </a:p>
          <a:p>
            <a:pPr algn="just"/>
            <a:r>
              <a:rPr lang="en-IN" dirty="0" smtClean="0"/>
              <a:t> </a:t>
            </a:r>
            <a:r>
              <a:rPr lang="en-IN" dirty="0"/>
              <a:t>Measures for dealing with the problem of damage by wild animals to life and property, including the assessment and payment of compensation, </a:t>
            </a:r>
            <a:r>
              <a:rPr lang="en-IN" dirty="0" smtClean="0"/>
              <a:t>etc. </a:t>
            </a:r>
            <a:endParaRPr lang="en-IN" dirty="0"/>
          </a:p>
          <a:p>
            <a:pPr algn="just"/>
            <a:r>
              <a:rPr lang="en-IN" dirty="0" smtClean="0"/>
              <a:t> </a:t>
            </a:r>
            <a:r>
              <a:rPr lang="en-IN" dirty="0"/>
              <a:t>Carrying the message of conservation to the </a:t>
            </a:r>
            <a:r>
              <a:rPr lang="en-IN" dirty="0" smtClean="0"/>
              <a:t>communities </a:t>
            </a:r>
            <a:r>
              <a:rPr lang="en-IN" dirty="0"/>
              <a:t>living in or near the declared wildlife reserves.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360040"/>
          </a:xfrm>
        </p:spPr>
        <p:txBody>
          <a:bodyPr>
            <a:normAutofit fontScale="90000"/>
          </a:bodyPr>
          <a:lstStyle/>
          <a:p>
            <a:r>
              <a:rPr lang="en-IN" sz="3600" b="1" dirty="0" smtClean="0">
                <a:solidFill>
                  <a:srgbClr val="FF0000"/>
                </a:solidFill>
              </a:rPr>
              <a:t>PERFORMING </a:t>
            </a:r>
            <a:r>
              <a:rPr lang="en-IN" sz="3600" b="1" dirty="0">
                <a:solidFill>
                  <a:srgbClr val="FF0000"/>
                </a:solidFill>
              </a:rPr>
              <a:t>ANIMALS AND ITS WELFARE </a:t>
            </a:r>
            <a:r>
              <a:rPr lang="en-IN" b="1" dirty="0"/>
              <a:t>	</a:t>
            </a:r>
          </a:p>
        </p:txBody>
      </p:sp>
      <p:sp>
        <p:nvSpPr>
          <p:cNvPr id="3" name="Content Placeholder 2"/>
          <p:cNvSpPr>
            <a:spLocks noGrp="1"/>
          </p:cNvSpPr>
          <p:nvPr>
            <p:ph idx="1"/>
          </p:nvPr>
        </p:nvSpPr>
        <p:spPr>
          <a:xfrm>
            <a:off x="179512" y="620688"/>
            <a:ext cx="8784976" cy="6048672"/>
          </a:xfrm>
        </p:spPr>
        <p:txBody>
          <a:bodyPr>
            <a:normAutofit fontScale="25000" lnSpcReduction="20000"/>
          </a:bodyPr>
          <a:lstStyle/>
          <a:p>
            <a:pPr>
              <a:buNone/>
            </a:pPr>
            <a:endParaRPr lang="en-IN" sz="7200" b="1" dirty="0" smtClean="0">
              <a:latin typeface="Times New Roman" pitchFamily="18" charset="0"/>
              <a:cs typeface="Times New Roman" pitchFamily="18" charset="0"/>
            </a:endParaRPr>
          </a:p>
          <a:p>
            <a:pPr>
              <a:buNone/>
            </a:pPr>
            <a:r>
              <a:rPr lang="en-IN" sz="12800" b="1" dirty="0" smtClean="0">
                <a:latin typeface="Times New Roman" pitchFamily="18" charset="0"/>
                <a:cs typeface="Times New Roman" pitchFamily="18" charset="0"/>
              </a:rPr>
              <a:t>Animals used for entertainment</a:t>
            </a:r>
            <a:endParaRPr lang="en-IN" sz="12800" dirty="0">
              <a:latin typeface="Times New Roman" pitchFamily="18" charset="0"/>
              <a:cs typeface="Times New Roman" pitchFamily="18" charset="0"/>
            </a:endParaRPr>
          </a:p>
          <a:p>
            <a:r>
              <a:rPr lang="en-IN" sz="12800" dirty="0">
                <a:latin typeface="Times New Roman" pitchFamily="18" charset="0"/>
                <a:cs typeface="Times New Roman" pitchFamily="18" charset="0"/>
              </a:rPr>
              <a:t>Chimpanzees, bears, tigers, elephants, and other animals aren't </a:t>
            </a:r>
            <a:r>
              <a:rPr lang="en-IN" sz="12800" dirty="0" smtClean="0">
                <a:latin typeface="Times New Roman" pitchFamily="18" charset="0"/>
                <a:cs typeface="Times New Roman" pitchFamily="18" charset="0"/>
              </a:rPr>
              <a:t>actors-all </a:t>
            </a:r>
            <a:r>
              <a:rPr lang="en-IN" sz="12800" dirty="0">
                <a:latin typeface="Times New Roman" pitchFamily="18" charset="0"/>
                <a:cs typeface="Times New Roman" pitchFamily="18" charset="0"/>
              </a:rPr>
              <a:t>for the sake of human "entertainment</a:t>
            </a:r>
            <a:r>
              <a:rPr lang="en-IN" sz="12800" dirty="0" smtClean="0">
                <a:latin typeface="Times New Roman" pitchFamily="18" charset="0"/>
                <a:cs typeface="Times New Roman" pitchFamily="18" charset="0"/>
              </a:rPr>
              <a:t>.“</a:t>
            </a:r>
            <a:endParaRPr lang="en-IN" sz="12800" dirty="0">
              <a:latin typeface="Times New Roman" pitchFamily="18" charset="0"/>
              <a:cs typeface="Times New Roman" pitchFamily="18" charset="0"/>
            </a:endParaRPr>
          </a:p>
          <a:p>
            <a:r>
              <a:rPr lang="en-IN" sz="12800" dirty="0">
                <a:latin typeface="Times New Roman" pitchFamily="18" charset="0"/>
                <a:cs typeface="Times New Roman" pitchFamily="18" charset="0"/>
              </a:rPr>
              <a:t>Businesses that exploit animals exist to make money </a:t>
            </a:r>
          </a:p>
          <a:p>
            <a:r>
              <a:rPr lang="en-IN" sz="12800" dirty="0" smtClean="0">
                <a:latin typeface="Times New Roman" pitchFamily="18" charset="0"/>
                <a:cs typeface="Times New Roman" pitchFamily="18" charset="0"/>
              </a:rPr>
              <a:t>Many </a:t>
            </a:r>
            <a:r>
              <a:rPr lang="en-IN" sz="12800" dirty="0">
                <a:latin typeface="Times New Roman" pitchFamily="18" charset="0"/>
                <a:cs typeface="Times New Roman" pitchFamily="18" charset="0"/>
              </a:rPr>
              <a:t>animals in zoos literally lose their minds—a condition </a:t>
            </a:r>
            <a:r>
              <a:rPr lang="en-IN" sz="12800" dirty="0" smtClean="0">
                <a:latin typeface="Times New Roman" pitchFamily="18" charset="0"/>
                <a:cs typeface="Times New Roman" pitchFamily="18" charset="0"/>
              </a:rPr>
              <a:t>called </a:t>
            </a:r>
            <a:r>
              <a:rPr lang="en-IN" sz="12800" dirty="0">
                <a:latin typeface="Times New Roman" pitchFamily="18" charset="0"/>
                <a:cs typeface="Times New Roman" pitchFamily="18" charset="0"/>
              </a:rPr>
              <a:t>"zoochosis." Animals with zoochosis engage in neurotic </a:t>
            </a:r>
            <a:r>
              <a:rPr lang="en-IN" sz="12800" dirty="0" smtClean="0">
                <a:latin typeface="Times New Roman" pitchFamily="18" charset="0"/>
                <a:cs typeface="Times New Roman" pitchFamily="18" charset="0"/>
              </a:rPr>
              <a:t>behaviours </a:t>
            </a:r>
            <a:r>
              <a:rPr lang="en-IN" sz="12800" dirty="0">
                <a:latin typeface="Times New Roman" pitchFamily="18" charset="0"/>
                <a:cs typeface="Times New Roman" pitchFamily="18" charset="0"/>
              </a:rPr>
              <a:t>such as </a:t>
            </a:r>
            <a:r>
              <a:rPr lang="en-IN" sz="12800" dirty="0" smtClean="0">
                <a:latin typeface="Times New Roman" pitchFamily="18" charset="0"/>
                <a:cs typeface="Times New Roman" pitchFamily="18" charset="0"/>
              </a:rPr>
              <a:t>spinning</a:t>
            </a:r>
            <a:r>
              <a:rPr lang="en-IN" sz="12800" dirty="0">
                <a:latin typeface="Times New Roman" pitchFamily="18" charset="0"/>
                <a:cs typeface="Times New Roman" pitchFamily="18" charset="0"/>
              </a:rPr>
              <a:t>, and bobbing their heads. They also mutilate </a:t>
            </a:r>
            <a:r>
              <a:rPr lang="en-IN" sz="12800" dirty="0" smtClean="0">
                <a:latin typeface="Times New Roman" pitchFamily="18" charset="0"/>
                <a:cs typeface="Times New Roman" pitchFamily="18" charset="0"/>
              </a:rPr>
              <a:t>themselves.</a:t>
            </a:r>
            <a:endParaRPr lang="en-IN" sz="12800" dirty="0">
              <a:latin typeface="Times New Roman" pitchFamily="18" charset="0"/>
              <a:cs typeface="Times New Roman" pitchFamily="18" charset="0"/>
            </a:endParaRPr>
          </a:p>
          <a:p>
            <a:r>
              <a:rPr lang="en-IN" sz="12800" dirty="0">
                <a:latin typeface="Times New Roman" pitchFamily="18" charset="0"/>
                <a:cs typeface="Times New Roman" pitchFamily="18" charset="0"/>
              </a:rPr>
              <a:t>The monkeys are closest to humans and have intelligence of a related child. </a:t>
            </a:r>
            <a:endParaRPr lang="en-IN" sz="12800" dirty="0" smtClean="0">
              <a:latin typeface="Times New Roman" pitchFamily="18" charset="0"/>
              <a:cs typeface="Times New Roman" pitchFamily="18" charset="0"/>
            </a:endParaRPr>
          </a:p>
          <a:p>
            <a:endParaRPr lang="en-IN" sz="4000" dirty="0"/>
          </a:p>
          <a:p>
            <a:pPr algn="just">
              <a:buNone/>
            </a:pPr>
            <a:r>
              <a:rPr lang="en-IN" sz="4000" b="1" dirty="0" smtClean="0"/>
              <a:t>	</a:t>
            </a:r>
          </a:p>
          <a:p>
            <a:pPr>
              <a:buNone/>
            </a:pPr>
            <a:endParaRPr lang="en-IN" b="1" dirty="0"/>
          </a:p>
          <a:p>
            <a:endParaRPr lang="en-IN" dirty="0"/>
          </a:p>
          <a:p>
            <a:pPr>
              <a:buNone/>
            </a:pPr>
            <a:endParaRPr lang="en-IN" dirty="0"/>
          </a:p>
          <a:p>
            <a:endParaRPr lang="en-IN" dirty="0"/>
          </a:p>
          <a:p>
            <a:pPr>
              <a:buNone/>
            </a:pPr>
            <a:r>
              <a:rPr lang="en-IN" b="1"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IN" dirty="0" smtClean="0">
                <a:solidFill>
                  <a:srgbClr val="FF0000"/>
                </a:solidFill>
              </a:rPr>
              <a:t>Continue--</a:t>
            </a:r>
            <a:endParaRPr lang="en-US" dirty="0">
              <a:solidFill>
                <a:srgbClr val="FF0000"/>
              </a:solidFill>
            </a:endParaRPr>
          </a:p>
        </p:txBody>
      </p:sp>
      <p:sp>
        <p:nvSpPr>
          <p:cNvPr id="3" name="Content Placeholder 2"/>
          <p:cNvSpPr>
            <a:spLocks noGrp="1"/>
          </p:cNvSpPr>
          <p:nvPr>
            <p:ph idx="1"/>
          </p:nvPr>
        </p:nvSpPr>
        <p:spPr>
          <a:xfrm>
            <a:off x="142844" y="785794"/>
            <a:ext cx="8543956" cy="5929354"/>
          </a:xfrm>
        </p:spPr>
        <p:txBody>
          <a:bodyPr>
            <a:normAutofit fontScale="62500" lnSpcReduction="20000"/>
          </a:bodyPr>
          <a:lstStyle/>
          <a:p>
            <a:pPr algn="just">
              <a:buNone/>
            </a:pPr>
            <a:r>
              <a:rPr lang="en-IN" b="1" dirty="0" smtClean="0">
                <a:latin typeface="Times New Roman" pitchFamily="18" charset="0"/>
                <a:cs typeface="Times New Roman" pitchFamily="18" charset="0"/>
              </a:rPr>
              <a:t>Instructions and conditions for issue of certificate of registration by</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AWBI under the performing animals (registration) rules 2001 under the </a:t>
            </a:r>
            <a:r>
              <a:rPr lang="en-IN" b="1" dirty="0" smtClean="0">
                <a:latin typeface="Times New Roman" pitchFamily="18" charset="0"/>
                <a:cs typeface="Times New Roman" pitchFamily="18" charset="0"/>
              </a:rPr>
              <a:t>PCA</a:t>
            </a:r>
            <a:r>
              <a:rPr lang="en-IN" b="1" dirty="0" smtClean="0">
                <a:latin typeface="Times New Roman" pitchFamily="18" charset="0"/>
                <a:cs typeface="Times New Roman" pitchFamily="18" charset="0"/>
              </a:rPr>
              <a:t> act 1960</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Producer of the Film in which animals are used should apply to the AWBI </a:t>
            </a:r>
          </a:p>
          <a:p>
            <a:r>
              <a:rPr lang="en-IN" dirty="0" smtClean="0">
                <a:latin typeface="Times New Roman" pitchFamily="18" charset="0"/>
                <a:cs typeface="Times New Roman" pitchFamily="18" charset="0"/>
              </a:rPr>
              <a:t>Application should reach AWBI 30 days before shooting with the animals.  </a:t>
            </a:r>
          </a:p>
          <a:p>
            <a:r>
              <a:rPr lang="en-IN" dirty="0" smtClean="0">
                <a:latin typeface="Times New Roman" pitchFamily="18" charset="0"/>
                <a:cs typeface="Times New Roman" pitchFamily="18" charset="0"/>
              </a:rPr>
              <a:t>Furnish details of animals to be used and their performance sequences. </a:t>
            </a:r>
          </a:p>
          <a:p>
            <a:r>
              <a:rPr lang="en-IN" dirty="0" smtClean="0">
                <a:latin typeface="Times New Roman" pitchFamily="18" charset="0"/>
                <a:cs typeface="Times New Roman" pitchFamily="18" charset="0"/>
              </a:rPr>
              <a:t>Furnish ownership certificate for the animals </a:t>
            </a:r>
          </a:p>
          <a:p>
            <a:r>
              <a:rPr lang="en-IN" dirty="0" smtClean="0">
                <a:latin typeface="Times New Roman" pitchFamily="18" charset="0"/>
                <a:cs typeface="Times New Roman" pitchFamily="18" charset="0"/>
              </a:rPr>
              <a:t>If they are elephants, snakes or wildlife, ownership certificate from the wild life authorities to be obtained. If the shooting is to be held in the states other then the state from which certificate is obtained then valid transit pass is to be provided. </a:t>
            </a:r>
          </a:p>
          <a:p>
            <a:r>
              <a:rPr lang="en-IN" dirty="0" smtClean="0">
                <a:latin typeface="Times New Roman" pitchFamily="18" charset="0"/>
                <a:cs typeface="Times New Roman" pitchFamily="18" charset="0"/>
              </a:rPr>
              <a:t> Recent health certificate for the animals to be used should be attached form a VCI registered veterinary doctor. </a:t>
            </a:r>
          </a:p>
          <a:p>
            <a:r>
              <a:rPr lang="en-IN" dirty="0" smtClean="0">
                <a:latin typeface="Times New Roman" pitchFamily="18" charset="0"/>
                <a:cs typeface="Times New Roman" pitchFamily="18" charset="0"/>
              </a:rPr>
              <a:t>The place (location), date and time of the proposed shoot should be mentioned in the application. The shooting must be completed within six weeks after pre shoot approval. In case the shooting does not materialize within the specified period, a fresh set of health certificates should be submitted.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360040"/>
          </a:xfrm>
        </p:spPr>
        <p:txBody>
          <a:bodyPr>
            <a:normAutofit fontScale="90000"/>
          </a:bodyPr>
          <a:lstStyle/>
          <a:p>
            <a:r>
              <a:rPr lang="en-IN" dirty="0" smtClean="0">
                <a:solidFill>
                  <a:srgbClr val="FF0000"/>
                </a:solidFill>
              </a:rPr>
              <a:t>Continue--</a:t>
            </a:r>
            <a:endParaRPr lang="en-IN" dirty="0">
              <a:solidFill>
                <a:srgbClr val="FF0000"/>
              </a:solidFill>
            </a:endParaRPr>
          </a:p>
        </p:txBody>
      </p:sp>
      <p:sp>
        <p:nvSpPr>
          <p:cNvPr id="3" name="Content Placeholder 2"/>
          <p:cNvSpPr>
            <a:spLocks noGrp="1"/>
          </p:cNvSpPr>
          <p:nvPr>
            <p:ph idx="1"/>
          </p:nvPr>
        </p:nvSpPr>
        <p:spPr>
          <a:xfrm>
            <a:off x="179512" y="620688"/>
            <a:ext cx="8784976" cy="6048672"/>
          </a:xfrm>
        </p:spPr>
        <p:txBody>
          <a:bodyPr>
            <a:normAutofit fontScale="32500" lnSpcReduction="20000"/>
          </a:bodyPr>
          <a:lstStyle/>
          <a:p>
            <a:endParaRPr lang="en-IN" dirty="0"/>
          </a:p>
          <a:p>
            <a:r>
              <a:rPr lang="en-IN" sz="8600" dirty="0" smtClean="0">
                <a:latin typeface="Times New Roman" pitchFamily="18" charset="0"/>
                <a:cs typeface="Times New Roman" pitchFamily="18" charset="0"/>
              </a:rPr>
              <a:t>Applications </a:t>
            </a:r>
            <a:r>
              <a:rPr lang="en-IN" sz="8600" dirty="0">
                <a:latin typeface="Times New Roman" pitchFamily="18" charset="0"/>
                <a:cs typeface="Times New Roman" pitchFamily="18" charset="0"/>
              </a:rPr>
              <a:t>by email and fax will not be considered till the original application with signature is received in the AWBI. </a:t>
            </a:r>
          </a:p>
          <a:p>
            <a:r>
              <a:rPr lang="en-IN" sz="8600" dirty="0" smtClean="0">
                <a:latin typeface="Times New Roman" pitchFamily="18" charset="0"/>
                <a:cs typeface="Times New Roman" pitchFamily="18" charset="0"/>
              </a:rPr>
              <a:t> </a:t>
            </a:r>
            <a:r>
              <a:rPr lang="en-IN" sz="8600" dirty="0">
                <a:latin typeface="Times New Roman" pitchFamily="18" charset="0"/>
                <a:cs typeface="Times New Roman" pitchFamily="18" charset="0"/>
              </a:rPr>
              <a:t>If animals in the background in the village scenes, or birds flying or animals grazing or animals/carts moving on the roads are seen the health certificate and ownership certificates can be waived. </a:t>
            </a:r>
          </a:p>
          <a:p>
            <a:r>
              <a:rPr lang="en-IN" sz="8600" dirty="0" smtClean="0">
                <a:latin typeface="Times New Roman" pitchFamily="18" charset="0"/>
                <a:cs typeface="Times New Roman" pitchFamily="18" charset="0"/>
              </a:rPr>
              <a:t> </a:t>
            </a:r>
            <a:r>
              <a:rPr lang="en-IN" sz="8600" dirty="0">
                <a:latin typeface="Times New Roman" pitchFamily="18" charset="0"/>
                <a:cs typeface="Times New Roman" pitchFamily="18" charset="0"/>
              </a:rPr>
              <a:t>If performers are in the carts drawn by animals then the certificates are mandatory. </a:t>
            </a:r>
          </a:p>
          <a:p>
            <a:r>
              <a:rPr lang="en-IN" sz="8600" dirty="0" smtClean="0">
                <a:latin typeface="Times New Roman" pitchFamily="18" charset="0"/>
                <a:cs typeface="Times New Roman" pitchFamily="18" charset="0"/>
              </a:rPr>
              <a:t>Scenes </a:t>
            </a:r>
            <a:r>
              <a:rPr lang="en-IN" sz="8600" dirty="0">
                <a:latin typeface="Times New Roman" pitchFamily="18" charset="0"/>
                <a:cs typeface="Times New Roman" pitchFamily="18" charset="0"/>
              </a:rPr>
              <a:t>depicting cruelty, causing hurt to animals, birds and animals in cages, making animals perform unnatural act are not permitted. The above scenes will be removed at the time of screening and legal action will be initiated and NOC will not be issued. </a:t>
            </a:r>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Continue--</a:t>
            </a:r>
            <a:endParaRPr lang="en-US" dirty="0"/>
          </a:p>
        </p:txBody>
      </p:sp>
      <p:sp>
        <p:nvSpPr>
          <p:cNvPr id="3" name="Content Placeholder 2"/>
          <p:cNvSpPr>
            <a:spLocks noGrp="1"/>
          </p:cNvSpPr>
          <p:nvPr>
            <p:ph idx="1"/>
          </p:nvPr>
        </p:nvSpPr>
        <p:spPr>
          <a:xfrm>
            <a:off x="142844" y="1142984"/>
            <a:ext cx="8543956" cy="5572164"/>
          </a:xfrm>
        </p:spPr>
        <p:txBody>
          <a:bodyPr>
            <a:normAutofit fontScale="85000" lnSpcReduction="20000"/>
          </a:bodyPr>
          <a:lstStyle/>
          <a:p>
            <a:r>
              <a:rPr lang="en-IN" dirty="0" smtClean="0">
                <a:latin typeface="Times New Roman" pitchFamily="18" charset="0"/>
                <a:cs typeface="Times New Roman" pitchFamily="18" charset="0"/>
              </a:rPr>
              <a:t>Fights (Cock, bull, sheep/goat, snake and mongoose)  like activities will not be permitted. </a:t>
            </a:r>
          </a:p>
          <a:p>
            <a:r>
              <a:rPr lang="en-IN" dirty="0" smtClean="0">
                <a:latin typeface="Times New Roman" pitchFamily="18" charset="0"/>
                <a:cs typeface="Times New Roman" pitchFamily="18" charset="0"/>
              </a:rPr>
              <a:t>Falling and throwing of animals, fighting scenes with animals will be denied certification and invite legal action. </a:t>
            </a:r>
          </a:p>
          <a:p>
            <a:r>
              <a:rPr lang="en-IN" dirty="0" smtClean="0">
                <a:latin typeface="Times New Roman" pitchFamily="18" charset="0"/>
                <a:cs typeface="Times New Roman" pitchFamily="18" charset="0"/>
              </a:rPr>
              <a:t> When large groups of animals are used proper medical facilities will be provided at the site of shooting and a representative of SPCA or Animal welfare organization should be present. </a:t>
            </a:r>
          </a:p>
          <a:p>
            <a:r>
              <a:rPr lang="en-IN" dirty="0" smtClean="0">
                <a:latin typeface="Times New Roman" pitchFamily="18" charset="0"/>
                <a:cs typeface="Times New Roman" pitchFamily="18" charset="0"/>
              </a:rPr>
              <a:t> Use of deafening noise, blasts, naked fire and such scenes should be avoided as it may cause panic and harm the animals. </a:t>
            </a:r>
          </a:p>
          <a:p>
            <a:r>
              <a:rPr lang="en-IN" dirty="0" smtClean="0">
                <a:latin typeface="Times New Roman" pitchFamily="18" charset="0"/>
                <a:cs typeface="Times New Roman" pitchFamily="18" charset="0"/>
              </a:rPr>
              <a:t> Fighting scenes in the farm houses / (dairy, poultry, and sheep) farms will not be permitted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IN" dirty="0" smtClean="0">
                <a:solidFill>
                  <a:srgbClr val="FF0000"/>
                </a:solidFill>
              </a:rPr>
              <a:t>Continue---</a:t>
            </a:r>
            <a:endParaRPr lang="en-IN" dirty="0">
              <a:solidFill>
                <a:srgbClr val="FF0000"/>
              </a:solidFill>
            </a:endParaRPr>
          </a:p>
        </p:txBody>
      </p:sp>
      <p:sp>
        <p:nvSpPr>
          <p:cNvPr id="3" name="Content Placeholder 2"/>
          <p:cNvSpPr>
            <a:spLocks noGrp="1"/>
          </p:cNvSpPr>
          <p:nvPr>
            <p:ph idx="1"/>
          </p:nvPr>
        </p:nvSpPr>
        <p:spPr>
          <a:xfrm>
            <a:off x="179512" y="692696"/>
            <a:ext cx="8784976" cy="5976664"/>
          </a:xfrm>
        </p:spPr>
        <p:txBody>
          <a:bodyPr>
            <a:normAutofit fontScale="77500" lnSpcReduction="20000"/>
          </a:bodyPr>
          <a:lstStyle/>
          <a:p>
            <a:endParaRPr lang="en-IN" dirty="0"/>
          </a:p>
          <a:p>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Application submitted for post shoot </a:t>
            </a:r>
            <a:r>
              <a:rPr lang="en-IN" dirty="0" smtClean="0">
                <a:latin typeface="Times New Roman" pitchFamily="18" charset="0"/>
                <a:cs typeface="Times New Roman" pitchFamily="18" charset="0"/>
              </a:rPr>
              <a:t>along with </a:t>
            </a:r>
            <a:r>
              <a:rPr lang="en-IN" dirty="0">
                <a:latin typeface="Times New Roman" pitchFamily="18" charset="0"/>
                <a:cs typeface="Times New Roman" pitchFamily="18" charset="0"/>
              </a:rPr>
              <a:t>the CD should not depict/involve cruelty scenes, failing which AWBI will be constrained to initiate legal proceedings in addition to direct removal of above scenes. </a:t>
            </a:r>
          </a:p>
          <a:p>
            <a:r>
              <a:rPr lang="en-IN" dirty="0" smtClean="0">
                <a:latin typeface="Times New Roman" pitchFamily="18" charset="0"/>
                <a:cs typeface="Times New Roman" pitchFamily="18" charset="0"/>
              </a:rPr>
              <a:t>Any </a:t>
            </a:r>
            <a:r>
              <a:rPr lang="en-IN" dirty="0">
                <a:latin typeface="Times New Roman" pitchFamily="18" charset="0"/>
                <a:cs typeface="Times New Roman" pitchFamily="18" charset="0"/>
              </a:rPr>
              <a:t>scenes found in the CD not confirming in the original application will not be permitted and the pre-shoot permission, registration certificate will be cancelled under the provisions of the Performing Animals (Registration) Amendment Rules 2002. One of the approved CDs will be </a:t>
            </a:r>
            <a:r>
              <a:rPr lang="en-IN" dirty="0" smtClean="0">
                <a:latin typeface="Times New Roman" pitchFamily="18" charset="0"/>
                <a:cs typeface="Times New Roman" pitchFamily="18" charset="0"/>
              </a:rPr>
              <a:t>forwarded</a:t>
            </a:r>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exhibition of the following species of animals have been banned under the Rules vide Notification No. G.S.R.619(E) dated 14.10.1998 - Tiger, panther, lion, bear and monkey which may be kept in mind before planning for the film shooting. </a:t>
            </a:r>
          </a:p>
          <a:p>
            <a:r>
              <a:rPr lang="en-IN" dirty="0" smtClean="0">
                <a:latin typeface="Times New Roman" pitchFamily="18" charset="0"/>
                <a:cs typeface="Times New Roman" pitchFamily="18" charset="0"/>
              </a:rPr>
              <a:t>Henceforth </a:t>
            </a:r>
            <a:r>
              <a:rPr lang="en-IN" dirty="0" err="1" smtClean="0">
                <a:latin typeface="Times New Roman" pitchFamily="18" charset="0"/>
                <a:cs typeface="Times New Roman" pitchFamily="18" charset="0"/>
              </a:rPr>
              <a:t>w.e.f</a:t>
            </a:r>
            <a:r>
              <a:rPr lang="en-IN" dirty="0" smtClean="0">
                <a:latin typeface="Times New Roman" pitchFamily="18" charset="0"/>
                <a:cs typeface="Times New Roman" pitchFamily="18" charset="0"/>
              </a:rPr>
              <a:t>. 01.04.07 applications for post shoot NOC without pre-shoot permission will not be accepted. NOC will be sent </a:t>
            </a:r>
            <a:r>
              <a:rPr lang="en-IN" dirty="0" err="1" smtClean="0">
                <a:latin typeface="Times New Roman" pitchFamily="18" charset="0"/>
                <a:cs typeface="Times New Roman" pitchFamily="18" charset="0"/>
              </a:rPr>
              <a:t>alongwith</a:t>
            </a:r>
            <a:r>
              <a:rPr lang="en-IN" dirty="0" smtClean="0">
                <a:latin typeface="Times New Roman" pitchFamily="18" charset="0"/>
                <a:cs typeface="Times New Roman" pitchFamily="18" charset="0"/>
              </a:rPr>
              <a:t> CD to the Censor Board by AWBI </a:t>
            </a:r>
            <a:r>
              <a:rPr lang="en-IN" dirty="0">
                <a:latin typeface="Times New Roman" pitchFamily="18" charset="0"/>
                <a:cs typeface="Times New Roman" pitchFamily="18" charset="0"/>
              </a:rPr>
              <a:t>for issuing the Censor Certificate </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smtClean="0"/>
              <a:t>THANKS YOU !</a:t>
            </a:r>
            <a:endParaRPr lang="en-US" sz="8000" dirty="0"/>
          </a:p>
        </p:txBody>
      </p:sp>
    </p:spTree>
    <p:extLst>
      <p:ext uri="{BB962C8B-B14F-4D97-AF65-F5344CB8AC3E}">
        <p14:creationId xmlns="" xmlns:p14="http://schemas.microsoft.com/office/powerpoint/2010/main" val="120482103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889</Words>
  <Application>Microsoft Office PowerPoint</Application>
  <PresentationFormat>On-screen Show (4:3)</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Department of Veterinary  Medicine  Bihar Veterinary College, Patna – 800 014 (BASU, Patna)</vt:lpstr>
      <vt:lpstr>WILDLIFE WARDENS</vt:lpstr>
      <vt:lpstr>PERFORMING ANIMALS AND ITS WELFARE  </vt:lpstr>
      <vt:lpstr>Continue--</vt:lpstr>
      <vt:lpstr>Continue--</vt:lpstr>
      <vt:lpstr>Continue--</vt:lpstr>
      <vt:lpstr>Continue---</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HP</dc:creator>
  <cp:lastModifiedBy>Ranveer kr singh</cp:lastModifiedBy>
  <cp:revision>23</cp:revision>
  <dcterms:created xsi:type="dcterms:W3CDTF">2018-11-28T01:59:41Z</dcterms:created>
  <dcterms:modified xsi:type="dcterms:W3CDTF">2020-10-20T05:33:25Z</dcterms:modified>
</cp:coreProperties>
</file>