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609600"/>
            <a:ext cx="8305800" cy="5562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BACTERIAL DISEASES </a:t>
            </a:r>
            <a:r>
              <a:rPr lang="en-US" sz="2400" b="1" dirty="0" smtClean="0">
                <a:solidFill>
                  <a:srgbClr val="FF0000"/>
                </a:solidFill>
              </a:rPr>
              <a:t>OF WILD </a:t>
            </a:r>
            <a:r>
              <a:rPr lang="en-US" sz="2400" b="1" dirty="0">
                <a:solidFill>
                  <a:srgbClr val="FF0000"/>
                </a:solidFill>
              </a:rPr>
              <a:t>AND ZOO </a:t>
            </a:r>
            <a:r>
              <a:rPr lang="en-US" sz="2400" b="1" dirty="0" smtClean="0">
                <a:solidFill>
                  <a:srgbClr val="FF0000"/>
                </a:solidFill>
              </a:rPr>
              <a:t>ANIMALS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Unit-4 (4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 Professional)                 			 Dr. Anil Kumar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Medicine                                           			 Asst. Professor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	</a:t>
            </a:r>
            <a:r>
              <a:rPr lang="en-US" b="1" smtClean="0">
                <a:solidFill>
                  <a:schemeClr val="tx1"/>
                </a:solidFill>
              </a:rPr>
              <a:t>			            Dept</a:t>
            </a:r>
            <a:r>
              <a:rPr lang="en-US" b="1" dirty="0" smtClean="0">
                <a:solidFill>
                  <a:schemeClr val="tx1"/>
                </a:solidFill>
              </a:rPr>
              <a:t>. of VCC, BVC, Patna</a:t>
            </a:r>
            <a:endParaRPr lang="en-IN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52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457200"/>
          </a:xfrm>
        </p:spPr>
        <p:txBody>
          <a:bodyPr>
            <a:no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TETANUS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943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Clostridial</a:t>
            </a:r>
            <a:r>
              <a:rPr lang="en-US" sz="2400" dirty="0" smtClean="0"/>
              <a:t> </a:t>
            </a:r>
            <a:r>
              <a:rPr lang="en-US" sz="2400" dirty="0"/>
              <a:t>organisms cause this condition in which muscular rigidity is the prominent feature. </a:t>
            </a:r>
            <a:endParaRPr lang="en-US" sz="2400" dirty="0" smtClean="0"/>
          </a:p>
          <a:p>
            <a:pPr algn="just"/>
            <a:r>
              <a:rPr lang="en-US" sz="2400" dirty="0" smtClean="0"/>
              <a:t>This </a:t>
            </a:r>
            <a:r>
              <a:rPr lang="en-US" sz="2400" dirty="0"/>
              <a:t>is commonly noticed in </a:t>
            </a:r>
            <a:r>
              <a:rPr lang="en-US" sz="2400" i="1" dirty="0"/>
              <a:t>captive elephants </a:t>
            </a:r>
            <a:r>
              <a:rPr lang="en-US" sz="2400" dirty="0"/>
              <a:t>that met with injuries, non-human primates etc. </a:t>
            </a:r>
          </a:p>
          <a:p>
            <a:pPr marL="0" indent="0" algn="just">
              <a:buNone/>
            </a:pPr>
            <a:r>
              <a:rPr lang="en-US" sz="2400" dirty="0" smtClean="0"/>
              <a:t>•In </a:t>
            </a:r>
            <a:r>
              <a:rPr lang="en-US" sz="2400" dirty="0"/>
              <a:t>case of affected elephants, this caused death in large number of elephants. </a:t>
            </a:r>
          </a:p>
          <a:p>
            <a:pPr marL="0" indent="0" algn="just">
              <a:buNone/>
            </a:pPr>
            <a:r>
              <a:rPr lang="en-US" sz="2400" dirty="0" smtClean="0"/>
              <a:t>•Clinical </a:t>
            </a:r>
            <a:r>
              <a:rPr lang="en-US" sz="2400" dirty="0"/>
              <a:t>symptoms comprise diarrhea, loss of appetite, listlessness and death. </a:t>
            </a:r>
          </a:p>
          <a:p>
            <a:pPr marL="0" indent="0" algn="just">
              <a:buNone/>
            </a:pPr>
            <a:r>
              <a:rPr lang="en-US" sz="2400" dirty="0" smtClean="0"/>
              <a:t>•The </a:t>
            </a:r>
            <a:r>
              <a:rPr lang="en-US" sz="2400" dirty="0"/>
              <a:t>therapy consists of administration of antitoxins and high levels of antibiotics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4984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COLIBACILLOSIS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15000"/>
          </a:xfrm>
        </p:spPr>
        <p:txBody>
          <a:bodyPr/>
          <a:lstStyle/>
          <a:p>
            <a:pPr algn="just"/>
            <a:r>
              <a:rPr lang="en-US" sz="2400" dirty="0" smtClean="0"/>
              <a:t>These </a:t>
            </a:r>
            <a:r>
              <a:rPr lang="en-US" sz="2400" dirty="0"/>
              <a:t>infections are caused by </a:t>
            </a:r>
            <a:r>
              <a:rPr lang="en-US" sz="2400" i="1" dirty="0"/>
              <a:t>Escherichia coli </a:t>
            </a:r>
            <a:r>
              <a:rPr lang="en-US" sz="2400" dirty="0"/>
              <a:t>organisms affecting the wide variety of birds as well as the mammals esp. the neonatal animals. </a:t>
            </a:r>
            <a:endParaRPr lang="en-US" sz="2400" dirty="0" smtClean="0"/>
          </a:p>
          <a:p>
            <a:pPr algn="just"/>
            <a:r>
              <a:rPr lang="en-US" sz="2400" dirty="0" smtClean="0"/>
              <a:t>Incidences </a:t>
            </a:r>
            <a:r>
              <a:rPr lang="en-US" sz="2400" dirty="0"/>
              <a:t>have been found through out the world among the various wild animal </a:t>
            </a:r>
            <a:r>
              <a:rPr lang="en-US" sz="2400" dirty="0" smtClean="0"/>
              <a:t>species.</a:t>
            </a:r>
          </a:p>
          <a:p>
            <a:pPr algn="just"/>
            <a:r>
              <a:rPr lang="en-US" sz="2400" i="1" dirty="0" smtClean="0"/>
              <a:t>Fecal-oral </a:t>
            </a:r>
            <a:r>
              <a:rPr lang="en-US" sz="2400" i="1" dirty="0"/>
              <a:t>route </a:t>
            </a:r>
            <a:r>
              <a:rPr lang="en-US" sz="2400" dirty="0"/>
              <a:t>is the mode of transmission of these organisms, in most of the conditions. </a:t>
            </a:r>
            <a:endParaRPr lang="en-US" sz="2400" dirty="0" smtClean="0"/>
          </a:p>
          <a:p>
            <a:pPr algn="just"/>
            <a:r>
              <a:rPr lang="en-US" sz="2400" dirty="0" smtClean="0"/>
              <a:t>Enteritis </a:t>
            </a:r>
            <a:r>
              <a:rPr lang="en-US" sz="2400" dirty="0"/>
              <a:t>occur in the affected wild animal species. </a:t>
            </a:r>
            <a:endParaRPr lang="en-US" sz="2400" dirty="0" smtClean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culture tests may assist the confirmation of this microbial infections.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499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Autofit/>
          </a:bodyPr>
          <a:lstStyle/>
          <a:p>
            <a:r>
              <a:rPr lang="en-IN" sz="2800" dirty="0"/>
              <a:t>ANTHRTAX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17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Etiology</a:t>
            </a:r>
            <a:r>
              <a:rPr lang="en-US" sz="2400" dirty="0" smtClean="0"/>
              <a:t>: </a:t>
            </a:r>
            <a:r>
              <a:rPr lang="en-US" sz="2400" i="1" dirty="0" smtClean="0"/>
              <a:t>Bacillus </a:t>
            </a:r>
            <a:r>
              <a:rPr lang="en-US" sz="2400" i="1" dirty="0" err="1"/>
              <a:t>anthracis</a:t>
            </a:r>
            <a:endParaRPr lang="en-US" sz="2400" i="1" dirty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Host affected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</a:p>
          <a:p>
            <a:r>
              <a:rPr lang="en-US" sz="2400" dirty="0"/>
              <a:t>Primarily a disease of mammals and most prevalent in herbivores especially in ruminants. </a:t>
            </a:r>
            <a:endParaRPr lang="en-US" sz="2400" dirty="0" smtClean="0"/>
          </a:p>
          <a:p>
            <a:r>
              <a:rPr lang="en-US" sz="2400" dirty="0" smtClean="0"/>
              <a:t>Incidental </a:t>
            </a:r>
            <a:r>
              <a:rPr lang="en-US" sz="2400" dirty="0"/>
              <a:t>outbreak occurs in Carnivores and Omnivores.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Source of infection:</a:t>
            </a:r>
          </a:p>
          <a:p>
            <a:r>
              <a:rPr lang="en-US" sz="2400" dirty="0"/>
              <a:t>Anthrax spores present in affected animal carcasses and in old livestock burial places. </a:t>
            </a:r>
            <a:endParaRPr lang="en-US" sz="2400" dirty="0" smtClean="0"/>
          </a:p>
          <a:p>
            <a:r>
              <a:rPr lang="en-US" sz="2400" dirty="0" smtClean="0"/>
              <a:t>Anthrax </a:t>
            </a:r>
            <a:r>
              <a:rPr lang="en-US" sz="2400" dirty="0"/>
              <a:t>continues as endemic/ epidemic in many Wildlife protected areas of the world.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Transmission:</a:t>
            </a:r>
          </a:p>
          <a:p>
            <a:r>
              <a:rPr lang="en-US" sz="2400" dirty="0"/>
              <a:t>Sporulation occurs when a fresh infected carcass is opened and exposed to surrounding oxygen in the air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Putrefactive organism generally dies in the tissue of a carcass if unopened.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78529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Diagnosis: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herbivores, the animal die suddenly without showing any sign of illness in per acute and acute cases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Oozing of blood is seen from natural orifices after death of animal. </a:t>
            </a:r>
            <a:endParaRPr lang="en-US" sz="2400" dirty="0" smtClean="0"/>
          </a:p>
          <a:p>
            <a:pPr algn="just"/>
            <a:r>
              <a:rPr lang="en-US" sz="2400" dirty="0" smtClean="0"/>
              <a:t>Omnivore </a:t>
            </a:r>
            <a:r>
              <a:rPr lang="en-US" sz="2400" dirty="0"/>
              <a:t>and Carnivores usually suffer from sub acute to chronic form of disease showing subcutaneous edematous swelling of the face, throat and neck.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Laboratory diagnosis:</a:t>
            </a:r>
          </a:p>
          <a:p>
            <a:r>
              <a:rPr lang="en-US" sz="2400" dirty="0"/>
              <a:t>Isolation of </a:t>
            </a:r>
            <a:r>
              <a:rPr lang="en-US" sz="2400" dirty="0" smtClean="0"/>
              <a:t>organism.</a:t>
            </a:r>
            <a:endParaRPr lang="en-US" sz="2400" dirty="0"/>
          </a:p>
          <a:p>
            <a:r>
              <a:rPr lang="en-US" sz="2400" dirty="0"/>
              <a:t>Prevention and management: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Vaccination of domesticated animals having past record of the disease around the protected area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en-US" sz="2400" dirty="0"/>
              <a:t>Carcass should not be opened if suspected for Anthrax. </a:t>
            </a: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/>
              <a:t>Carcass </a:t>
            </a:r>
            <a:r>
              <a:rPr lang="en-US" sz="2400" dirty="0"/>
              <a:t>should be deep buried using disinfectant material. Disinfect the surface area contaminated by carcass.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Treatment: </a:t>
            </a:r>
            <a:r>
              <a:rPr lang="en-US" sz="2400" dirty="0" smtClean="0"/>
              <a:t>No </a:t>
            </a:r>
            <a:r>
              <a:rPr lang="en-US" sz="2400" dirty="0"/>
              <a:t>scope for treatment due to sudden death.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649407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533400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TUBERCULOSIS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839200" cy="617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Etiology:</a:t>
            </a:r>
            <a:r>
              <a:rPr lang="en-US" sz="2400" dirty="0" smtClean="0"/>
              <a:t> </a:t>
            </a:r>
            <a:r>
              <a:rPr lang="en-US" sz="2400" i="1" dirty="0" smtClean="0"/>
              <a:t>Mycobacterium </a:t>
            </a:r>
            <a:r>
              <a:rPr lang="en-US" sz="2400" i="1" dirty="0"/>
              <a:t>tuberculosis; </a:t>
            </a:r>
            <a:r>
              <a:rPr lang="en-US" sz="2400" i="1" dirty="0" smtClean="0"/>
              <a:t>M.  </a:t>
            </a:r>
            <a:r>
              <a:rPr lang="en-US" sz="2400" i="1" dirty="0" err="1"/>
              <a:t>bovis</a:t>
            </a:r>
            <a:endParaRPr lang="en-US" sz="2400" i="1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Animals affected:</a:t>
            </a:r>
          </a:p>
          <a:p>
            <a:r>
              <a:rPr lang="en-US" sz="2400" dirty="0"/>
              <a:t>Free ranging wild animals are rarely </a:t>
            </a:r>
            <a:r>
              <a:rPr lang="en-US" sz="2400" dirty="0" smtClean="0"/>
              <a:t>affected. </a:t>
            </a:r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disease is common in Asian Elephants, </a:t>
            </a:r>
            <a:r>
              <a:rPr lang="en-US" sz="2400" dirty="0" err="1"/>
              <a:t>Deers</a:t>
            </a:r>
            <a:r>
              <a:rPr lang="en-US" sz="2400" dirty="0"/>
              <a:t>, Bison, Primates, Hippopotamus, Rhinoceros, Giraffe, Ostrich. Occasionally, captive carnivores i.e. Common Leopard, Snow Leopard, Lion and Tiger are also affected by </a:t>
            </a:r>
            <a:r>
              <a:rPr lang="en-US" sz="2400" i="1" dirty="0"/>
              <a:t>Mycobacterium </a:t>
            </a:r>
            <a:r>
              <a:rPr lang="en-US" sz="2400" i="1" dirty="0" err="1"/>
              <a:t>bovis</a:t>
            </a:r>
            <a:r>
              <a:rPr lang="en-US" sz="2400" i="1" dirty="0"/>
              <a:t> </a:t>
            </a:r>
            <a:r>
              <a:rPr lang="en-US" sz="2400" dirty="0"/>
              <a:t>which is probably due to eating of contaminated meat. </a:t>
            </a:r>
            <a:endParaRPr lang="en-US" sz="2400" dirty="0" smtClean="0"/>
          </a:p>
          <a:p>
            <a:pPr algn="just"/>
            <a:r>
              <a:rPr lang="en-US" sz="2400" dirty="0" smtClean="0"/>
              <a:t>African </a:t>
            </a:r>
            <a:r>
              <a:rPr lang="en-US" sz="2400" dirty="0"/>
              <a:t>Elephants are rarely affected by this disease.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Source of infection:</a:t>
            </a:r>
          </a:p>
          <a:p>
            <a:pPr algn="just"/>
            <a:r>
              <a:rPr lang="en-US" sz="2400" dirty="0" smtClean="0"/>
              <a:t>Infection </a:t>
            </a:r>
            <a:r>
              <a:rPr lang="en-US" sz="2400" dirty="0"/>
              <a:t>is caused by contact with infected human or non human primate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/>
              <a:t>Rhesus monkeys are particularly susceptible to this disease and are the major source of infection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Transmitted </a:t>
            </a:r>
            <a:r>
              <a:rPr lang="en-US" sz="2400" dirty="0"/>
              <a:t>by nasal discharge, lacrimal secretion of infected animal. Also through contaminated food and water.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697153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553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</a:rPr>
              <a:t>Diagnosis:</a:t>
            </a:r>
          </a:p>
          <a:p>
            <a:pPr algn="just"/>
            <a:r>
              <a:rPr lang="en-US" sz="2400" dirty="0" smtClean="0"/>
              <a:t>Progressive </a:t>
            </a:r>
            <a:r>
              <a:rPr lang="en-US" sz="2400" dirty="0"/>
              <a:t>illness with coughing, weight loss, off-fed, and lethargy.</a:t>
            </a:r>
          </a:p>
          <a:p>
            <a:pPr algn="just"/>
            <a:r>
              <a:rPr lang="en-US" sz="2400" dirty="0"/>
              <a:t>Laboratory diagnosis: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/>
              <a:t>Cytological examination and culture of respiratory secretion.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</a:rPr>
              <a:t>Prevention and management:</a:t>
            </a:r>
          </a:p>
          <a:p>
            <a:pPr marL="0" indent="0" algn="just">
              <a:buNone/>
            </a:pPr>
            <a:r>
              <a:rPr lang="en-US" sz="2400" dirty="0"/>
              <a:t>Control of the disease is depending on early detection and removal of infected animal from the herd of Zoological collections. Balance food in hygienic condition is advisable.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</a:rPr>
              <a:t>Treatment:</a:t>
            </a:r>
          </a:p>
          <a:p>
            <a:pPr algn="just"/>
            <a:r>
              <a:rPr lang="en-US" sz="2400" dirty="0"/>
              <a:t>Segregation </a:t>
            </a:r>
            <a:endParaRPr lang="en-US" sz="2400" dirty="0" smtClean="0"/>
          </a:p>
          <a:p>
            <a:pPr algn="just"/>
            <a:r>
              <a:rPr lang="en-US" sz="2400" dirty="0" smtClean="0"/>
              <a:t>Treatment </a:t>
            </a:r>
            <a:r>
              <a:rPr lang="en-US" sz="2400" dirty="0"/>
              <a:t>with drug combination of </a:t>
            </a:r>
            <a:r>
              <a:rPr lang="en-US" sz="2400" dirty="0" err="1"/>
              <a:t>Ethambutol</a:t>
            </a:r>
            <a:r>
              <a:rPr lang="en-US" sz="2400" dirty="0"/>
              <a:t>, Isoniazid, Pyrazinamide and </a:t>
            </a:r>
            <a:r>
              <a:rPr lang="en-US" sz="2400" dirty="0" err="1"/>
              <a:t>Refampicin</a:t>
            </a:r>
            <a:r>
              <a:rPr lang="en-US" sz="2400" dirty="0"/>
              <a:t> at least for a period of 6 month advisable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614472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855"/>
            <a:ext cx="9144000" cy="411162"/>
          </a:xfrm>
        </p:spPr>
        <p:txBody>
          <a:bodyPr>
            <a:no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SALMONELLOSIS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9916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Causative </a:t>
            </a:r>
            <a:r>
              <a:rPr lang="en-US" sz="2400" b="1" dirty="0" smtClean="0">
                <a:solidFill>
                  <a:srgbClr val="FF0000"/>
                </a:solidFill>
              </a:rPr>
              <a:t>organism: </a:t>
            </a:r>
            <a:r>
              <a:rPr lang="en-US" sz="2400" i="1" dirty="0" smtClean="0"/>
              <a:t>Salmonella </a:t>
            </a:r>
            <a:r>
              <a:rPr lang="en-US" sz="2400" i="1" dirty="0" err="1"/>
              <a:t>enteritidis</a:t>
            </a:r>
            <a:endParaRPr lang="en-US" sz="2400" i="1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Animals affected</a:t>
            </a:r>
            <a:r>
              <a:rPr lang="en-US" sz="2400" b="1" dirty="0"/>
              <a:t>:</a:t>
            </a:r>
          </a:p>
          <a:p>
            <a:r>
              <a:rPr lang="en-US" sz="2400" dirty="0"/>
              <a:t>Zoological collection animals are exposed to Salmonellosis very often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/>
              <a:t>Salmonellosis is cause of enteritis in most cases of One horned Asian Rhinoceros.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Source of infection:</a:t>
            </a:r>
          </a:p>
          <a:p>
            <a:r>
              <a:rPr lang="en-US" sz="2400" dirty="0" smtClean="0"/>
              <a:t>Ingestion </a:t>
            </a:r>
            <a:r>
              <a:rPr lang="en-US" sz="2400" dirty="0"/>
              <a:t>of contaminated food and water and direct contact with infected and shedding animals.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Diagnosis:</a:t>
            </a:r>
          </a:p>
          <a:p>
            <a:r>
              <a:rPr lang="en-US" sz="2400" dirty="0" smtClean="0"/>
              <a:t>Mild </a:t>
            </a:r>
            <a:r>
              <a:rPr lang="en-US" sz="2400" dirty="0"/>
              <a:t>enteritis with vomiting and </a:t>
            </a:r>
            <a:r>
              <a:rPr lang="en-US" sz="2400" dirty="0" err="1"/>
              <a:t>diarrhoea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/>
              <a:t>the disease is severe, anorexia, lethargy, dehydration may be seen.</a:t>
            </a:r>
          </a:p>
          <a:p>
            <a:r>
              <a:rPr lang="en-US" sz="2400" dirty="0"/>
              <a:t>Laboratory diagnosis: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Culture of fresh fecal material.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655464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b="1" dirty="0">
                <a:solidFill>
                  <a:srgbClr val="FF0000"/>
                </a:solidFill>
              </a:rPr>
              <a:t>Prevention and management:</a:t>
            </a:r>
          </a:p>
          <a:p>
            <a:pPr algn="just"/>
            <a:r>
              <a:rPr lang="en-IN" sz="2400" dirty="0"/>
              <a:t>Eradication and control of Salmonellosis is not a easy job however, proper hygiene, sanitation, collection management shall be helpful.</a:t>
            </a:r>
          </a:p>
          <a:p>
            <a:pPr marL="0" indent="0">
              <a:buNone/>
            </a:pPr>
            <a:r>
              <a:rPr lang="en-IN" sz="2400" b="1" dirty="0">
                <a:solidFill>
                  <a:srgbClr val="FF0000"/>
                </a:solidFill>
              </a:rPr>
              <a:t>Treatment:</a:t>
            </a:r>
          </a:p>
          <a:p>
            <a:pPr algn="just"/>
            <a:r>
              <a:rPr lang="en-IN" sz="2400" dirty="0"/>
              <a:t>Supportive treatment is recommended in mild acute cases. </a:t>
            </a:r>
            <a:endParaRPr lang="en-IN" sz="2400" dirty="0" smtClean="0"/>
          </a:p>
          <a:p>
            <a:pPr algn="just"/>
            <a:r>
              <a:rPr lang="en-IN" sz="2400" dirty="0" err="1" smtClean="0"/>
              <a:t>Enrofloxacin</a:t>
            </a:r>
            <a:r>
              <a:rPr lang="en-IN" sz="2400" dirty="0"/>
              <a:t>, Ciprofloxacin, Ampicillin, </a:t>
            </a:r>
            <a:r>
              <a:rPr lang="en-IN" sz="2400" dirty="0" err="1"/>
              <a:t>Getamicin</a:t>
            </a:r>
            <a:r>
              <a:rPr lang="en-IN" sz="2400" dirty="0"/>
              <a:t>, Amoxicillin, Trimethoprim/</a:t>
            </a:r>
            <a:r>
              <a:rPr lang="en-IN" sz="2400" dirty="0" err="1"/>
              <a:t>Sulfonamides</a:t>
            </a:r>
            <a:r>
              <a:rPr lang="en-IN" sz="2400" dirty="0"/>
              <a:t> are recommended for treatment of Salmonellosis</a:t>
            </a:r>
            <a:r>
              <a:rPr lang="en-IN" sz="2400" dirty="0" smtClean="0"/>
              <a:t>.</a:t>
            </a:r>
          </a:p>
          <a:p>
            <a:pPr algn="just"/>
            <a:r>
              <a:rPr lang="en-IN" sz="2400" dirty="0" smtClean="0"/>
              <a:t> </a:t>
            </a:r>
            <a:r>
              <a:rPr lang="en-IN" sz="2400" dirty="0"/>
              <a:t>Use of antibiotic in Salmonellosis is controversial as the drugs do not eliminate Salmonella bacteria.</a:t>
            </a:r>
          </a:p>
        </p:txBody>
      </p:sp>
    </p:spTree>
    <p:extLst>
      <p:ext uri="{BB962C8B-B14F-4D97-AF65-F5344CB8AC3E}">
        <p14:creationId xmlns:p14="http://schemas.microsoft.com/office/powerpoint/2010/main" val="2404257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411162"/>
          </a:xfrm>
        </p:spPr>
        <p:txBody>
          <a:bodyPr>
            <a:no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LEPTPSPIROSIS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915400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400" b="1" dirty="0">
                <a:solidFill>
                  <a:srgbClr val="FF0000"/>
                </a:solidFill>
              </a:rPr>
              <a:t>Causative </a:t>
            </a:r>
            <a:r>
              <a:rPr lang="en-IN" sz="2400" b="1" dirty="0" smtClean="0">
                <a:solidFill>
                  <a:srgbClr val="FF0000"/>
                </a:solidFill>
              </a:rPr>
              <a:t>organism</a:t>
            </a:r>
            <a:r>
              <a:rPr lang="en-IN" sz="2400" dirty="0" smtClean="0"/>
              <a:t>: </a:t>
            </a:r>
            <a:r>
              <a:rPr lang="en-IN" sz="2400" dirty="0" err="1" smtClean="0"/>
              <a:t>Leptospires</a:t>
            </a:r>
            <a:r>
              <a:rPr lang="en-IN" sz="2400" dirty="0" smtClean="0"/>
              <a:t> </a:t>
            </a:r>
            <a:r>
              <a:rPr lang="en-IN" sz="2400" dirty="0"/>
              <a:t>(Slender gram negative aerobes)</a:t>
            </a:r>
          </a:p>
          <a:p>
            <a:pPr marL="0" indent="0">
              <a:buNone/>
            </a:pPr>
            <a:r>
              <a:rPr lang="en-IN" sz="2400" b="1" dirty="0">
                <a:solidFill>
                  <a:srgbClr val="FF0000"/>
                </a:solidFill>
              </a:rPr>
              <a:t>Animals </a:t>
            </a:r>
            <a:r>
              <a:rPr lang="en-IN" sz="2400" b="1" dirty="0" smtClean="0">
                <a:solidFill>
                  <a:srgbClr val="FF0000"/>
                </a:solidFill>
              </a:rPr>
              <a:t>affected: </a:t>
            </a:r>
            <a:r>
              <a:rPr lang="en-IN" sz="2400" dirty="0" smtClean="0"/>
              <a:t>Most </a:t>
            </a:r>
            <a:r>
              <a:rPr lang="en-IN" sz="2400" dirty="0"/>
              <a:t>species of mammals</a:t>
            </a:r>
          </a:p>
          <a:p>
            <a:pPr marL="0" indent="0">
              <a:buNone/>
            </a:pPr>
            <a:r>
              <a:rPr lang="en-IN" sz="2400" b="1" dirty="0">
                <a:solidFill>
                  <a:srgbClr val="FF0000"/>
                </a:solidFill>
              </a:rPr>
              <a:t>Source of infection:</a:t>
            </a:r>
          </a:p>
          <a:p>
            <a:r>
              <a:rPr lang="en-IN" sz="2400" dirty="0"/>
              <a:t>Direct or indirect contact with infected urine, placental fluid and milk.</a:t>
            </a:r>
          </a:p>
          <a:p>
            <a:pPr marL="0" indent="0">
              <a:buNone/>
            </a:pPr>
            <a:r>
              <a:rPr lang="en-IN" sz="2400" b="1" dirty="0">
                <a:solidFill>
                  <a:srgbClr val="FF0000"/>
                </a:solidFill>
              </a:rPr>
              <a:t>Diagnosis: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is difficult to diagnose the disease clinically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Laboratory diagnosis:</a:t>
            </a:r>
          </a:p>
          <a:p>
            <a:r>
              <a:rPr lang="en-US" sz="2400" dirty="0"/>
              <a:t>Serological test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Prevention and management:</a:t>
            </a:r>
          </a:p>
          <a:p>
            <a:r>
              <a:rPr lang="en-US" sz="2400" dirty="0"/>
              <a:t>Prevention of this disease in captive animals is almost </a:t>
            </a:r>
            <a:r>
              <a:rPr lang="en-US" sz="2400" dirty="0" smtClean="0"/>
              <a:t>impossible.</a:t>
            </a:r>
          </a:p>
          <a:p>
            <a:r>
              <a:rPr lang="en-US" sz="2400" dirty="0" smtClean="0"/>
              <a:t>Quarantine </a:t>
            </a:r>
            <a:r>
              <a:rPr lang="en-US" sz="2400" dirty="0"/>
              <a:t>period should be sufficient to detect the </a:t>
            </a:r>
            <a:r>
              <a:rPr lang="en-US" sz="2400" dirty="0" smtClean="0"/>
              <a:t>disease.</a:t>
            </a:r>
          </a:p>
          <a:p>
            <a:r>
              <a:rPr lang="en-US" sz="2400" dirty="0" smtClean="0"/>
              <a:t>Vaccination </a:t>
            </a:r>
            <a:r>
              <a:rPr lang="en-US" sz="2400" dirty="0"/>
              <a:t>is also not possible due to high risk of public health.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Treatment:</a:t>
            </a:r>
          </a:p>
          <a:p>
            <a:pPr marL="0" indent="0">
              <a:buNone/>
            </a:pPr>
            <a:r>
              <a:rPr lang="en-US" sz="2400" dirty="0"/>
              <a:t>Antimicrobial therapy is suggested.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467891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CLOSTRIDIAL DISEASES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400" b="1" dirty="0">
                <a:solidFill>
                  <a:srgbClr val="FF0000"/>
                </a:solidFill>
              </a:rPr>
              <a:t>Causative </a:t>
            </a:r>
            <a:r>
              <a:rPr lang="en-IN" sz="2400" b="1" dirty="0" smtClean="0">
                <a:solidFill>
                  <a:srgbClr val="FF0000"/>
                </a:solidFill>
              </a:rPr>
              <a:t>organism: </a:t>
            </a:r>
            <a:r>
              <a:rPr lang="en-IN" sz="2400" i="1" dirty="0" smtClean="0"/>
              <a:t>Clostridium </a:t>
            </a:r>
            <a:r>
              <a:rPr lang="en-IN" sz="2400" i="1" dirty="0" err="1"/>
              <a:t>perfringens</a:t>
            </a:r>
            <a:endParaRPr lang="en-IN" sz="2400" i="1" dirty="0"/>
          </a:p>
          <a:p>
            <a:pPr marL="0" indent="0">
              <a:buNone/>
            </a:pPr>
            <a:r>
              <a:rPr lang="en-IN" sz="2400" b="1" dirty="0">
                <a:solidFill>
                  <a:srgbClr val="FF0000"/>
                </a:solidFill>
              </a:rPr>
              <a:t>Animals </a:t>
            </a:r>
            <a:r>
              <a:rPr lang="en-IN" sz="2400" b="1" dirty="0" smtClean="0">
                <a:solidFill>
                  <a:srgbClr val="FF0000"/>
                </a:solidFill>
              </a:rPr>
              <a:t>affected: </a:t>
            </a:r>
            <a:r>
              <a:rPr lang="en-IN" sz="2400" dirty="0" smtClean="0"/>
              <a:t>Most </a:t>
            </a:r>
            <a:r>
              <a:rPr lang="en-IN" sz="2400" dirty="0"/>
              <a:t>species of mammals</a:t>
            </a:r>
          </a:p>
          <a:p>
            <a:pPr marL="0" indent="0">
              <a:buNone/>
            </a:pPr>
            <a:r>
              <a:rPr lang="en-IN" sz="2400" b="1" dirty="0">
                <a:solidFill>
                  <a:srgbClr val="FF0000"/>
                </a:solidFill>
              </a:rPr>
              <a:t>Diagnosis:</a:t>
            </a:r>
          </a:p>
          <a:p>
            <a:r>
              <a:rPr lang="en-IN" sz="2400" dirty="0" err="1" smtClean="0"/>
              <a:t>Diarrhea</a:t>
            </a:r>
            <a:r>
              <a:rPr lang="en-IN" sz="2400" dirty="0"/>
              <a:t>, dysentery ,Sudden death.</a:t>
            </a:r>
          </a:p>
          <a:p>
            <a:r>
              <a:rPr lang="en-IN" sz="2400" dirty="0"/>
              <a:t>Laboratory </a:t>
            </a:r>
            <a:r>
              <a:rPr lang="en-IN" sz="2400" dirty="0" smtClean="0"/>
              <a:t>diagnosis: ELISA </a:t>
            </a:r>
            <a:r>
              <a:rPr lang="en-IN" sz="2400" dirty="0"/>
              <a:t>Test</a:t>
            </a:r>
          </a:p>
          <a:p>
            <a:pPr marL="0" indent="0">
              <a:buNone/>
            </a:pPr>
            <a:r>
              <a:rPr lang="en-IN" sz="2400" b="1" dirty="0">
                <a:solidFill>
                  <a:srgbClr val="FF0000"/>
                </a:solidFill>
              </a:rPr>
              <a:t>Prevention and management:</a:t>
            </a:r>
          </a:p>
          <a:p>
            <a:r>
              <a:rPr lang="en-IN" sz="2400" dirty="0"/>
              <a:t>Prophylactic antibiotic therapy is suggested in case of </a:t>
            </a:r>
            <a:r>
              <a:rPr lang="en-IN" sz="2400" dirty="0" smtClean="0"/>
              <a:t>outbreak.</a:t>
            </a:r>
          </a:p>
          <a:p>
            <a:pPr algn="just"/>
            <a:r>
              <a:rPr lang="en-IN" sz="2400" dirty="0" smtClean="0"/>
              <a:t>Eliminating </a:t>
            </a:r>
            <a:r>
              <a:rPr lang="en-IN" sz="2400" dirty="0"/>
              <a:t>predisposing factor and maintaining hygiene are the prime factor for preventing the disease.</a:t>
            </a:r>
          </a:p>
          <a:p>
            <a:pPr marL="0" indent="0">
              <a:buNone/>
            </a:pPr>
            <a:r>
              <a:rPr lang="en-IN" sz="2400" b="1" dirty="0">
                <a:solidFill>
                  <a:srgbClr val="FF0000"/>
                </a:solidFill>
              </a:rPr>
              <a:t>Treatment:</a:t>
            </a:r>
          </a:p>
          <a:p>
            <a:r>
              <a:rPr lang="en-IN" sz="2400" dirty="0"/>
              <a:t>Intravenous broad-spectrum antibiotic.</a:t>
            </a:r>
          </a:p>
        </p:txBody>
      </p:sp>
    </p:spTree>
    <p:extLst>
      <p:ext uri="{BB962C8B-B14F-4D97-AF65-F5344CB8AC3E}">
        <p14:creationId xmlns:p14="http://schemas.microsoft.com/office/powerpoint/2010/main" val="3670745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923</Words>
  <Application>Microsoft Office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ANTHRTAX</vt:lpstr>
      <vt:lpstr>PowerPoint Presentation</vt:lpstr>
      <vt:lpstr>TUBERCULOSIS</vt:lpstr>
      <vt:lpstr>PowerPoint Presentation</vt:lpstr>
      <vt:lpstr>SALMONELLOSIS</vt:lpstr>
      <vt:lpstr>PowerPoint Presentation</vt:lpstr>
      <vt:lpstr>LEPTPSPIROSIS</vt:lpstr>
      <vt:lpstr>CLOSTRIDIAL DISEASES</vt:lpstr>
      <vt:lpstr>TETANUS </vt:lpstr>
      <vt:lpstr>COLIBACILLOSIS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anil kumar</dc:creator>
  <cp:lastModifiedBy>anil kumar</cp:lastModifiedBy>
  <cp:revision>6</cp:revision>
  <dcterms:created xsi:type="dcterms:W3CDTF">2006-08-16T00:00:00Z</dcterms:created>
  <dcterms:modified xsi:type="dcterms:W3CDTF">2020-10-01T12:01:31Z</dcterms:modified>
</cp:coreProperties>
</file>