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8"/>
  </p:notesMasterIdLst>
  <p:sldIdLst>
    <p:sldId id="256" r:id="rId2"/>
    <p:sldId id="257" r:id="rId3"/>
    <p:sldId id="258" r:id="rId4"/>
    <p:sldId id="259" r:id="rId5"/>
    <p:sldId id="260" r:id="rId6"/>
    <p:sldId id="261" r:id="rId7"/>
    <p:sldId id="262" r:id="rId8"/>
    <p:sldId id="269" r:id="rId9"/>
    <p:sldId id="263" r:id="rId10"/>
    <p:sldId id="265" r:id="rId11"/>
    <p:sldId id="264" r:id="rId12"/>
    <p:sldId id="266" r:id="rId13"/>
    <p:sldId id="267" r:id="rId14"/>
    <p:sldId id="268" r:id="rId15"/>
    <p:sldId id="273"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1656FD-9DFF-419C-8580-2378A691D2AC}" type="datetimeFigureOut">
              <a:rPr lang="en-IN" smtClean="0"/>
              <a:t>01-10-2020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3E30DA-FA10-4C76-A647-F225D5826786}" type="slidenum">
              <a:rPr lang="en-IN" smtClean="0"/>
              <a:t>‹#›</a:t>
            </a:fld>
            <a:endParaRPr lang="en-IN"/>
          </a:p>
        </p:txBody>
      </p:sp>
    </p:spTree>
    <p:extLst>
      <p:ext uri="{BB962C8B-B14F-4D97-AF65-F5344CB8AC3E}">
        <p14:creationId xmlns:p14="http://schemas.microsoft.com/office/powerpoint/2010/main" val="4107307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10"/>
          </p:nvPr>
        </p:nvSpPr>
        <p:spPr/>
        <p:txBody>
          <a:bodyPr/>
          <a:lstStyle/>
          <a:p>
            <a:fld id="{EC3E30DA-FA10-4C76-A647-F225D5826786}" type="slidenum">
              <a:rPr lang="en-IN" smtClean="0"/>
              <a:t>1</a:t>
            </a:fld>
            <a:endParaRPr lang="en-IN"/>
          </a:p>
        </p:txBody>
      </p:sp>
    </p:spTree>
    <p:extLst>
      <p:ext uri="{BB962C8B-B14F-4D97-AF65-F5344CB8AC3E}">
        <p14:creationId xmlns:p14="http://schemas.microsoft.com/office/powerpoint/2010/main" val="1523749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1EDD322B-2EC7-43A5-BF2D-B7BAC029C31D}" type="datetime1">
              <a:rPr lang="en-IN" smtClean="0"/>
              <a:t>01-10-2020</a:t>
            </a:fld>
            <a:endParaRPr lang="en-IN"/>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r>
              <a:rPr lang="en-IN" smtClean="0"/>
              <a:t>P.G. Teaching</a:t>
            </a:r>
            <a:endParaRPr lang="en-IN"/>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08179E54-2392-4C79-B532-97038516C52B}" type="slidenum">
              <a:rPr lang="en-IN" smtClean="0"/>
              <a:t>‹#›</a:t>
            </a:fld>
            <a:endParaRPr lang="en-IN"/>
          </a:p>
        </p:txBody>
      </p:sp>
    </p:spTree>
    <p:extLst>
      <p:ext uri="{BB962C8B-B14F-4D97-AF65-F5344CB8AC3E}">
        <p14:creationId xmlns:p14="http://schemas.microsoft.com/office/powerpoint/2010/main" val="2855887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25802EC-6878-4064-9F1A-AC689E4A93FE}" type="datetime1">
              <a:rPr lang="en-IN" smtClean="0"/>
              <a:t>01-10-2020</a:t>
            </a:fld>
            <a:endParaRPr lang="en-IN"/>
          </a:p>
        </p:txBody>
      </p:sp>
      <p:sp>
        <p:nvSpPr>
          <p:cNvPr id="5" name="Footer Placeholder 4"/>
          <p:cNvSpPr>
            <a:spLocks noGrp="1"/>
          </p:cNvSpPr>
          <p:nvPr>
            <p:ph type="ftr" sz="quarter" idx="11"/>
          </p:nvPr>
        </p:nvSpPr>
        <p:spPr/>
        <p:txBody>
          <a:bodyPr/>
          <a:lstStyle/>
          <a:p>
            <a:r>
              <a:rPr lang="en-IN" smtClean="0"/>
              <a:t>P.G. Teaching</a:t>
            </a:r>
            <a:endParaRPr lang="en-IN"/>
          </a:p>
        </p:txBody>
      </p:sp>
      <p:sp>
        <p:nvSpPr>
          <p:cNvPr id="6" name="Slide Number Placeholder 5"/>
          <p:cNvSpPr>
            <a:spLocks noGrp="1"/>
          </p:cNvSpPr>
          <p:nvPr>
            <p:ph type="sldNum" sz="quarter" idx="12"/>
          </p:nvPr>
        </p:nvSpPr>
        <p:spPr/>
        <p:txBody>
          <a:bodyPr/>
          <a:lstStyle/>
          <a:p>
            <a:fld id="{08179E54-2392-4C79-B532-97038516C52B}" type="slidenum">
              <a:rPr lang="en-IN" smtClean="0"/>
              <a:t>‹#›</a:t>
            </a:fld>
            <a:endParaRPr lang="en-IN"/>
          </a:p>
        </p:txBody>
      </p:sp>
    </p:spTree>
    <p:extLst>
      <p:ext uri="{BB962C8B-B14F-4D97-AF65-F5344CB8AC3E}">
        <p14:creationId xmlns:p14="http://schemas.microsoft.com/office/powerpoint/2010/main" val="1963307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A88A12-199D-4FC1-AFC8-A8D5AC82E429}" type="datetime1">
              <a:rPr lang="en-IN" smtClean="0"/>
              <a:t>01-10-2020</a:t>
            </a:fld>
            <a:endParaRPr lang="en-IN"/>
          </a:p>
        </p:txBody>
      </p:sp>
      <p:sp>
        <p:nvSpPr>
          <p:cNvPr id="5" name="Footer Placeholder 4"/>
          <p:cNvSpPr>
            <a:spLocks noGrp="1"/>
          </p:cNvSpPr>
          <p:nvPr>
            <p:ph type="ftr" sz="quarter" idx="11"/>
          </p:nvPr>
        </p:nvSpPr>
        <p:spPr/>
        <p:txBody>
          <a:bodyPr/>
          <a:lstStyle/>
          <a:p>
            <a:r>
              <a:rPr lang="en-IN" smtClean="0"/>
              <a:t>P.G. Teaching</a:t>
            </a:r>
            <a:endParaRPr lang="en-IN"/>
          </a:p>
        </p:txBody>
      </p:sp>
      <p:sp>
        <p:nvSpPr>
          <p:cNvPr id="6" name="Slide Number Placeholder 5"/>
          <p:cNvSpPr>
            <a:spLocks noGrp="1"/>
          </p:cNvSpPr>
          <p:nvPr>
            <p:ph type="sldNum" sz="quarter" idx="12"/>
          </p:nvPr>
        </p:nvSpPr>
        <p:spPr/>
        <p:txBody>
          <a:bodyPr/>
          <a:lstStyle/>
          <a:p>
            <a:fld id="{08179E54-2392-4C79-B532-97038516C52B}" type="slidenum">
              <a:rPr lang="en-IN" smtClean="0"/>
              <a:t>‹#›</a:t>
            </a:fld>
            <a:endParaRPr lang="en-IN"/>
          </a:p>
        </p:txBody>
      </p:sp>
    </p:spTree>
    <p:extLst>
      <p:ext uri="{BB962C8B-B14F-4D97-AF65-F5344CB8AC3E}">
        <p14:creationId xmlns:p14="http://schemas.microsoft.com/office/powerpoint/2010/main" val="4145032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34D0274-2F35-4FFC-8411-0D026528F1A1}" type="datetime1">
              <a:rPr lang="en-IN" smtClean="0"/>
              <a:t>01-10-2020</a:t>
            </a:fld>
            <a:endParaRPr lang="en-IN"/>
          </a:p>
        </p:txBody>
      </p:sp>
      <p:sp>
        <p:nvSpPr>
          <p:cNvPr id="5" name="Footer Placeholder 4"/>
          <p:cNvSpPr>
            <a:spLocks noGrp="1"/>
          </p:cNvSpPr>
          <p:nvPr>
            <p:ph type="ftr" sz="quarter" idx="11"/>
          </p:nvPr>
        </p:nvSpPr>
        <p:spPr/>
        <p:txBody>
          <a:bodyPr/>
          <a:lstStyle/>
          <a:p>
            <a:r>
              <a:rPr lang="en-IN" smtClean="0"/>
              <a:t>P.G. Teaching</a:t>
            </a:r>
            <a:endParaRPr lang="en-IN"/>
          </a:p>
        </p:txBody>
      </p:sp>
      <p:sp>
        <p:nvSpPr>
          <p:cNvPr id="6" name="Slide Number Placeholder 5"/>
          <p:cNvSpPr>
            <a:spLocks noGrp="1"/>
          </p:cNvSpPr>
          <p:nvPr>
            <p:ph type="sldNum" sz="quarter" idx="12"/>
          </p:nvPr>
        </p:nvSpPr>
        <p:spPr/>
        <p:txBody>
          <a:bodyPr/>
          <a:lstStyle/>
          <a:p>
            <a:fld id="{08179E54-2392-4C79-B532-97038516C52B}" type="slidenum">
              <a:rPr lang="en-IN" smtClean="0"/>
              <a:t>‹#›</a:t>
            </a:fld>
            <a:endParaRPr lang="en-IN"/>
          </a:p>
        </p:txBody>
      </p:sp>
    </p:spTree>
    <p:extLst>
      <p:ext uri="{BB962C8B-B14F-4D97-AF65-F5344CB8AC3E}">
        <p14:creationId xmlns:p14="http://schemas.microsoft.com/office/powerpoint/2010/main" val="3981571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D70124-00A5-4B21-94BF-24AD62DD2D42}" type="datetime1">
              <a:rPr lang="en-IN" smtClean="0"/>
              <a:t>01-10-2020</a:t>
            </a:fld>
            <a:endParaRPr lang="en-IN"/>
          </a:p>
        </p:txBody>
      </p:sp>
      <p:sp>
        <p:nvSpPr>
          <p:cNvPr id="5" name="Footer Placeholder 4"/>
          <p:cNvSpPr>
            <a:spLocks noGrp="1"/>
          </p:cNvSpPr>
          <p:nvPr>
            <p:ph type="ftr" sz="quarter" idx="11"/>
          </p:nvPr>
        </p:nvSpPr>
        <p:spPr/>
        <p:txBody>
          <a:bodyPr/>
          <a:lstStyle/>
          <a:p>
            <a:r>
              <a:rPr lang="en-IN" smtClean="0"/>
              <a:t>P.G. Teaching</a:t>
            </a:r>
            <a:endParaRPr lang="en-IN"/>
          </a:p>
        </p:txBody>
      </p:sp>
      <p:sp>
        <p:nvSpPr>
          <p:cNvPr id="6" name="Slide Number Placeholder 5"/>
          <p:cNvSpPr>
            <a:spLocks noGrp="1"/>
          </p:cNvSpPr>
          <p:nvPr>
            <p:ph type="sldNum" sz="quarter" idx="12"/>
          </p:nvPr>
        </p:nvSpPr>
        <p:spPr/>
        <p:txBody>
          <a:bodyPr/>
          <a:lstStyle/>
          <a:p>
            <a:fld id="{08179E54-2392-4C79-B532-97038516C52B}" type="slidenum">
              <a:rPr lang="en-IN" smtClean="0"/>
              <a:t>‹#›</a:t>
            </a:fld>
            <a:endParaRPr lang="en-IN"/>
          </a:p>
        </p:txBody>
      </p:sp>
    </p:spTree>
    <p:extLst>
      <p:ext uri="{BB962C8B-B14F-4D97-AF65-F5344CB8AC3E}">
        <p14:creationId xmlns:p14="http://schemas.microsoft.com/office/powerpoint/2010/main" val="3375047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CE8E17-FC48-4A4E-A5D4-1D589DE6F548}" type="datetime1">
              <a:rPr lang="en-IN" smtClean="0"/>
              <a:t>01-10-2020</a:t>
            </a:fld>
            <a:endParaRPr lang="en-IN"/>
          </a:p>
        </p:txBody>
      </p:sp>
      <p:sp>
        <p:nvSpPr>
          <p:cNvPr id="6" name="Footer Placeholder 5"/>
          <p:cNvSpPr>
            <a:spLocks noGrp="1"/>
          </p:cNvSpPr>
          <p:nvPr>
            <p:ph type="ftr" sz="quarter" idx="11"/>
          </p:nvPr>
        </p:nvSpPr>
        <p:spPr/>
        <p:txBody>
          <a:bodyPr/>
          <a:lstStyle/>
          <a:p>
            <a:r>
              <a:rPr lang="en-IN" smtClean="0"/>
              <a:t>P.G. Teaching</a:t>
            </a:r>
            <a:endParaRPr lang="en-IN"/>
          </a:p>
        </p:txBody>
      </p:sp>
      <p:sp>
        <p:nvSpPr>
          <p:cNvPr id="7" name="Slide Number Placeholder 6"/>
          <p:cNvSpPr>
            <a:spLocks noGrp="1"/>
          </p:cNvSpPr>
          <p:nvPr>
            <p:ph type="sldNum" sz="quarter" idx="12"/>
          </p:nvPr>
        </p:nvSpPr>
        <p:spPr/>
        <p:txBody>
          <a:bodyPr/>
          <a:lstStyle/>
          <a:p>
            <a:fld id="{08179E54-2392-4C79-B532-97038516C52B}" type="slidenum">
              <a:rPr lang="en-IN" smtClean="0"/>
              <a:t>‹#›</a:t>
            </a:fld>
            <a:endParaRPr lang="en-IN"/>
          </a:p>
        </p:txBody>
      </p:sp>
    </p:spTree>
    <p:extLst>
      <p:ext uri="{BB962C8B-B14F-4D97-AF65-F5344CB8AC3E}">
        <p14:creationId xmlns:p14="http://schemas.microsoft.com/office/powerpoint/2010/main" val="1575106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4CC1AC6-BEA8-4D8F-90FB-DF79690F94B0}" type="datetime1">
              <a:rPr lang="en-IN" smtClean="0"/>
              <a:t>01-10-2020</a:t>
            </a:fld>
            <a:endParaRPr lang="en-IN"/>
          </a:p>
        </p:txBody>
      </p:sp>
      <p:sp>
        <p:nvSpPr>
          <p:cNvPr id="8" name="Footer Placeholder 7"/>
          <p:cNvSpPr>
            <a:spLocks noGrp="1"/>
          </p:cNvSpPr>
          <p:nvPr>
            <p:ph type="ftr" sz="quarter" idx="11"/>
          </p:nvPr>
        </p:nvSpPr>
        <p:spPr/>
        <p:txBody>
          <a:bodyPr/>
          <a:lstStyle/>
          <a:p>
            <a:r>
              <a:rPr lang="en-IN" smtClean="0"/>
              <a:t>P.G. Teaching</a:t>
            </a:r>
            <a:endParaRPr lang="en-IN"/>
          </a:p>
        </p:txBody>
      </p:sp>
      <p:sp>
        <p:nvSpPr>
          <p:cNvPr id="9" name="Slide Number Placeholder 8"/>
          <p:cNvSpPr>
            <a:spLocks noGrp="1"/>
          </p:cNvSpPr>
          <p:nvPr>
            <p:ph type="sldNum" sz="quarter" idx="12"/>
          </p:nvPr>
        </p:nvSpPr>
        <p:spPr/>
        <p:txBody>
          <a:bodyPr/>
          <a:lstStyle/>
          <a:p>
            <a:fld id="{08179E54-2392-4C79-B532-97038516C52B}" type="slidenum">
              <a:rPr lang="en-IN" smtClean="0"/>
              <a:t>‹#›</a:t>
            </a:fld>
            <a:endParaRPr lang="en-IN"/>
          </a:p>
        </p:txBody>
      </p:sp>
    </p:spTree>
    <p:extLst>
      <p:ext uri="{BB962C8B-B14F-4D97-AF65-F5344CB8AC3E}">
        <p14:creationId xmlns:p14="http://schemas.microsoft.com/office/powerpoint/2010/main" val="1680911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023D1F1-9A8B-4317-AC61-EA9702B10DCC}" type="datetime1">
              <a:rPr lang="en-IN" smtClean="0"/>
              <a:t>01-10-2020</a:t>
            </a:fld>
            <a:endParaRPr lang="en-IN"/>
          </a:p>
        </p:txBody>
      </p:sp>
      <p:sp>
        <p:nvSpPr>
          <p:cNvPr id="4" name="Footer Placeholder 3"/>
          <p:cNvSpPr>
            <a:spLocks noGrp="1"/>
          </p:cNvSpPr>
          <p:nvPr>
            <p:ph type="ftr" sz="quarter" idx="11"/>
          </p:nvPr>
        </p:nvSpPr>
        <p:spPr/>
        <p:txBody>
          <a:bodyPr/>
          <a:lstStyle/>
          <a:p>
            <a:r>
              <a:rPr lang="en-IN" smtClean="0"/>
              <a:t>P.G. Teaching</a:t>
            </a:r>
            <a:endParaRPr lang="en-IN"/>
          </a:p>
        </p:txBody>
      </p:sp>
      <p:sp>
        <p:nvSpPr>
          <p:cNvPr id="5" name="Slide Number Placeholder 4"/>
          <p:cNvSpPr>
            <a:spLocks noGrp="1"/>
          </p:cNvSpPr>
          <p:nvPr>
            <p:ph type="sldNum" sz="quarter" idx="12"/>
          </p:nvPr>
        </p:nvSpPr>
        <p:spPr/>
        <p:txBody>
          <a:bodyPr/>
          <a:lstStyle/>
          <a:p>
            <a:fld id="{08179E54-2392-4C79-B532-97038516C52B}" type="slidenum">
              <a:rPr lang="en-IN" smtClean="0"/>
              <a:t>‹#›</a:t>
            </a:fld>
            <a:endParaRPr lang="en-IN"/>
          </a:p>
        </p:txBody>
      </p:sp>
    </p:spTree>
    <p:extLst>
      <p:ext uri="{BB962C8B-B14F-4D97-AF65-F5344CB8AC3E}">
        <p14:creationId xmlns:p14="http://schemas.microsoft.com/office/powerpoint/2010/main" val="3186744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BDE525-B142-41C1-90E6-487CD2C1263A}" type="datetime1">
              <a:rPr lang="en-IN" smtClean="0"/>
              <a:t>01-10-2020</a:t>
            </a:fld>
            <a:endParaRPr lang="en-IN"/>
          </a:p>
        </p:txBody>
      </p:sp>
      <p:sp>
        <p:nvSpPr>
          <p:cNvPr id="3" name="Footer Placeholder 2"/>
          <p:cNvSpPr>
            <a:spLocks noGrp="1"/>
          </p:cNvSpPr>
          <p:nvPr>
            <p:ph type="ftr" sz="quarter" idx="11"/>
          </p:nvPr>
        </p:nvSpPr>
        <p:spPr/>
        <p:txBody>
          <a:bodyPr/>
          <a:lstStyle/>
          <a:p>
            <a:r>
              <a:rPr lang="en-IN" smtClean="0"/>
              <a:t>P.G. Teaching</a:t>
            </a:r>
            <a:endParaRPr lang="en-IN"/>
          </a:p>
        </p:txBody>
      </p:sp>
      <p:sp>
        <p:nvSpPr>
          <p:cNvPr id="4" name="Slide Number Placeholder 3"/>
          <p:cNvSpPr>
            <a:spLocks noGrp="1"/>
          </p:cNvSpPr>
          <p:nvPr>
            <p:ph type="sldNum" sz="quarter" idx="12"/>
          </p:nvPr>
        </p:nvSpPr>
        <p:spPr/>
        <p:txBody>
          <a:bodyPr/>
          <a:lstStyle/>
          <a:p>
            <a:fld id="{08179E54-2392-4C79-B532-97038516C52B}" type="slidenum">
              <a:rPr lang="en-IN" smtClean="0"/>
              <a:t>‹#›</a:t>
            </a:fld>
            <a:endParaRPr lang="en-IN"/>
          </a:p>
        </p:txBody>
      </p:sp>
    </p:spTree>
    <p:extLst>
      <p:ext uri="{BB962C8B-B14F-4D97-AF65-F5344CB8AC3E}">
        <p14:creationId xmlns:p14="http://schemas.microsoft.com/office/powerpoint/2010/main" val="2075299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smtClean="0"/>
              <a:t>Click to edit Master text styles</a:t>
            </a:r>
          </a:p>
        </p:txBody>
      </p:sp>
      <p:sp>
        <p:nvSpPr>
          <p:cNvPr id="5" name="Date Placeholder 4"/>
          <p:cNvSpPr>
            <a:spLocks noGrp="1"/>
          </p:cNvSpPr>
          <p:nvPr>
            <p:ph type="dt" sz="half" idx="10"/>
          </p:nvPr>
        </p:nvSpPr>
        <p:spPr/>
        <p:txBody>
          <a:bodyPr/>
          <a:lstStyle/>
          <a:p>
            <a:fld id="{8293A4AE-C531-46D4-9BF7-1EC0C29D266D}" type="datetime1">
              <a:rPr lang="en-IN" smtClean="0"/>
              <a:t>01-10-2020</a:t>
            </a:fld>
            <a:endParaRPr lang="en-IN"/>
          </a:p>
        </p:txBody>
      </p:sp>
      <p:sp>
        <p:nvSpPr>
          <p:cNvPr id="6" name="Footer Placeholder 5"/>
          <p:cNvSpPr>
            <a:spLocks noGrp="1"/>
          </p:cNvSpPr>
          <p:nvPr>
            <p:ph type="ftr" sz="quarter" idx="11"/>
          </p:nvPr>
        </p:nvSpPr>
        <p:spPr/>
        <p:txBody>
          <a:bodyPr/>
          <a:lstStyle/>
          <a:p>
            <a:r>
              <a:rPr lang="en-IN" smtClean="0"/>
              <a:t>P.G. Teaching</a:t>
            </a:r>
            <a:endParaRPr lang="en-IN"/>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08179E54-2392-4C79-B532-97038516C52B}" type="slidenum">
              <a:rPr lang="en-IN" smtClean="0"/>
              <a:t>‹#›</a:t>
            </a:fld>
            <a:endParaRPr lang="en-IN"/>
          </a:p>
        </p:txBody>
      </p:sp>
    </p:spTree>
    <p:extLst>
      <p:ext uri="{BB962C8B-B14F-4D97-AF65-F5344CB8AC3E}">
        <p14:creationId xmlns:p14="http://schemas.microsoft.com/office/powerpoint/2010/main" val="2093577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77148A54-3785-420B-99C7-FD312084DBF8}" type="datetime1">
              <a:rPr lang="en-IN" smtClean="0"/>
              <a:t>01-10-2020</a:t>
            </a:fld>
            <a:endParaRPr lang="en-IN"/>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r>
              <a:rPr lang="en-IN" smtClean="0"/>
              <a:t>P.G. Teaching</a:t>
            </a:r>
            <a:endParaRPr lang="en-IN"/>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08179E54-2392-4C79-B532-97038516C52B}" type="slidenum">
              <a:rPr lang="en-IN" smtClean="0"/>
              <a:t>‹#›</a:t>
            </a:fld>
            <a:endParaRPr lang="en-IN"/>
          </a:p>
        </p:txBody>
      </p:sp>
    </p:spTree>
    <p:extLst>
      <p:ext uri="{BB962C8B-B14F-4D97-AF65-F5344CB8AC3E}">
        <p14:creationId xmlns:p14="http://schemas.microsoft.com/office/powerpoint/2010/main" val="238004863"/>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E4DD1040-173D-4F8C-AD9F-F4CFD55E3A79}" type="datetime1">
              <a:rPr lang="en-IN" smtClean="0"/>
              <a:t>01-10-2020</a:t>
            </a:fld>
            <a:endParaRPr lang="en-IN"/>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r>
              <a:rPr lang="en-IN" smtClean="0"/>
              <a:t>P.G. Teaching</a:t>
            </a:r>
            <a:endParaRPr lang="en-IN"/>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08179E54-2392-4C79-B532-97038516C52B}" type="slidenum">
              <a:rPr lang="en-IN" smtClean="0"/>
              <a:t>‹#›</a:t>
            </a:fld>
            <a:endParaRPr lang="en-IN"/>
          </a:p>
        </p:txBody>
      </p:sp>
    </p:spTree>
    <p:extLst>
      <p:ext uri="{BB962C8B-B14F-4D97-AF65-F5344CB8AC3E}">
        <p14:creationId xmlns:p14="http://schemas.microsoft.com/office/powerpoint/2010/main" val="995759721"/>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sldNum="0" hd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888642"/>
            <a:ext cx="9144000" cy="4369158"/>
          </a:xfrm>
        </p:spPr>
        <p:txBody>
          <a:bodyPr>
            <a:normAutofit fontScale="92500" lnSpcReduction="20000"/>
          </a:bodyPr>
          <a:lstStyle/>
          <a:p>
            <a:pPr algn="ctr"/>
            <a:r>
              <a:rPr lang="en-IN" b="1" dirty="0" smtClean="0">
                <a:solidFill>
                  <a:schemeClr val="tx1"/>
                </a:solidFill>
              </a:rPr>
              <a:t>Couse number AGB 610</a:t>
            </a:r>
          </a:p>
          <a:p>
            <a:pPr algn="ctr"/>
            <a:endParaRPr lang="en-IN" b="1" dirty="0" smtClean="0">
              <a:solidFill>
                <a:schemeClr val="tx1"/>
              </a:solidFill>
            </a:endParaRPr>
          </a:p>
          <a:p>
            <a:pPr algn="ctr"/>
            <a:r>
              <a:rPr lang="en-IN" b="1" dirty="0" smtClean="0">
                <a:solidFill>
                  <a:schemeClr val="tx1"/>
                </a:solidFill>
              </a:rPr>
              <a:t>Course Title: Laboratory Animal Breeding</a:t>
            </a:r>
          </a:p>
          <a:p>
            <a:pPr algn="ctr"/>
            <a:endParaRPr lang="en-IN" b="1" dirty="0" smtClean="0">
              <a:solidFill>
                <a:schemeClr val="tx1"/>
              </a:solidFill>
            </a:endParaRPr>
          </a:p>
          <a:p>
            <a:pPr algn="ctr"/>
            <a:r>
              <a:rPr lang="en-IN" b="1" smtClean="0">
                <a:solidFill>
                  <a:schemeClr val="tx1"/>
                </a:solidFill>
              </a:rPr>
              <a:t>Common Laboratory </a:t>
            </a:r>
            <a:r>
              <a:rPr lang="en-IN" b="1" dirty="0" smtClean="0">
                <a:solidFill>
                  <a:schemeClr val="tx1"/>
                </a:solidFill>
              </a:rPr>
              <a:t>animal and Breeding Colonies </a:t>
            </a:r>
          </a:p>
          <a:p>
            <a:pPr algn="ctr"/>
            <a:endParaRPr lang="en-IN" b="1" dirty="0">
              <a:solidFill>
                <a:schemeClr val="tx1"/>
              </a:solidFill>
            </a:endParaRPr>
          </a:p>
          <a:p>
            <a:pPr algn="ctr"/>
            <a:endParaRPr lang="en-IN" b="1" dirty="0" smtClean="0">
              <a:solidFill>
                <a:schemeClr val="tx1"/>
              </a:solidFill>
            </a:endParaRPr>
          </a:p>
          <a:p>
            <a:pPr algn="ctr"/>
            <a:r>
              <a:rPr lang="en-IN" b="1" dirty="0" smtClean="0">
                <a:solidFill>
                  <a:schemeClr val="tx1"/>
                </a:solidFill>
              </a:rPr>
              <a:t>Instructor: Dr </a:t>
            </a:r>
            <a:r>
              <a:rPr lang="en-IN" b="1" dirty="0" err="1" smtClean="0">
                <a:solidFill>
                  <a:schemeClr val="tx1"/>
                </a:solidFill>
              </a:rPr>
              <a:t>Shanker</a:t>
            </a:r>
            <a:r>
              <a:rPr lang="en-IN" b="1" dirty="0" smtClean="0">
                <a:solidFill>
                  <a:schemeClr val="tx1"/>
                </a:solidFill>
              </a:rPr>
              <a:t> </a:t>
            </a:r>
            <a:r>
              <a:rPr lang="en-IN" b="1" dirty="0" err="1" smtClean="0">
                <a:solidFill>
                  <a:schemeClr val="tx1"/>
                </a:solidFill>
              </a:rPr>
              <a:t>Dayal</a:t>
            </a:r>
            <a:endParaRPr lang="en-IN" b="1" dirty="0">
              <a:solidFill>
                <a:schemeClr val="tx1"/>
              </a:solidFill>
            </a:endParaRPr>
          </a:p>
          <a:p>
            <a:pPr algn="ctr"/>
            <a:r>
              <a:rPr lang="en-IN" b="1" dirty="0" smtClean="0">
                <a:solidFill>
                  <a:schemeClr val="tx1"/>
                </a:solidFill>
              </a:rPr>
              <a:t>Univ. Professor, AGB</a:t>
            </a:r>
          </a:p>
          <a:p>
            <a:endParaRPr lang="en-IN" dirty="0">
              <a:solidFill>
                <a:schemeClr val="tx1"/>
              </a:solidFill>
            </a:endParaRPr>
          </a:p>
        </p:txBody>
      </p:sp>
      <p:sp>
        <p:nvSpPr>
          <p:cNvPr id="4" name="Footer Placeholder 3"/>
          <p:cNvSpPr>
            <a:spLocks noGrp="1"/>
          </p:cNvSpPr>
          <p:nvPr>
            <p:ph type="ftr" sz="quarter" idx="11"/>
          </p:nvPr>
        </p:nvSpPr>
        <p:spPr/>
        <p:txBody>
          <a:bodyPr/>
          <a:lstStyle/>
          <a:p>
            <a:r>
              <a:rPr lang="en-IN" sz="1200" b="1" dirty="0" smtClean="0"/>
              <a:t>P.G. Teaching</a:t>
            </a:r>
            <a:endParaRPr lang="en-IN" sz="1200" b="1" dirty="0"/>
          </a:p>
        </p:txBody>
      </p:sp>
    </p:spTree>
    <p:extLst>
      <p:ext uri="{BB962C8B-B14F-4D97-AF65-F5344CB8AC3E}">
        <p14:creationId xmlns:p14="http://schemas.microsoft.com/office/powerpoint/2010/main" val="24379327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72601" y="283335"/>
            <a:ext cx="9667741" cy="6355724"/>
          </a:xfrm>
        </p:spPr>
        <p:txBody>
          <a:bodyPr>
            <a:normAutofit/>
          </a:bodyPr>
          <a:lstStyle/>
          <a:p>
            <a:endParaRPr lang="en-IN" sz="2000" dirty="0"/>
          </a:p>
          <a:p>
            <a:pPr algn="l"/>
            <a:endParaRPr lang="en-IN" sz="2000" b="1" dirty="0" smtClean="0">
              <a:solidFill>
                <a:schemeClr val="tx1"/>
              </a:solidFill>
            </a:endParaRPr>
          </a:p>
          <a:p>
            <a:pPr algn="just"/>
            <a:endParaRPr lang="en-IN" sz="2000" b="1" dirty="0">
              <a:solidFill>
                <a:schemeClr val="tx1"/>
              </a:solidFill>
            </a:endParaRPr>
          </a:p>
          <a:p>
            <a:pPr algn="just"/>
            <a:endParaRPr lang="en-IN" sz="2000" b="1" dirty="0" smtClean="0">
              <a:solidFill>
                <a:schemeClr val="tx1"/>
              </a:solidFill>
            </a:endParaRPr>
          </a:p>
          <a:p>
            <a:pPr algn="just"/>
            <a:endParaRPr lang="en-IN" sz="2000" b="1" dirty="0">
              <a:solidFill>
                <a:schemeClr val="tx1"/>
              </a:solidFill>
            </a:endParaRPr>
          </a:p>
          <a:p>
            <a:pPr algn="just"/>
            <a:endParaRPr lang="en-IN" sz="2000" b="1" dirty="0">
              <a:solidFill>
                <a:schemeClr val="tx1"/>
              </a:solidFill>
            </a:endParaRPr>
          </a:p>
          <a:p>
            <a:pPr algn="l"/>
            <a:endParaRPr lang="en-IN" sz="2000" dirty="0"/>
          </a:p>
          <a:p>
            <a:pPr algn="l"/>
            <a:endParaRPr lang="en-IN" sz="2000" dirty="0"/>
          </a:p>
          <a:p>
            <a:pPr algn="just"/>
            <a:endParaRPr lang="en-IN" sz="2000" dirty="0"/>
          </a:p>
          <a:p>
            <a:pPr algn="l"/>
            <a:endParaRPr lang="en-IN" sz="2000" dirty="0" smtClean="0"/>
          </a:p>
          <a:p>
            <a:pPr algn="l"/>
            <a:endParaRPr lang="en-IN" sz="2000" dirty="0"/>
          </a:p>
          <a:p>
            <a:pPr algn="l"/>
            <a:endParaRPr lang="en-IN" sz="2000" dirty="0"/>
          </a:p>
        </p:txBody>
      </p:sp>
      <p:sp>
        <p:nvSpPr>
          <p:cNvPr id="2" name="Footer Placeholder 1"/>
          <p:cNvSpPr>
            <a:spLocks noGrp="1"/>
          </p:cNvSpPr>
          <p:nvPr>
            <p:ph type="ftr" sz="quarter" idx="11"/>
          </p:nvPr>
        </p:nvSpPr>
        <p:spPr/>
        <p:txBody>
          <a:bodyPr/>
          <a:lstStyle/>
          <a:p>
            <a:r>
              <a:rPr lang="en-IN" smtClean="0"/>
              <a:t>P.G. Teaching</a:t>
            </a:r>
            <a:endParaRPr lang="en-IN"/>
          </a:p>
        </p:txBody>
      </p:sp>
      <p:graphicFrame>
        <p:nvGraphicFramePr>
          <p:cNvPr id="6" name="Table 5"/>
          <p:cNvGraphicFramePr>
            <a:graphicFrameLocks noGrp="1"/>
          </p:cNvGraphicFramePr>
          <p:nvPr>
            <p:extLst>
              <p:ext uri="{D42A27DB-BD31-4B8C-83A1-F6EECF244321}">
                <p14:modId xmlns:p14="http://schemas.microsoft.com/office/powerpoint/2010/main" val="3865469196"/>
              </p:ext>
            </p:extLst>
          </p:nvPr>
        </p:nvGraphicFramePr>
        <p:xfrm>
          <a:off x="937685" y="770283"/>
          <a:ext cx="8988193" cy="5767397"/>
        </p:xfrm>
        <a:graphic>
          <a:graphicData uri="http://schemas.openxmlformats.org/drawingml/2006/table">
            <a:tbl>
              <a:tblPr firstRow="1" firstCol="1" bandRow="1">
                <a:tableStyleId>{5C22544A-7EE6-4342-B048-85BDC9FD1C3A}</a:tableStyleId>
              </a:tblPr>
              <a:tblGrid>
                <a:gridCol w="2995732"/>
                <a:gridCol w="2995732"/>
                <a:gridCol w="2996729"/>
              </a:tblGrid>
              <a:tr h="288846">
                <a:tc>
                  <a:txBody>
                    <a:bodyPr/>
                    <a:lstStyle/>
                    <a:p>
                      <a:pPr algn="ctr">
                        <a:lnSpc>
                          <a:spcPct val="100000"/>
                        </a:lnSpc>
                        <a:spcAft>
                          <a:spcPts val="0"/>
                        </a:spcAft>
                      </a:pPr>
                      <a:r>
                        <a:rPr lang="en-IN" sz="2000" dirty="0">
                          <a:effectLst/>
                        </a:rPr>
                        <a:t>Animal</a:t>
                      </a:r>
                      <a:endParaRPr lang="en-IN" sz="20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0000"/>
                        </a:lnSpc>
                        <a:spcAft>
                          <a:spcPts val="0"/>
                        </a:spcAft>
                      </a:pPr>
                      <a:r>
                        <a:rPr lang="en-IN" sz="2000">
                          <a:effectLst/>
                        </a:rPr>
                        <a:t>Temperature (oC)</a:t>
                      </a:r>
                      <a:endParaRPr lang="en-IN"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0000"/>
                        </a:lnSpc>
                        <a:spcAft>
                          <a:spcPts val="0"/>
                        </a:spcAft>
                      </a:pPr>
                      <a:r>
                        <a:rPr lang="en-IN" sz="2000" dirty="0">
                          <a:effectLst/>
                        </a:rPr>
                        <a:t>Humidity (%) </a:t>
                      </a:r>
                      <a:endParaRPr lang="en-IN" sz="20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r h="5462597">
                <a:tc>
                  <a:txBody>
                    <a:bodyPr/>
                    <a:lstStyle/>
                    <a:p>
                      <a:pPr algn="just">
                        <a:lnSpc>
                          <a:spcPct val="100000"/>
                        </a:lnSpc>
                        <a:spcAft>
                          <a:spcPts val="0"/>
                        </a:spcAft>
                      </a:pPr>
                      <a:r>
                        <a:rPr lang="en-IN" sz="2000" b="1" dirty="0">
                          <a:solidFill>
                            <a:srgbClr val="0070C0"/>
                          </a:solidFill>
                          <a:effectLst/>
                        </a:rPr>
                        <a:t>Mouse</a:t>
                      </a:r>
                    </a:p>
                    <a:p>
                      <a:pPr algn="just">
                        <a:lnSpc>
                          <a:spcPct val="100000"/>
                        </a:lnSpc>
                        <a:spcAft>
                          <a:spcPts val="0"/>
                        </a:spcAft>
                      </a:pPr>
                      <a:r>
                        <a:rPr lang="en-IN" sz="2000" b="1" dirty="0">
                          <a:solidFill>
                            <a:srgbClr val="0070C0"/>
                          </a:solidFill>
                          <a:effectLst/>
                        </a:rPr>
                        <a:t>Rat</a:t>
                      </a:r>
                    </a:p>
                    <a:p>
                      <a:pPr algn="just">
                        <a:lnSpc>
                          <a:spcPct val="100000"/>
                        </a:lnSpc>
                        <a:spcAft>
                          <a:spcPts val="0"/>
                        </a:spcAft>
                      </a:pPr>
                      <a:r>
                        <a:rPr lang="en-IN" sz="2000" b="1" dirty="0">
                          <a:solidFill>
                            <a:srgbClr val="0070C0"/>
                          </a:solidFill>
                          <a:effectLst/>
                        </a:rPr>
                        <a:t>Hamster (Syrian) </a:t>
                      </a:r>
                    </a:p>
                    <a:p>
                      <a:pPr algn="just">
                        <a:lnSpc>
                          <a:spcPct val="100000"/>
                        </a:lnSpc>
                        <a:spcAft>
                          <a:spcPts val="0"/>
                        </a:spcAft>
                      </a:pPr>
                      <a:r>
                        <a:rPr lang="en-IN" sz="2000" b="1" dirty="0">
                          <a:solidFill>
                            <a:srgbClr val="0070C0"/>
                          </a:solidFill>
                          <a:effectLst/>
                        </a:rPr>
                        <a:t>Gerbil (Mongolian) </a:t>
                      </a:r>
                    </a:p>
                    <a:p>
                      <a:pPr algn="just">
                        <a:lnSpc>
                          <a:spcPct val="100000"/>
                        </a:lnSpc>
                        <a:spcAft>
                          <a:spcPts val="0"/>
                        </a:spcAft>
                      </a:pPr>
                      <a:r>
                        <a:rPr lang="en-IN" sz="2000" b="1" dirty="0">
                          <a:solidFill>
                            <a:srgbClr val="0070C0"/>
                          </a:solidFill>
                          <a:effectLst/>
                        </a:rPr>
                        <a:t>Guinea Pig </a:t>
                      </a:r>
                    </a:p>
                    <a:p>
                      <a:pPr algn="just">
                        <a:lnSpc>
                          <a:spcPct val="100000"/>
                        </a:lnSpc>
                        <a:spcAft>
                          <a:spcPts val="0"/>
                        </a:spcAft>
                      </a:pPr>
                      <a:r>
                        <a:rPr lang="en-IN" sz="2000" b="1" dirty="0">
                          <a:solidFill>
                            <a:srgbClr val="0070C0"/>
                          </a:solidFill>
                          <a:effectLst/>
                        </a:rPr>
                        <a:t>Rabbit</a:t>
                      </a:r>
                    </a:p>
                    <a:p>
                      <a:pPr algn="just">
                        <a:lnSpc>
                          <a:spcPct val="100000"/>
                        </a:lnSpc>
                        <a:spcAft>
                          <a:spcPts val="0"/>
                        </a:spcAft>
                      </a:pPr>
                      <a:r>
                        <a:rPr lang="en-IN" sz="2000" b="1" dirty="0">
                          <a:solidFill>
                            <a:srgbClr val="0070C0"/>
                          </a:solidFill>
                          <a:effectLst/>
                        </a:rPr>
                        <a:t>Cat</a:t>
                      </a:r>
                    </a:p>
                    <a:p>
                      <a:pPr algn="just">
                        <a:lnSpc>
                          <a:spcPct val="100000"/>
                        </a:lnSpc>
                        <a:spcAft>
                          <a:spcPts val="0"/>
                        </a:spcAft>
                      </a:pPr>
                      <a:r>
                        <a:rPr lang="en-IN" sz="2000" b="1" dirty="0">
                          <a:solidFill>
                            <a:srgbClr val="0070C0"/>
                          </a:solidFill>
                          <a:effectLst/>
                        </a:rPr>
                        <a:t>Dog</a:t>
                      </a:r>
                    </a:p>
                    <a:p>
                      <a:pPr algn="just">
                        <a:lnSpc>
                          <a:spcPct val="100000"/>
                        </a:lnSpc>
                        <a:spcAft>
                          <a:spcPts val="0"/>
                        </a:spcAft>
                      </a:pPr>
                      <a:r>
                        <a:rPr lang="en-IN" sz="2000" b="1" dirty="0">
                          <a:solidFill>
                            <a:srgbClr val="0070C0"/>
                          </a:solidFill>
                          <a:effectLst/>
                        </a:rPr>
                        <a:t>Pig </a:t>
                      </a:r>
                    </a:p>
                    <a:p>
                      <a:pPr algn="just">
                        <a:lnSpc>
                          <a:spcPct val="100000"/>
                        </a:lnSpc>
                        <a:spcAft>
                          <a:spcPts val="0"/>
                        </a:spcAft>
                      </a:pPr>
                      <a:r>
                        <a:rPr lang="en-IN" sz="2000" b="1" dirty="0">
                          <a:solidFill>
                            <a:srgbClr val="0070C0"/>
                          </a:solidFill>
                          <a:effectLst/>
                        </a:rPr>
                        <a:t>Chicken </a:t>
                      </a:r>
                    </a:p>
                    <a:p>
                      <a:pPr algn="just">
                        <a:lnSpc>
                          <a:spcPct val="100000"/>
                        </a:lnSpc>
                        <a:spcAft>
                          <a:spcPts val="0"/>
                        </a:spcAft>
                      </a:pPr>
                      <a:r>
                        <a:rPr lang="en-IN" sz="2000" b="1" dirty="0">
                          <a:solidFill>
                            <a:srgbClr val="0070C0"/>
                          </a:solidFill>
                          <a:effectLst/>
                        </a:rPr>
                        <a:t>Nonhuman Primate: </a:t>
                      </a:r>
                    </a:p>
                    <a:p>
                      <a:pPr algn="just">
                        <a:lnSpc>
                          <a:spcPct val="100000"/>
                        </a:lnSpc>
                        <a:spcAft>
                          <a:spcPts val="0"/>
                        </a:spcAft>
                      </a:pPr>
                      <a:r>
                        <a:rPr lang="en-IN" sz="2000" b="1" dirty="0">
                          <a:solidFill>
                            <a:srgbClr val="0070C0"/>
                          </a:solidFill>
                          <a:effectLst/>
                        </a:rPr>
                        <a:t>-New World &amp; Prosimians </a:t>
                      </a:r>
                      <a:r>
                        <a:rPr lang="en-IN" sz="2000" b="1" dirty="0" smtClean="0">
                          <a:solidFill>
                            <a:srgbClr val="0070C0"/>
                          </a:solidFill>
                          <a:effectLst/>
                        </a:rPr>
                        <a:t> (Howler monkey)</a:t>
                      </a:r>
                      <a:endParaRPr lang="en-IN" sz="2000" b="1" dirty="0">
                        <a:solidFill>
                          <a:srgbClr val="0070C0"/>
                        </a:solidFill>
                        <a:effectLst/>
                      </a:endParaRPr>
                    </a:p>
                    <a:p>
                      <a:pPr algn="just">
                        <a:lnSpc>
                          <a:spcPct val="100000"/>
                        </a:lnSpc>
                        <a:spcAft>
                          <a:spcPts val="0"/>
                        </a:spcAft>
                      </a:pPr>
                      <a:r>
                        <a:rPr lang="en-IN" sz="2000" b="1" dirty="0">
                          <a:solidFill>
                            <a:srgbClr val="0070C0"/>
                          </a:solidFill>
                          <a:effectLst/>
                        </a:rPr>
                        <a:t>-Old World </a:t>
                      </a:r>
                      <a:r>
                        <a:rPr lang="en-IN" sz="2000" b="1" dirty="0" smtClean="0">
                          <a:solidFill>
                            <a:srgbClr val="0070C0"/>
                          </a:solidFill>
                          <a:effectLst/>
                        </a:rPr>
                        <a:t> (Baboon, Macaques)</a:t>
                      </a:r>
                      <a:endParaRPr lang="en-IN" sz="2000" b="1" dirty="0">
                        <a:solidFill>
                          <a:srgbClr val="0070C0"/>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0000"/>
                        </a:lnSpc>
                        <a:spcAft>
                          <a:spcPts val="0"/>
                        </a:spcAft>
                      </a:pPr>
                      <a:r>
                        <a:rPr lang="en-IN" sz="2000" dirty="0">
                          <a:effectLst/>
                        </a:rPr>
                        <a:t>18-26</a:t>
                      </a:r>
                    </a:p>
                    <a:p>
                      <a:pPr algn="ctr">
                        <a:lnSpc>
                          <a:spcPct val="100000"/>
                        </a:lnSpc>
                        <a:spcAft>
                          <a:spcPts val="0"/>
                        </a:spcAft>
                      </a:pPr>
                      <a:r>
                        <a:rPr lang="en-IN" sz="2000" dirty="0">
                          <a:effectLst/>
                        </a:rPr>
                        <a:t>18-26</a:t>
                      </a:r>
                    </a:p>
                    <a:p>
                      <a:pPr algn="ctr">
                        <a:lnSpc>
                          <a:spcPct val="100000"/>
                        </a:lnSpc>
                        <a:spcAft>
                          <a:spcPts val="0"/>
                        </a:spcAft>
                      </a:pPr>
                      <a:r>
                        <a:rPr lang="en-IN" sz="2000" dirty="0">
                          <a:effectLst/>
                        </a:rPr>
                        <a:t>18-26</a:t>
                      </a:r>
                    </a:p>
                    <a:p>
                      <a:pPr algn="ctr">
                        <a:lnSpc>
                          <a:spcPct val="100000"/>
                        </a:lnSpc>
                        <a:spcAft>
                          <a:spcPts val="0"/>
                        </a:spcAft>
                      </a:pPr>
                      <a:r>
                        <a:rPr lang="en-IN" sz="2000" dirty="0">
                          <a:effectLst/>
                        </a:rPr>
                        <a:t>20-22</a:t>
                      </a:r>
                    </a:p>
                    <a:p>
                      <a:pPr algn="ctr">
                        <a:lnSpc>
                          <a:spcPct val="100000"/>
                        </a:lnSpc>
                        <a:spcAft>
                          <a:spcPts val="0"/>
                        </a:spcAft>
                      </a:pPr>
                      <a:r>
                        <a:rPr lang="en-IN" sz="2000" dirty="0">
                          <a:effectLst/>
                        </a:rPr>
                        <a:t>17-25</a:t>
                      </a:r>
                    </a:p>
                    <a:p>
                      <a:pPr algn="ctr">
                        <a:lnSpc>
                          <a:spcPct val="100000"/>
                        </a:lnSpc>
                        <a:spcAft>
                          <a:spcPts val="0"/>
                        </a:spcAft>
                      </a:pPr>
                      <a:r>
                        <a:rPr lang="en-IN" sz="2000" dirty="0">
                          <a:effectLst/>
                        </a:rPr>
                        <a:t>16-21</a:t>
                      </a:r>
                    </a:p>
                    <a:p>
                      <a:pPr algn="ctr">
                        <a:lnSpc>
                          <a:spcPct val="100000"/>
                        </a:lnSpc>
                        <a:spcAft>
                          <a:spcPts val="0"/>
                        </a:spcAft>
                      </a:pPr>
                      <a:r>
                        <a:rPr lang="en-IN" sz="2000" dirty="0">
                          <a:effectLst/>
                        </a:rPr>
                        <a:t>18-29</a:t>
                      </a:r>
                    </a:p>
                    <a:p>
                      <a:pPr algn="ctr">
                        <a:lnSpc>
                          <a:spcPct val="100000"/>
                        </a:lnSpc>
                        <a:spcAft>
                          <a:spcPts val="0"/>
                        </a:spcAft>
                      </a:pPr>
                      <a:r>
                        <a:rPr lang="en-IN" sz="2000" dirty="0" smtClean="0">
                          <a:effectLst/>
                        </a:rPr>
                        <a:t>16-27</a:t>
                      </a:r>
                      <a:endParaRPr lang="en-IN" sz="2000" dirty="0">
                        <a:effectLst/>
                      </a:endParaRPr>
                    </a:p>
                    <a:p>
                      <a:pPr algn="ctr">
                        <a:lnSpc>
                          <a:spcPct val="100000"/>
                        </a:lnSpc>
                        <a:spcAft>
                          <a:spcPts val="0"/>
                        </a:spcAft>
                      </a:pPr>
                      <a:r>
                        <a:rPr lang="en-IN" sz="2000" dirty="0" smtClean="0">
                          <a:effectLst/>
                        </a:rPr>
                        <a:t>22-26</a:t>
                      </a:r>
                      <a:endParaRPr lang="en-IN" sz="2000" dirty="0">
                        <a:effectLst/>
                      </a:endParaRPr>
                    </a:p>
                    <a:p>
                      <a:pPr algn="ctr">
                        <a:lnSpc>
                          <a:spcPct val="100000"/>
                        </a:lnSpc>
                        <a:spcAft>
                          <a:spcPts val="0"/>
                        </a:spcAft>
                      </a:pPr>
                      <a:r>
                        <a:rPr lang="en-IN" sz="2000" dirty="0" smtClean="0">
                          <a:effectLst/>
                        </a:rPr>
                        <a:t>18-26</a:t>
                      </a:r>
                    </a:p>
                    <a:p>
                      <a:pPr algn="ctr">
                        <a:lnSpc>
                          <a:spcPct val="100000"/>
                        </a:lnSpc>
                        <a:spcAft>
                          <a:spcPts val="0"/>
                        </a:spcAft>
                      </a:pPr>
                      <a:endParaRPr lang="en-IN" sz="2000" dirty="0" smtClean="0">
                        <a:effectLst/>
                        <a:latin typeface="Calibri" panose="020F0502020204030204" pitchFamily="34" charset="0"/>
                        <a:ea typeface="Calibri" panose="020F0502020204030204" pitchFamily="34" charset="0"/>
                        <a:cs typeface="Mangal" panose="02040503050203030202" pitchFamily="18" charset="0"/>
                      </a:endParaRPr>
                    </a:p>
                    <a:p>
                      <a:pPr algn="ctr">
                        <a:lnSpc>
                          <a:spcPct val="100000"/>
                        </a:lnSpc>
                        <a:spcAft>
                          <a:spcPts val="0"/>
                        </a:spcAft>
                      </a:pPr>
                      <a:r>
                        <a:rPr lang="en-IN" sz="2000" dirty="0" smtClean="0">
                          <a:effectLst/>
                          <a:latin typeface="Calibri" panose="020F0502020204030204" pitchFamily="34" charset="0"/>
                          <a:ea typeface="Calibri" panose="020F0502020204030204" pitchFamily="34" charset="0"/>
                          <a:cs typeface="Mangal" panose="02040503050203030202" pitchFamily="18" charset="0"/>
                        </a:rPr>
                        <a:t>-</a:t>
                      </a:r>
                    </a:p>
                    <a:p>
                      <a:pPr algn="ctr">
                        <a:lnSpc>
                          <a:spcPct val="100000"/>
                        </a:lnSpc>
                        <a:spcAft>
                          <a:spcPts val="0"/>
                        </a:spcAft>
                      </a:pPr>
                      <a:endParaRPr lang="en-IN" sz="2000" dirty="0" smtClean="0">
                        <a:effectLst/>
                        <a:latin typeface="Calibri" panose="020F0502020204030204" pitchFamily="34" charset="0"/>
                        <a:ea typeface="Calibri" panose="020F0502020204030204" pitchFamily="34" charset="0"/>
                        <a:cs typeface="Mangal" panose="02040503050203030202" pitchFamily="18" charset="0"/>
                      </a:endParaRPr>
                    </a:p>
                    <a:p>
                      <a:pPr algn="ctr">
                        <a:lnSpc>
                          <a:spcPct val="100000"/>
                        </a:lnSpc>
                        <a:spcAft>
                          <a:spcPts val="0"/>
                        </a:spcAft>
                      </a:pPr>
                      <a:endParaRPr lang="en-IN" sz="2000" dirty="0" smtClean="0">
                        <a:effectLst/>
                        <a:latin typeface="Calibri" panose="020F0502020204030204" pitchFamily="34" charset="0"/>
                        <a:ea typeface="Calibri" panose="020F0502020204030204" pitchFamily="34" charset="0"/>
                        <a:cs typeface="Mangal" panose="02040503050203030202" pitchFamily="18" charset="0"/>
                      </a:endParaRPr>
                    </a:p>
                    <a:p>
                      <a:pPr algn="ctr">
                        <a:lnSpc>
                          <a:spcPct val="100000"/>
                        </a:lnSpc>
                        <a:spcAft>
                          <a:spcPts val="0"/>
                        </a:spcAft>
                      </a:pPr>
                      <a:r>
                        <a:rPr lang="en-IN" sz="2000" dirty="0" smtClean="0">
                          <a:effectLst/>
                          <a:latin typeface="Calibri" panose="020F0502020204030204" pitchFamily="34" charset="0"/>
                          <a:ea typeface="Calibri" panose="020F0502020204030204" pitchFamily="34" charset="0"/>
                          <a:cs typeface="Mangal" panose="02040503050203030202" pitchFamily="18" charset="0"/>
                        </a:rPr>
                        <a:t>-</a:t>
                      </a:r>
                      <a:endParaRPr lang="en-IN" sz="20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ctr">
                        <a:lnSpc>
                          <a:spcPct val="100000"/>
                        </a:lnSpc>
                        <a:spcAft>
                          <a:spcPts val="0"/>
                        </a:spcAft>
                      </a:pPr>
                      <a:r>
                        <a:rPr lang="en-IN" sz="2000" dirty="0">
                          <a:effectLst/>
                        </a:rPr>
                        <a:t>40-70</a:t>
                      </a:r>
                    </a:p>
                    <a:p>
                      <a:pPr algn="ctr">
                        <a:lnSpc>
                          <a:spcPct val="100000"/>
                        </a:lnSpc>
                        <a:spcAft>
                          <a:spcPts val="0"/>
                        </a:spcAft>
                      </a:pPr>
                      <a:r>
                        <a:rPr lang="en-IN" sz="2000" dirty="0">
                          <a:effectLst/>
                        </a:rPr>
                        <a:t>40-70</a:t>
                      </a:r>
                    </a:p>
                    <a:p>
                      <a:pPr algn="ctr">
                        <a:lnSpc>
                          <a:spcPct val="100000"/>
                        </a:lnSpc>
                        <a:spcAft>
                          <a:spcPts val="0"/>
                        </a:spcAft>
                      </a:pPr>
                      <a:r>
                        <a:rPr lang="en-IN" sz="2000" dirty="0">
                          <a:effectLst/>
                        </a:rPr>
                        <a:t>40-70</a:t>
                      </a:r>
                    </a:p>
                    <a:p>
                      <a:pPr algn="ctr">
                        <a:lnSpc>
                          <a:spcPct val="100000"/>
                        </a:lnSpc>
                        <a:spcAft>
                          <a:spcPts val="0"/>
                        </a:spcAft>
                      </a:pPr>
                      <a:r>
                        <a:rPr lang="en-IN" sz="2000" dirty="0">
                          <a:effectLst/>
                        </a:rPr>
                        <a:t>30-50</a:t>
                      </a:r>
                    </a:p>
                    <a:p>
                      <a:pPr algn="ctr">
                        <a:lnSpc>
                          <a:spcPct val="100000"/>
                        </a:lnSpc>
                        <a:spcAft>
                          <a:spcPts val="0"/>
                        </a:spcAft>
                      </a:pPr>
                      <a:r>
                        <a:rPr lang="en-IN" sz="2000" dirty="0">
                          <a:effectLst/>
                        </a:rPr>
                        <a:t>40-70</a:t>
                      </a:r>
                    </a:p>
                    <a:p>
                      <a:pPr algn="ctr">
                        <a:lnSpc>
                          <a:spcPct val="100000"/>
                        </a:lnSpc>
                        <a:spcAft>
                          <a:spcPts val="0"/>
                        </a:spcAft>
                      </a:pPr>
                      <a:r>
                        <a:rPr lang="en-IN" sz="2000" dirty="0">
                          <a:effectLst/>
                        </a:rPr>
                        <a:t>40-60</a:t>
                      </a:r>
                    </a:p>
                    <a:p>
                      <a:pPr algn="ctr">
                        <a:lnSpc>
                          <a:spcPct val="100000"/>
                        </a:lnSpc>
                        <a:spcAft>
                          <a:spcPts val="0"/>
                        </a:spcAft>
                      </a:pPr>
                      <a:r>
                        <a:rPr lang="en-IN" sz="2000" dirty="0">
                          <a:effectLst/>
                        </a:rPr>
                        <a:t>30-70</a:t>
                      </a:r>
                    </a:p>
                    <a:p>
                      <a:pPr algn="ctr">
                        <a:lnSpc>
                          <a:spcPct val="100000"/>
                        </a:lnSpc>
                        <a:spcAft>
                          <a:spcPts val="0"/>
                        </a:spcAft>
                      </a:pPr>
                      <a:r>
                        <a:rPr lang="en-IN" sz="2000" dirty="0">
                          <a:effectLst/>
                        </a:rPr>
                        <a:t>30-70</a:t>
                      </a:r>
                    </a:p>
                    <a:p>
                      <a:pPr algn="ctr">
                        <a:lnSpc>
                          <a:spcPct val="100000"/>
                        </a:lnSpc>
                        <a:spcAft>
                          <a:spcPts val="0"/>
                        </a:spcAft>
                      </a:pPr>
                      <a:r>
                        <a:rPr lang="en-IN" sz="2000" dirty="0">
                          <a:effectLst/>
                        </a:rPr>
                        <a:t> </a:t>
                      </a:r>
                    </a:p>
                    <a:p>
                      <a:pPr algn="ctr">
                        <a:lnSpc>
                          <a:spcPct val="100000"/>
                        </a:lnSpc>
                        <a:spcAft>
                          <a:spcPts val="0"/>
                        </a:spcAft>
                      </a:pPr>
                      <a:r>
                        <a:rPr lang="en-IN" sz="2000" dirty="0" smtClean="0">
                          <a:effectLst/>
                        </a:rPr>
                        <a:t>45-70</a:t>
                      </a:r>
                    </a:p>
                    <a:p>
                      <a:pPr algn="ctr">
                        <a:lnSpc>
                          <a:spcPct val="100000"/>
                        </a:lnSpc>
                        <a:spcAft>
                          <a:spcPts val="0"/>
                        </a:spcAft>
                      </a:pPr>
                      <a:endParaRPr lang="en-IN" sz="2000" dirty="0">
                        <a:effectLst/>
                      </a:endParaRPr>
                    </a:p>
                    <a:p>
                      <a:pPr algn="ctr">
                        <a:lnSpc>
                          <a:spcPct val="100000"/>
                        </a:lnSpc>
                        <a:spcAft>
                          <a:spcPts val="0"/>
                        </a:spcAft>
                      </a:pPr>
                      <a:r>
                        <a:rPr lang="en-IN" sz="2000" dirty="0" smtClean="0">
                          <a:effectLst/>
                        </a:rPr>
                        <a:t>60-65</a:t>
                      </a:r>
                      <a:endParaRPr lang="en-IN" sz="2000" dirty="0">
                        <a:effectLst/>
                      </a:endParaRPr>
                    </a:p>
                    <a:p>
                      <a:pPr algn="ctr">
                        <a:lnSpc>
                          <a:spcPct val="100000"/>
                        </a:lnSpc>
                        <a:spcAft>
                          <a:spcPts val="0"/>
                        </a:spcAft>
                      </a:pPr>
                      <a:endParaRPr lang="en-IN" sz="2000" dirty="0" smtClean="0">
                        <a:effectLst/>
                      </a:endParaRPr>
                    </a:p>
                    <a:p>
                      <a:pPr algn="ctr">
                        <a:lnSpc>
                          <a:spcPct val="100000"/>
                        </a:lnSpc>
                        <a:spcAft>
                          <a:spcPts val="0"/>
                        </a:spcAft>
                      </a:pPr>
                      <a:endParaRPr lang="en-IN" sz="2000" dirty="0" smtClean="0">
                        <a:effectLst/>
                      </a:endParaRPr>
                    </a:p>
                    <a:p>
                      <a:pPr algn="ctr">
                        <a:lnSpc>
                          <a:spcPct val="100000"/>
                        </a:lnSpc>
                        <a:spcAft>
                          <a:spcPts val="0"/>
                        </a:spcAft>
                      </a:pPr>
                      <a:r>
                        <a:rPr lang="en-IN" sz="2000" dirty="0" smtClean="0">
                          <a:effectLst/>
                        </a:rPr>
                        <a:t>45-60</a:t>
                      </a:r>
                      <a:endParaRPr lang="en-IN" sz="20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r>
            </a:tbl>
          </a:graphicData>
        </a:graphic>
      </p:graphicFrame>
      <p:sp>
        <p:nvSpPr>
          <p:cNvPr id="7" name="Rectangle 2"/>
          <p:cNvSpPr>
            <a:spLocks noChangeArrowheads="1"/>
          </p:cNvSpPr>
          <p:nvPr/>
        </p:nvSpPr>
        <p:spPr bwMode="auto">
          <a:xfrm>
            <a:off x="487423" y="274489"/>
            <a:ext cx="17093755"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i-IN"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Mangal" panose="02040503050203030202" pitchFamily="18" charset="0"/>
              </a:rPr>
              <a:t> </a:t>
            </a:r>
            <a:r>
              <a:rPr kumimoji="0" lang="en-IN"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Mangal" panose="02040503050203030202" pitchFamily="18" charset="0"/>
              </a:rPr>
              <a:t>Recommended </a:t>
            </a:r>
            <a:r>
              <a:rPr kumimoji="0" lang="hi-IN"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Mangal" panose="02040503050203030202" pitchFamily="18" charset="0"/>
              </a:rPr>
              <a:t>Room Temperatures and Relative</a:t>
            </a:r>
            <a:r>
              <a:rPr kumimoji="0" lang="en-IN"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Mangal" panose="02040503050203030202" pitchFamily="18" charset="0"/>
              </a:rPr>
              <a:t> </a:t>
            </a:r>
            <a:r>
              <a:rPr kumimoji="0" lang="hi-IN" altLang="en-US" sz="2000"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Mangal" panose="02040503050203030202" pitchFamily="18" charset="0"/>
              </a:rPr>
              <a:t>Humidity for Adult Laboratory Animals</a:t>
            </a:r>
            <a:endParaRPr kumimoji="0" lang="en-US" altLang="en-US" sz="20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99681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15155" y="283335"/>
            <a:ext cx="10702343" cy="6355724"/>
          </a:xfrm>
        </p:spPr>
        <p:txBody>
          <a:bodyPr>
            <a:normAutofit fontScale="25000" lnSpcReduction="20000"/>
          </a:bodyPr>
          <a:lstStyle/>
          <a:p>
            <a:r>
              <a:rPr lang="en-IN" sz="8000" dirty="0" smtClean="0"/>
              <a:t> </a:t>
            </a:r>
            <a:r>
              <a:rPr lang="en-IN" sz="8000" b="1" dirty="0">
                <a:solidFill>
                  <a:srgbClr val="FF0000"/>
                </a:solidFill>
              </a:rPr>
              <a:t>Breeding data for some common laboratory species </a:t>
            </a:r>
          </a:p>
          <a:p>
            <a:r>
              <a:rPr lang="en-IN" sz="8000" b="1" dirty="0">
                <a:solidFill>
                  <a:schemeClr val="tx1"/>
                </a:solidFill>
              </a:rPr>
              <a:t>Character		</a:t>
            </a:r>
            <a:r>
              <a:rPr lang="en-IN" sz="8000" b="1" dirty="0" smtClean="0">
                <a:solidFill>
                  <a:schemeClr val="tx1"/>
                </a:solidFill>
              </a:rPr>
              <a:t>Mouse</a:t>
            </a:r>
            <a:r>
              <a:rPr lang="en-IN" sz="8000" b="1" dirty="0">
                <a:solidFill>
                  <a:schemeClr val="tx1"/>
                </a:solidFill>
              </a:rPr>
              <a:t>		Hamster	</a:t>
            </a:r>
            <a:r>
              <a:rPr lang="en-IN" sz="8000" b="1" dirty="0" smtClean="0">
                <a:solidFill>
                  <a:schemeClr val="tx1"/>
                </a:solidFill>
              </a:rPr>
              <a:t>	Rat </a:t>
            </a:r>
            <a:r>
              <a:rPr lang="en-IN" sz="8000" b="1" dirty="0">
                <a:solidFill>
                  <a:schemeClr val="tx1"/>
                </a:solidFill>
              </a:rPr>
              <a:t>	      Guinea-pig </a:t>
            </a:r>
            <a:r>
              <a:rPr lang="en-IN" sz="8000" b="1" dirty="0" smtClean="0">
                <a:solidFill>
                  <a:schemeClr val="tx1"/>
                </a:solidFill>
              </a:rPr>
              <a:t>	 </a:t>
            </a:r>
            <a:r>
              <a:rPr lang="en-IN" sz="8000" b="1" dirty="0">
                <a:solidFill>
                  <a:schemeClr val="tx1"/>
                </a:solidFill>
              </a:rPr>
              <a:t>Rabbit </a:t>
            </a:r>
          </a:p>
          <a:p>
            <a:r>
              <a:rPr lang="en-IN" sz="8000" b="1" dirty="0">
                <a:solidFill>
                  <a:srgbClr val="0070C0"/>
                </a:solidFill>
              </a:rPr>
              <a:t>Typical adult weight (g)	25-30		150		250-400     </a:t>
            </a:r>
            <a:r>
              <a:rPr lang="en-IN" sz="8000" b="1" dirty="0" smtClean="0">
                <a:solidFill>
                  <a:srgbClr val="0070C0"/>
                </a:solidFill>
              </a:rPr>
              <a:t>       500-800    	1000-7000</a:t>
            </a:r>
            <a:endParaRPr lang="en-IN" sz="8000" b="1" dirty="0">
              <a:solidFill>
                <a:srgbClr val="0070C0"/>
              </a:solidFill>
            </a:endParaRPr>
          </a:p>
          <a:p>
            <a:r>
              <a:rPr lang="en-IN" sz="8000" b="1" dirty="0">
                <a:solidFill>
                  <a:srgbClr val="0070C0"/>
                </a:solidFill>
              </a:rPr>
              <a:t>Average longevity (years)	1-2		2-3		2-3		4-8	5-6</a:t>
            </a:r>
          </a:p>
          <a:p>
            <a:r>
              <a:rPr lang="en-IN" sz="8000" b="1" dirty="0">
                <a:solidFill>
                  <a:srgbClr val="0070C0"/>
                </a:solidFill>
              </a:rPr>
              <a:t>Age at puberty (days)	</a:t>
            </a:r>
            <a:r>
              <a:rPr lang="en-IN" sz="8000" b="1" dirty="0" smtClean="0">
                <a:solidFill>
                  <a:srgbClr val="0070C0"/>
                </a:solidFill>
              </a:rPr>
              <a:t>35</a:t>
            </a:r>
            <a:r>
              <a:rPr lang="en-IN" sz="8000" b="1" dirty="0">
                <a:solidFill>
                  <a:srgbClr val="0070C0"/>
                </a:solidFill>
              </a:rPr>
              <a:t>		45-60		45-75		45-75	150-210</a:t>
            </a:r>
          </a:p>
          <a:p>
            <a:r>
              <a:rPr lang="en-IN" sz="8000" b="1" dirty="0">
                <a:solidFill>
                  <a:srgbClr val="0070C0"/>
                </a:solidFill>
              </a:rPr>
              <a:t>Usual breeding age (days)	50		56		80		80	150-210</a:t>
            </a:r>
          </a:p>
          <a:p>
            <a:r>
              <a:rPr lang="en-IN" sz="8000" b="1" dirty="0">
                <a:solidFill>
                  <a:srgbClr val="0070C0"/>
                </a:solidFill>
              </a:rPr>
              <a:t>Mating system 		M,C		D,M		M,H		C	D</a:t>
            </a:r>
          </a:p>
          <a:p>
            <a:r>
              <a:rPr lang="en-IN" sz="8000" b="1" dirty="0">
                <a:solidFill>
                  <a:srgbClr val="0070C0"/>
                </a:solidFill>
              </a:rPr>
              <a:t>Length of oestrus cycle (d)	4-5		4		4-5		14-16	</a:t>
            </a:r>
            <a:r>
              <a:rPr lang="en-IN" sz="8000" b="1" dirty="0" err="1">
                <a:solidFill>
                  <a:srgbClr val="0070C0"/>
                </a:solidFill>
              </a:rPr>
              <a:t>n.a</a:t>
            </a:r>
            <a:r>
              <a:rPr lang="en-IN" sz="8000" b="1" dirty="0">
                <a:solidFill>
                  <a:srgbClr val="0070C0"/>
                </a:solidFill>
              </a:rPr>
              <a:t>.</a:t>
            </a:r>
          </a:p>
          <a:p>
            <a:r>
              <a:rPr lang="en-IN" sz="8000" b="1" dirty="0" smtClean="0">
                <a:solidFill>
                  <a:srgbClr val="0070C0"/>
                </a:solidFill>
              </a:rPr>
              <a:t>Ovulation</a:t>
            </a:r>
            <a:r>
              <a:rPr lang="en-IN" sz="8000" b="1" dirty="0">
                <a:solidFill>
                  <a:srgbClr val="0070C0"/>
                </a:solidFill>
              </a:rPr>
              <a:t>		</a:t>
            </a:r>
            <a:r>
              <a:rPr lang="en-IN" sz="8000" b="1" dirty="0" smtClean="0">
                <a:solidFill>
                  <a:srgbClr val="0070C0"/>
                </a:solidFill>
              </a:rPr>
              <a:t>S</a:t>
            </a:r>
            <a:r>
              <a:rPr lang="en-IN" sz="8000" b="1" dirty="0">
                <a:solidFill>
                  <a:srgbClr val="0070C0"/>
                </a:solidFill>
              </a:rPr>
              <a:t>		S		S		S	I</a:t>
            </a:r>
          </a:p>
          <a:p>
            <a:r>
              <a:rPr lang="en-IN" sz="8000" b="1" dirty="0">
                <a:solidFill>
                  <a:srgbClr val="0070C0"/>
                </a:solidFill>
              </a:rPr>
              <a:t>Gestation period (days)	20		16		21-23		65-72	32-32</a:t>
            </a:r>
          </a:p>
          <a:p>
            <a:r>
              <a:rPr lang="en-IN" sz="8000" b="1" dirty="0">
                <a:solidFill>
                  <a:srgbClr val="0070C0"/>
                </a:solidFill>
              </a:rPr>
              <a:t>Average </a:t>
            </a:r>
            <a:r>
              <a:rPr lang="en-IN" sz="8000" b="1" dirty="0" smtClean="0">
                <a:solidFill>
                  <a:srgbClr val="0070C0"/>
                </a:solidFill>
              </a:rPr>
              <a:t>litter </a:t>
            </a:r>
            <a:r>
              <a:rPr lang="en-IN" sz="8000" b="1" dirty="0">
                <a:solidFill>
                  <a:srgbClr val="0070C0"/>
                </a:solidFill>
              </a:rPr>
              <a:t>size	</a:t>
            </a:r>
            <a:r>
              <a:rPr lang="en-IN" sz="8000" b="1" dirty="0" smtClean="0">
                <a:solidFill>
                  <a:srgbClr val="0070C0"/>
                </a:solidFill>
              </a:rPr>
              <a:t>	6-10</a:t>
            </a:r>
            <a:r>
              <a:rPr lang="en-IN" sz="8000" b="1" dirty="0">
                <a:solidFill>
                  <a:srgbClr val="0070C0"/>
                </a:solidFill>
              </a:rPr>
              <a:t>	</a:t>
            </a:r>
            <a:r>
              <a:rPr lang="en-IN" sz="8000" b="1" dirty="0" smtClean="0">
                <a:solidFill>
                  <a:srgbClr val="0070C0"/>
                </a:solidFill>
              </a:rPr>
              <a:t>	4-8</a:t>
            </a:r>
            <a:r>
              <a:rPr lang="en-IN" sz="8000" b="1" dirty="0">
                <a:solidFill>
                  <a:srgbClr val="0070C0"/>
                </a:solidFill>
              </a:rPr>
              <a:t>		6-12		3-4	</a:t>
            </a:r>
            <a:r>
              <a:rPr lang="en-IN" sz="8000" b="1" dirty="0" smtClean="0">
                <a:solidFill>
                  <a:srgbClr val="0070C0"/>
                </a:solidFill>
              </a:rPr>
              <a:t>6-8</a:t>
            </a:r>
            <a:endParaRPr lang="en-IN" sz="8000" b="1" dirty="0">
              <a:solidFill>
                <a:srgbClr val="0070C0"/>
              </a:solidFill>
            </a:endParaRPr>
          </a:p>
          <a:p>
            <a:r>
              <a:rPr lang="en-IN" sz="8000" b="1" dirty="0">
                <a:solidFill>
                  <a:srgbClr val="0070C0"/>
                </a:solidFill>
              </a:rPr>
              <a:t>Weight at birth (g)	</a:t>
            </a:r>
            <a:r>
              <a:rPr lang="en-IN" sz="8000" b="1" dirty="0" smtClean="0">
                <a:solidFill>
                  <a:srgbClr val="0070C0"/>
                </a:solidFill>
              </a:rPr>
              <a:t>1-2</a:t>
            </a:r>
            <a:r>
              <a:rPr lang="en-IN" sz="8000" b="1" dirty="0">
                <a:solidFill>
                  <a:srgbClr val="0070C0"/>
                </a:solidFill>
              </a:rPr>
              <a:t>		1-2		5-6		85-90	-100</a:t>
            </a:r>
          </a:p>
          <a:p>
            <a:r>
              <a:rPr lang="en-IN" sz="8000" b="1" dirty="0">
                <a:solidFill>
                  <a:srgbClr val="0070C0"/>
                </a:solidFill>
              </a:rPr>
              <a:t>Weight at weaning (g)	</a:t>
            </a:r>
            <a:r>
              <a:rPr lang="en-IN" sz="8000" b="1" dirty="0" smtClean="0">
                <a:solidFill>
                  <a:srgbClr val="0070C0"/>
                </a:solidFill>
              </a:rPr>
              <a:t>10-12</a:t>
            </a:r>
            <a:r>
              <a:rPr lang="en-IN" sz="8000" b="1" dirty="0">
                <a:solidFill>
                  <a:srgbClr val="0070C0"/>
                </a:solidFill>
              </a:rPr>
              <a:t>				35-40		-250	-1000</a:t>
            </a:r>
          </a:p>
          <a:p>
            <a:r>
              <a:rPr lang="en-IN" sz="8000" b="1" dirty="0">
                <a:solidFill>
                  <a:srgbClr val="0070C0"/>
                </a:solidFill>
              </a:rPr>
              <a:t>Age at weaning (days)	19-21		21		21		14-21	50</a:t>
            </a:r>
          </a:p>
          <a:p>
            <a:r>
              <a:rPr lang="en-IN" sz="8000" b="1" dirty="0">
                <a:solidFill>
                  <a:srgbClr val="0070C0"/>
                </a:solidFill>
              </a:rPr>
              <a:t>Productivity (young per	25-75		25-50		25-100		12-18	15-20</a:t>
            </a:r>
          </a:p>
          <a:p>
            <a:r>
              <a:rPr lang="en-IN" sz="8000" b="1" dirty="0">
                <a:solidFill>
                  <a:srgbClr val="0070C0"/>
                </a:solidFill>
              </a:rPr>
              <a:t>Breeding unit per year*) </a:t>
            </a:r>
          </a:p>
          <a:p>
            <a:r>
              <a:rPr lang="en-IN" sz="8000" dirty="0"/>
              <a:t> </a:t>
            </a:r>
            <a:r>
              <a:rPr lang="en-IN" sz="8000" dirty="0" smtClean="0">
                <a:solidFill>
                  <a:srgbClr val="FF0000"/>
                </a:solidFill>
              </a:rPr>
              <a:t>M – </a:t>
            </a:r>
            <a:r>
              <a:rPr lang="en-IN" sz="8000" dirty="0">
                <a:solidFill>
                  <a:srgbClr val="FF0000"/>
                </a:solidFill>
              </a:rPr>
              <a:t>Monogamous pair </a:t>
            </a:r>
            <a:r>
              <a:rPr lang="en-IN" sz="8000" dirty="0" smtClean="0">
                <a:solidFill>
                  <a:srgbClr val="FF0000"/>
                </a:solidFill>
              </a:rPr>
              <a:t> C – Colony  D- Hand mating  H- Harem mating S- Spontaneous  I- Induced</a:t>
            </a:r>
            <a:endParaRPr lang="en-IN" sz="8000" dirty="0">
              <a:solidFill>
                <a:srgbClr val="FF0000"/>
              </a:solidFill>
            </a:endParaRPr>
          </a:p>
          <a:p>
            <a:r>
              <a:rPr lang="en-IN" sz="8000" dirty="0" smtClean="0"/>
              <a:t>	</a:t>
            </a:r>
            <a:endParaRPr lang="en-IN" sz="8000" dirty="0"/>
          </a:p>
          <a:p>
            <a:pPr algn="l"/>
            <a:endParaRPr lang="en-IN" dirty="0"/>
          </a:p>
          <a:p>
            <a:pPr algn="l"/>
            <a:endParaRPr lang="en-IN" dirty="0"/>
          </a:p>
          <a:p>
            <a:pPr algn="just"/>
            <a:endParaRPr lang="en-IN" dirty="0"/>
          </a:p>
          <a:p>
            <a:pPr algn="l"/>
            <a:endParaRPr lang="en-IN" dirty="0" smtClean="0"/>
          </a:p>
          <a:p>
            <a:pPr algn="l"/>
            <a:endParaRPr lang="en-IN" dirty="0"/>
          </a:p>
          <a:p>
            <a:pPr algn="l"/>
            <a:endParaRPr lang="en-IN" dirty="0"/>
          </a:p>
        </p:txBody>
      </p:sp>
      <p:sp>
        <p:nvSpPr>
          <p:cNvPr id="2" name="Footer Placeholder 1"/>
          <p:cNvSpPr>
            <a:spLocks noGrp="1"/>
          </p:cNvSpPr>
          <p:nvPr>
            <p:ph type="ftr" sz="quarter" idx="11"/>
          </p:nvPr>
        </p:nvSpPr>
        <p:spPr/>
        <p:txBody>
          <a:bodyPr/>
          <a:lstStyle/>
          <a:p>
            <a:r>
              <a:rPr lang="en-IN" smtClean="0"/>
              <a:t>P.G. Teaching</a:t>
            </a:r>
            <a:endParaRPr lang="en-IN"/>
          </a:p>
        </p:txBody>
      </p:sp>
    </p:spTree>
    <p:extLst>
      <p:ext uri="{BB962C8B-B14F-4D97-AF65-F5344CB8AC3E}">
        <p14:creationId xmlns:p14="http://schemas.microsoft.com/office/powerpoint/2010/main" val="34764375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9757" y="283335"/>
            <a:ext cx="9667741" cy="6355724"/>
          </a:xfrm>
        </p:spPr>
        <p:txBody>
          <a:bodyPr>
            <a:normAutofit/>
          </a:bodyPr>
          <a:lstStyle/>
          <a:p>
            <a:pPr algn="just"/>
            <a:r>
              <a:rPr lang="en-IN" b="1" dirty="0" smtClean="0">
                <a:solidFill>
                  <a:srgbClr val="FF0000"/>
                </a:solidFill>
              </a:rPr>
              <a:t>Mice Breeding colony</a:t>
            </a:r>
          </a:p>
          <a:p>
            <a:pPr algn="just"/>
            <a:r>
              <a:rPr lang="en-IN" sz="2400" b="1" dirty="0" smtClean="0">
                <a:solidFill>
                  <a:srgbClr val="0070C0"/>
                </a:solidFill>
              </a:rPr>
              <a:t>Life span </a:t>
            </a:r>
            <a:r>
              <a:rPr lang="en-IN" sz="2400" b="1" dirty="0">
                <a:solidFill>
                  <a:srgbClr val="0070C0"/>
                </a:solidFill>
              </a:rPr>
              <a:t>2.5 years; however, </a:t>
            </a:r>
          </a:p>
          <a:p>
            <a:pPr algn="just"/>
            <a:r>
              <a:rPr lang="en-IN" sz="2400" b="1" dirty="0" smtClean="0">
                <a:solidFill>
                  <a:srgbClr val="0070C0"/>
                </a:solidFill>
              </a:rPr>
              <a:t>reproductive </a:t>
            </a:r>
            <a:r>
              <a:rPr lang="en-IN" sz="2400" b="1" dirty="0">
                <a:solidFill>
                  <a:srgbClr val="0070C0"/>
                </a:solidFill>
              </a:rPr>
              <a:t>life span </a:t>
            </a:r>
            <a:r>
              <a:rPr lang="en-IN" sz="2400" b="1" dirty="0" smtClean="0">
                <a:solidFill>
                  <a:srgbClr val="0070C0"/>
                </a:solidFill>
              </a:rPr>
              <a:t> </a:t>
            </a:r>
            <a:r>
              <a:rPr lang="en-IN" sz="2400" b="1" dirty="0">
                <a:solidFill>
                  <a:srgbClr val="0070C0"/>
                </a:solidFill>
              </a:rPr>
              <a:t>7-8 </a:t>
            </a:r>
            <a:r>
              <a:rPr lang="en-IN" sz="2400" b="1" dirty="0" smtClean="0">
                <a:solidFill>
                  <a:srgbClr val="0070C0"/>
                </a:solidFill>
              </a:rPr>
              <a:t>months.</a:t>
            </a:r>
          </a:p>
          <a:p>
            <a:pPr algn="just"/>
            <a:r>
              <a:rPr lang="en-IN" sz="2400" b="1" dirty="0" smtClean="0">
                <a:solidFill>
                  <a:srgbClr val="0070C0"/>
                </a:solidFill>
              </a:rPr>
              <a:t>sexual maturity (males and females) at 4-7 weeks of age. </a:t>
            </a:r>
          </a:p>
          <a:p>
            <a:pPr algn="just"/>
            <a:r>
              <a:rPr lang="en-IN" sz="2400" b="1" dirty="0" smtClean="0">
                <a:solidFill>
                  <a:srgbClr val="0070C0"/>
                </a:solidFill>
              </a:rPr>
              <a:t>Younger mice generally produce smaller litters and therefore are not typically mated until they reach 6-8 weeks, of age. </a:t>
            </a:r>
          </a:p>
          <a:p>
            <a:pPr algn="just"/>
            <a:r>
              <a:rPr lang="en-IN" sz="2400" b="1" dirty="0" smtClean="0">
                <a:solidFill>
                  <a:srgbClr val="0070C0"/>
                </a:solidFill>
              </a:rPr>
              <a:t>Mice that have been housed alone or in same-sex pairs will usually not breed successfully if they are older than 6-8 months.</a:t>
            </a:r>
          </a:p>
          <a:p>
            <a:pPr algn="just"/>
            <a:r>
              <a:rPr lang="en-IN" sz="2400" b="1" dirty="0" err="1" smtClean="0">
                <a:solidFill>
                  <a:srgbClr val="0070C0"/>
                </a:solidFill>
              </a:rPr>
              <a:t>Estrous</a:t>
            </a:r>
            <a:r>
              <a:rPr lang="en-IN" sz="2400" b="1" dirty="0" smtClean="0">
                <a:solidFill>
                  <a:srgbClr val="0070C0"/>
                </a:solidFill>
              </a:rPr>
              <a:t> cycle  4-5 days in length. </a:t>
            </a:r>
          </a:p>
          <a:p>
            <a:pPr algn="just"/>
            <a:r>
              <a:rPr lang="en-IN" sz="2400" b="1" dirty="0" smtClean="0">
                <a:solidFill>
                  <a:srgbClr val="0070C0"/>
                </a:solidFill>
              </a:rPr>
              <a:t>Mice cycle continuously throughout the year (non-seasonal breeders). Female mice are only receptive to males when they are in </a:t>
            </a:r>
            <a:r>
              <a:rPr lang="en-IN" sz="2400" b="1" dirty="0" err="1" smtClean="0">
                <a:solidFill>
                  <a:srgbClr val="0070C0"/>
                </a:solidFill>
              </a:rPr>
              <a:t>estrus</a:t>
            </a:r>
            <a:r>
              <a:rPr lang="en-IN" sz="2400" b="1" dirty="0" smtClean="0">
                <a:solidFill>
                  <a:srgbClr val="0070C0"/>
                </a:solidFill>
              </a:rPr>
              <a:t>. </a:t>
            </a:r>
          </a:p>
          <a:p>
            <a:pPr algn="just"/>
            <a:r>
              <a:rPr lang="en-IN" sz="2400" b="1" dirty="0" smtClean="0">
                <a:solidFill>
                  <a:srgbClr val="0070C0"/>
                </a:solidFill>
              </a:rPr>
              <a:t>Mating typically occurs at night (Light off)</a:t>
            </a:r>
          </a:p>
          <a:p>
            <a:pPr algn="just"/>
            <a:r>
              <a:rPr lang="en-IN" sz="2400" b="1" dirty="0" smtClean="0">
                <a:solidFill>
                  <a:srgbClr val="0070C0"/>
                </a:solidFill>
              </a:rPr>
              <a:t>Ovulation occurs 8-10 hrs </a:t>
            </a:r>
            <a:r>
              <a:rPr lang="en-IN" sz="2400" b="1" dirty="0">
                <a:solidFill>
                  <a:srgbClr val="0070C0"/>
                </a:solidFill>
              </a:rPr>
              <a:t>after the onset of </a:t>
            </a:r>
            <a:r>
              <a:rPr lang="en-IN" sz="2400" b="1" dirty="0" err="1">
                <a:solidFill>
                  <a:srgbClr val="0070C0"/>
                </a:solidFill>
              </a:rPr>
              <a:t>estrous</a:t>
            </a:r>
            <a:r>
              <a:rPr lang="en-IN" sz="2400" b="1" dirty="0">
                <a:solidFill>
                  <a:srgbClr val="0070C0"/>
                </a:solidFill>
              </a:rPr>
              <a:t>. </a:t>
            </a:r>
            <a:endParaRPr lang="en-IN" sz="2400" b="1" dirty="0" smtClean="0">
              <a:solidFill>
                <a:srgbClr val="0070C0"/>
              </a:solidFill>
            </a:endParaRPr>
          </a:p>
          <a:p>
            <a:pPr algn="just"/>
            <a:r>
              <a:rPr lang="en-IN" sz="2400" b="1" dirty="0">
                <a:solidFill>
                  <a:srgbClr val="0070C0"/>
                </a:solidFill>
              </a:rPr>
              <a:t>If fertilization occurs, </a:t>
            </a:r>
            <a:r>
              <a:rPr lang="en-IN" sz="2400" b="1" dirty="0" err="1">
                <a:solidFill>
                  <a:srgbClr val="0070C0"/>
                </a:solidFill>
              </a:rPr>
              <a:t>fetuses</a:t>
            </a:r>
            <a:r>
              <a:rPr lang="en-IN" sz="2400" b="1" dirty="0">
                <a:solidFill>
                  <a:srgbClr val="0070C0"/>
                </a:solidFill>
              </a:rPr>
              <a:t> can be palpated by day 14.</a:t>
            </a:r>
            <a:endParaRPr lang="en-IN" sz="2400" b="1" dirty="0" smtClean="0">
              <a:solidFill>
                <a:srgbClr val="0070C0"/>
              </a:solidFill>
            </a:endParaRPr>
          </a:p>
          <a:p>
            <a:pPr algn="l"/>
            <a:endParaRPr lang="en-IN" dirty="0"/>
          </a:p>
          <a:p>
            <a:pPr algn="l"/>
            <a:endParaRPr lang="en-IN" dirty="0"/>
          </a:p>
          <a:p>
            <a:pPr algn="l"/>
            <a:endParaRPr lang="en-IN" dirty="0"/>
          </a:p>
          <a:p>
            <a:pPr algn="just"/>
            <a:endParaRPr lang="en-IN" dirty="0"/>
          </a:p>
          <a:p>
            <a:pPr algn="l"/>
            <a:endParaRPr lang="en-IN" dirty="0" smtClean="0"/>
          </a:p>
          <a:p>
            <a:pPr algn="l"/>
            <a:endParaRPr lang="en-IN" dirty="0"/>
          </a:p>
          <a:p>
            <a:pPr algn="l"/>
            <a:endParaRPr lang="en-IN" dirty="0"/>
          </a:p>
        </p:txBody>
      </p:sp>
      <p:sp>
        <p:nvSpPr>
          <p:cNvPr id="2" name="Footer Placeholder 1"/>
          <p:cNvSpPr>
            <a:spLocks noGrp="1"/>
          </p:cNvSpPr>
          <p:nvPr>
            <p:ph type="ftr" sz="quarter" idx="11"/>
          </p:nvPr>
        </p:nvSpPr>
        <p:spPr/>
        <p:txBody>
          <a:bodyPr/>
          <a:lstStyle/>
          <a:p>
            <a:r>
              <a:rPr lang="en-IN" smtClean="0"/>
              <a:t>P.G. Teaching</a:t>
            </a:r>
            <a:endParaRPr lang="en-IN"/>
          </a:p>
        </p:txBody>
      </p:sp>
    </p:spTree>
    <p:extLst>
      <p:ext uri="{BB962C8B-B14F-4D97-AF65-F5344CB8AC3E}">
        <p14:creationId xmlns:p14="http://schemas.microsoft.com/office/powerpoint/2010/main" val="4766474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9757" y="283335"/>
            <a:ext cx="9667741" cy="6355724"/>
          </a:xfrm>
        </p:spPr>
        <p:txBody>
          <a:bodyPr>
            <a:normAutofit/>
          </a:bodyPr>
          <a:lstStyle/>
          <a:p>
            <a:r>
              <a:rPr lang="en-IN" sz="2400" b="1" dirty="0" smtClean="0">
                <a:solidFill>
                  <a:srgbClr val="0070C0"/>
                </a:solidFill>
              </a:rPr>
              <a:t>Gestation </a:t>
            </a:r>
            <a:r>
              <a:rPr lang="en-IN" sz="2400" b="1" dirty="0">
                <a:solidFill>
                  <a:srgbClr val="0070C0"/>
                </a:solidFill>
              </a:rPr>
              <a:t>in mice is typically 19-21 days (strain dependent). </a:t>
            </a:r>
            <a:endParaRPr lang="en-IN" sz="2400" b="1" dirty="0" smtClean="0">
              <a:solidFill>
                <a:srgbClr val="0070C0"/>
              </a:solidFill>
            </a:endParaRPr>
          </a:p>
          <a:p>
            <a:r>
              <a:rPr lang="en-IN" sz="2400" b="1" dirty="0" smtClean="0">
                <a:solidFill>
                  <a:srgbClr val="0070C0"/>
                </a:solidFill>
              </a:rPr>
              <a:t>Parturition </a:t>
            </a:r>
            <a:r>
              <a:rPr lang="en-IN" sz="2400" b="1" dirty="0">
                <a:solidFill>
                  <a:srgbClr val="0070C0"/>
                </a:solidFill>
              </a:rPr>
              <a:t>may last 1-3 hours and frequently occurs at night</a:t>
            </a:r>
            <a:r>
              <a:rPr lang="en-IN" sz="2400" b="1" dirty="0" smtClean="0">
                <a:solidFill>
                  <a:srgbClr val="0070C0"/>
                </a:solidFill>
              </a:rPr>
              <a:t>.</a:t>
            </a:r>
          </a:p>
          <a:p>
            <a:r>
              <a:rPr lang="en-IN" sz="2400" b="1" dirty="0" smtClean="0">
                <a:solidFill>
                  <a:srgbClr val="0070C0"/>
                </a:solidFill>
              </a:rPr>
              <a:t>Females </a:t>
            </a:r>
            <a:r>
              <a:rPr lang="en-IN" sz="2400" b="1" dirty="0">
                <a:solidFill>
                  <a:srgbClr val="0070C0"/>
                </a:solidFill>
              </a:rPr>
              <a:t>will go into </a:t>
            </a:r>
            <a:r>
              <a:rPr lang="en-IN" sz="2400" b="1" dirty="0" err="1">
                <a:solidFill>
                  <a:srgbClr val="0070C0"/>
                </a:solidFill>
              </a:rPr>
              <a:t>estrus</a:t>
            </a:r>
            <a:r>
              <a:rPr lang="en-IN" sz="2400" b="1" dirty="0">
                <a:solidFill>
                  <a:srgbClr val="0070C0"/>
                </a:solidFill>
              </a:rPr>
              <a:t> within 24 hours of parturition and are sexually receptive during this time. </a:t>
            </a:r>
            <a:endParaRPr lang="en-IN" sz="2400" b="1" dirty="0" smtClean="0">
              <a:solidFill>
                <a:srgbClr val="0070C0"/>
              </a:solidFill>
            </a:endParaRPr>
          </a:p>
          <a:p>
            <a:r>
              <a:rPr lang="en-IN" sz="2400" b="1" dirty="0" smtClean="0">
                <a:solidFill>
                  <a:srgbClr val="0070C0"/>
                </a:solidFill>
              </a:rPr>
              <a:t> </a:t>
            </a:r>
            <a:r>
              <a:rPr lang="en-IN" sz="2400" b="1" dirty="0">
                <a:solidFill>
                  <a:srgbClr val="0070C0"/>
                </a:solidFill>
              </a:rPr>
              <a:t>Litter size varies among strains, but averages 4-12 pups. Inbred mice tend to have smaller litters than outbred mice</a:t>
            </a:r>
            <a:r>
              <a:rPr lang="en-IN" sz="2400" b="1" dirty="0" smtClean="0">
                <a:solidFill>
                  <a:srgbClr val="0070C0"/>
                </a:solidFill>
              </a:rPr>
              <a:t>.</a:t>
            </a:r>
          </a:p>
          <a:p>
            <a:r>
              <a:rPr lang="en-IN" sz="2400" b="1" dirty="0" smtClean="0">
                <a:solidFill>
                  <a:srgbClr val="0070C0"/>
                </a:solidFill>
              </a:rPr>
              <a:t> </a:t>
            </a:r>
            <a:r>
              <a:rPr lang="en-IN" sz="2400" b="1" dirty="0">
                <a:solidFill>
                  <a:srgbClr val="0070C0"/>
                </a:solidFill>
              </a:rPr>
              <a:t>Mice are typically weaned at </a:t>
            </a:r>
            <a:r>
              <a:rPr lang="en-IN" sz="2400" b="1" dirty="0" smtClean="0">
                <a:solidFill>
                  <a:srgbClr val="0070C0"/>
                </a:solidFill>
              </a:rPr>
              <a:t>21-28 days </a:t>
            </a:r>
            <a:r>
              <a:rPr lang="en-IN" sz="2400" b="1" dirty="0" err="1" smtClean="0">
                <a:solidFill>
                  <a:srgbClr val="0070C0"/>
                </a:solidFill>
              </a:rPr>
              <a:t>pr</a:t>
            </a:r>
            <a:r>
              <a:rPr lang="en-IN" sz="2400" b="1" dirty="0" smtClean="0">
                <a:solidFill>
                  <a:srgbClr val="0070C0"/>
                </a:solidFill>
              </a:rPr>
              <a:t> at 10 gm body weight</a:t>
            </a:r>
            <a:endParaRPr lang="en-IN" sz="2400" b="1" dirty="0">
              <a:solidFill>
                <a:srgbClr val="0070C0"/>
              </a:solidFill>
            </a:endParaRPr>
          </a:p>
          <a:p>
            <a:pPr algn="l"/>
            <a:r>
              <a:rPr lang="en-IN" sz="2400" b="1" dirty="0" smtClean="0">
                <a:solidFill>
                  <a:srgbClr val="FF0000"/>
                </a:solidFill>
              </a:rPr>
              <a:t>Factor effecting reproduction</a:t>
            </a:r>
          </a:p>
          <a:p>
            <a:pPr algn="l"/>
            <a:r>
              <a:rPr lang="en-IN" sz="2400" b="1" dirty="0" smtClean="0">
                <a:solidFill>
                  <a:srgbClr val="0070C0"/>
                </a:solidFill>
              </a:rPr>
              <a:t>Strain</a:t>
            </a:r>
          </a:p>
          <a:p>
            <a:pPr algn="l"/>
            <a:r>
              <a:rPr lang="en-IN" sz="2400" b="1" dirty="0" smtClean="0">
                <a:solidFill>
                  <a:srgbClr val="0070C0"/>
                </a:solidFill>
              </a:rPr>
              <a:t>Age</a:t>
            </a:r>
          </a:p>
          <a:p>
            <a:pPr algn="l"/>
            <a:r>
              <a:rPr lang="en-IN" sz="2400" b="1" dirty="0" smtClean="0">
                <a:solidFill>
                  <a:srgbClr val="0070C0"/>
                </a:solidFill>
              </a:rPr>
              <a:t>Environment</a:t>
            </a:r>
          </a:p>
          <a:p>
            <a:pPr algn="l"/>
            <a:r>
              <a:rPr lang="en-IN" sz="2400" b="1" dirty="0" smtClean="0">
                <a:solidFill>
                  <a:srgbClr val="0070C0"/>
                </a:solidFill>
              </a:rPr>
              <a:t>Diet – High Fat 11% vs 4% in some strain</a:t>
            </a:r>
          </a:p>
          <a:p>
            <a:pPr algn="l"/>
            <a:r>
              <a:rPr lang="en-IN" sz="2400" b="1" dirty="0" smtClean="0">
                <a:solidFill>
                  <a:srgbClr val="0070C0"/>
                </a:solidFill>
              </a:rPr>
              <a:t>Health </a:t>
            </a:r>
          </a:p>
          <a:p>
            <a:pPr algn="l"/>
            <a:r>
              <a:rPr lang="en-IN" sz="2400" b="1" dirty="0" smtClean="0">
                <a:solidFill>
                  <a:srgbClr val="0070C0"/>
                </a:solidFill>
              </a:rPr>
              <a:t>Pheromones</a:t>
            </a:r>
            <a:endParaRPr lang="en-IN" sz="2400" b="1" dirty="0">
              <a:solidFill>
                <a:srgbClr val="0070C0"/>
              </a:solidFill>
            </a:endParaRPr>
          </a:p>
          <a:p>
            <a:pPr algn="l"/>
            <a:endParaRPr lang="en-IN" sz="2400" b="1" dirty="0">
              <a:solidFill>
                <a:schemeClr val="tx1"/>
              </a:solidFill>
            </a:endParaRPr>
          </a:p>
          <a:p>
            <a:pPr algn="l"/>
            <a:endParaRPr lang="en-IN" sz="2400" b="1" dirty="0">
              <a:solidFill>
                <a:schemeClr val="tx1"/>
              </a:solidFill>
            </a:endParaRPr>
          </a:p>
          <a:p>
            <a:pPr algn="just"/>
            <a:endParaRPr lang="en-IN" sz="2400" b="1" dirty="0">
              <a:solidFill>
                <a:schemeClr val="tx1"/>
              </a:solidFill>
            </a:endParaRPr>
          </a:p>
          <a:p>
            <a:pPr algn="l"/>
            <a:endParaRPr lang="en-IN" sz="2400" b="1" dirty="0" smtClean="0">
              <a:solidFill>
                <a:schemeClr val="tx1"/>
              </a:solidFill>
            </a:endParaRPr>
          </a:p>
          <a:p>
            <a:pPr algn="l"/>
            <a:endParaRPr lang="en-IN" sz="2400" b="1" dirty="0">
              <a:solidFill>
                <a:schemeClr val="tx1"/>
              </a:solidFill>
            </a:endParaRPr>
          </a:p>
          <a:p>
            <a:pPr algn="l"/>
            <a:endParaRPr lang="en-IN" sz="2400" b="1" dirty="0">
              <a:solidFill>
                <a:schemeClr val="tx1"/>
              </a:solidFill>
            </a:endParaRPr>
          </a:p>
        </p:txBody>
      </p:sp>
      <p:sp>
        <p:nvSpPr>
          <p:cNvPr id="2" name="Footer Placeholder 1"/>
          <p:cNvSpPr>
            <a:spLocks noGrp="1"/>
          </p:cNvSpPr>
          <p:nvPr>
            <p:ph type="ftr" sz="quarter" idx="11"/>
          </p:nvPr>
        </p:nvSpPr>
        <p:spPr/>
        <p:txBody>
          <a:bodyPr/>
          <a:lstStyle/>
          <a:p>
            <a:r>
              <a:rPr lang="en-IN" smtClean="0"/>
              <a:t>P.G. Teaching</a:t>
            </a:r>
            <a:endParaRPr lang="en-IN"/>
          </a:p>
        </p:txBody>
      </p:sp>
    </p:spTree>
    <p:extLst>
      <p:ext uri="{BB962C8B-B14F-4D97-AF65-F5344CB8AC3E}">
        <p14:creationId xmlns:p14="http://schemas.microsoft.com/office/powerpoint/2010/main" val="19581867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9757" y="283335"/>
            <a:ext cx="9667741" cy="6355724"/>
          </a:xfrm>
        </p:spPr>
        <p:txBody>
          <a:bodyPr>
            <a:normAutofit/>
          </a:bodyPr>
          <a:lstStyle/>
          <a:p>
            <a:pPr algn="l"/>
            <a:endParaRPr lang="en-IN" dirty="0" smtClean="0"/>
          </a:p>
          <a:p>
            <a:pPr algn="l"/>
            <a:endParaRPr lang="en-IN" dirty="0"/>
          </a:p>
          <a:p>
            <a:pPr algn="l"/>
            <a:endParaRPr lang="en-IN" dirty="0"/>
          </a:p>
          <a:p>
            <a:pPr algn="l"/>
            <a:endParaRPr lang="en-IN" dirty="0"/>
          </a:p>
          <a:p>
            <a:pPr algn="l"/>
            <a:endParaRPr lang="en-IN" dirty="0"/>
          </a:p>
          <a:p>
            <a:pPr algn="l"/>
            <a:endParaRPr lang="en-IN" dirty="0"/>
          </a:p>
          <a:p>
            <a:pPr algn="just"/>
            <a:endParaRPr lang="en-IN" dirty="0"/>
          </a:p>
          <a:p>
            <a:pPr algn="l"/>
            <a:endParaRPr lang="en-IN" dirty="0" smtClean="0"/>
          </a:p>
          <a:p>
            <a:pPr algn="l"/>
            <a:endParaRPr lang="en-IN" dirty="0"/>
          </a:p>
          <a:p>
            <a:pPr algn="l"/>
            <a:endParaRPr lang="en-IN" dirty="0"/>
          </a:p>
        </p:txBody>
      </p:sp>
      <p:sp>
        <p:nvSpPr>
          <p:cNvPr id="7" name="Footer Placeholder 6"/>
          <p:cNvSpPr>
            <a:spLocks noGrp="1"/>
          </p:cNvSpPr>
          <p:nvPr>
            <p:ph type="ftr" sz="quarter" idx="11"/>
          </p:nvPr>
        </p:nvSpPr>
        <p:spPr/>
        <p:txBody>
          <a:bodyPr/>
          <a:lstStyle/>
          <a:p>
            <a:r>
              <a:rPr lang="en-IN" smtClean="0"/>
              <a:t>P.G. Teaching</a:t>
            </a:r>
            <a:endParaRPr lang="en-IN"/>
          </a:p>
        </p:txBody>
      </p:sp>
      <p:sp>
        <p:nvSpPr>
          <p:cNvPr id="2" name="Rectangle 1"/>
          <p:cNvSpPr/>
          <p:nvPr/>
        </p:nvSpPr>
        <p:spPr>
          <a:xfrm>
            <a:off x="579549" y="873899"/>
            <a:ext cx="10637949" cy="4708981"/>
          </a:xfrm>
          <a:prstGeom prst="rect">
            <a:avLst/>
          </a:prstGeom>
        </p:spPr>
        <p:txBody>
          <a:bodyPr wrap="square">
            <a:spAutoFit/>
          </a:bodyPr>
          <a:lstStyle/>
          <a:p>
            <a:pPr algn="just"/>
            <a:r>
              <a:rPr lang="en-IN" sz="2400" b="1" dirty="0">
                <a:solidFill>
                  <a:srgbClr val="FF0000"/>
                </a:solidFill>
              </a:rPr>
              <a:t>Lee-Boot Effect:</a:t>
            </a:r>
            <a:r>
              <a:rPr lang="en-IN" sz="2400" dirty="0"/>
              <a:t> Housing female mice in close density in isolation from male mice will result in the suppression of </a:t>
            </a:r>
            <a:r>
              <a:rPr lang="en-IN" sz="2400" dirty="0" err="1" smtClean="0"/>
              <a:t>estrus</a:t>
            </a:r>
            <a:r>
              <a:rPr lang="en-IN" sz="2400" dirty="0"/>
              <a:t> This phenomenon in combination with the Whitten effect, is used to synchronize </a:t>
            </a:r>
            <a:r>
              <a:rPr lang="en-IN" sz="2400" dirty="0" err="1"/>
              <a:t>estrus</a:t>
            </a:r>
            <a:r>
              <a:rPr lang="en-IN" sz="2400" dirty="0"/>
              <a:t> in </a:t>
            </a:r>
            <a:r>
              <a:rPr lang="en-IN" sz="2400" dirty="0" smtClean="0"/>
              <a:t>female</a:t>
            </a:r>
          </a:p>
          <a:p>
            <a:pPr algn="just"/>
            <a:endParaRPr lang="en-IN" sz="2400" dirty="0"/>
          </a:p>
          <a:p>
            <a:pPr algn="just"/>
            <a:r>
              <a:rPr lang="en-IN" sz="2400" b="1" dirty="0">
                <a:solidFill>
                  <a:srgbClr val="FF0000"/>
                </a:solidFill>
              </a:rPr>
              <a:t>Whitten Effect:</a:t>
            </a:r>
            <a:r>
              <a:rPr lang="en-IN" sz="2400" dirty="0"/>
              <a:t> Male mouse urine contains a pheromone that induces </a:t>
            </a:r>
            <a:r>
              <a:rPr lang="en-IN" sz="2400" dirty="0" err="1"/>
              <a:t>estrus</a:t>
            </a:r>
            <a:r>
              <a:rPr lang="en-IN" sz="2400" dirty="0"/>
              <a:t> in previously suppressed </a:t>
            </a:r>
            <a:r>
              <a:rPr lang="en-IN" sz="2400" dirty="0" smtClean="0"/>
              <a:t>females </a:t>
            </a:r>
            <a:r>
              <a:rPr lang="en-IN" sz="2400" dirty="0"/>
              <a:t>within three </a:t>
            </a:r>
            <a:r>
              <a:rPr lang="en-IN" sz="2400" dirty="0" smtClean="0"/>
              <a:t>days.</a:t>
            </a:r>
          </a:p>
          <a:p>
            <a:pPr algn="just"/>
            <a:endParaRPr lang="en-IN" sz="2400" dirty="0"/>
          </a:p>
          <a:p>
            <a:pPr algn="just"/>
            <a:r>
              <a:rPr lang="en-IN" sz="2400" b="1" dirty="0">
                <a:solidFill>
                  <a:srgbClr val="FF0000"/>
                </a:solidFill>
              </a:rPr>
              <a:t>Bruce </a:t>
            </a:r>
            <a:r>
              <a:rPr lang="en-IN" sz="2400" b="1" dirty="0" smtClean="0">
                <a:solidFill>
                  <a:srgbClr val="FF0000"/>
                </a:solidFill>
              </a:rPr>
              <a:t>effect (Pregnancy block)</a:t>
            </a:r>
            <a:r>
              <a:rPr lang="en-IN" sz="2400" dirty="0" smtClean="0"/>
              <a:t>:This </a:t>
            </a:r>
            <a:r>
              <a:rPr lang="en-IN" sz="2400" dirty="0"/>
              <a:t>is the phenomenon by which female mice terminate their pregnancies during the preimplantation period, following exposure to the scent of an unfamiliar male. During the first 5 days of pregnancy, females should not be exposed to foreign males </a:t>
            </a:r>
            <a:r>
              <a:rPr lang="en-IN" sz="2400" dirty="0" smtClean="0"/>
              <a:t>or their soiled bedding</a:t>
            </a:r>
          </a:p>
          <a:p>
            <a:endParaRPr lang="en-IN" dirty="0"/>
          </a:p>
          <a:p>
            <a:endParaRPr lang="en-IN" dirty="0"/>
          </a:p>
        </p:txBody>
      </p:sp>
    </p:spTree>
    <p:extLst>
      <p:ext uri="{BB962C8B-B14F-4D97-AF65-F5344CB8AC3E}">
        <p14:creationId xmlns:p14="http://schemas.microsoft.com/office/powerpoint/2010/main" val="12295479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9757" y="283335"/>
            <a:ext cx="9667741" cy="6355724"/>
          </a:xfrm>
        </p:spPr>
        <p:txBody>
          <a:bodyPr>
            <a:normAutofit fontScale="92500" lnSpcReduction="20000"/>
          </a:bodyPr>
          <a:lstStyle/>
          <a:p>
            <a:pPr algn="just"/>
            <a:r>
              <a:rPr lang="en-IN" b="1" dirty="0" smtClean="0">
                <a:solidFill>
                  <a:srgbClr val="FF0000"/>
                </a:solidFill>
              </a:rPr>
              <a:t>Rat Breeding colony</a:t>
            </a:r>
          </a:p>
          <a:p>
            <a:pPr algn="just"/>
            <a:r>
              <a:rPr lang="en-IN" sz="2400" b="1" dirty="0">
                <a:solidFill>
                  <a:srgbClr val="0070C0"/>
                </a:solidFill>
              </a:rPr>
              <a:t>Generally, male laboratory rats will reach sexual maturity at approximately 10-12 weeks of age, although females may have their first </a:t>
            </a:r>
            <a:r>
              <a:rPr lang="en-IN" sz="2400" b="1" dirty="0" err="1">
                <a:solidFill>
                  <a:srgbClr val="0070C0"/>
                </a:solidFill>
              </a:rPr>
              <a:t>estrus</a:t>
            </a:r>
            <a:r>
              <a:rPr lang="en-IN" sz="2400" b="1" dirty="0">
                <a:solidFill>
                  <a:srgbClr val="0070C0"/>
                </a:solidFill>
              </a:rPr>
              <a:t> as early as 8-9 weeks of age. </a:t>
            </a:r>
            <a:endParaRPr lang="en-IN" sz="2400" b="1" dirty="0" smtClean="0">
              <a:solidFill>
                <a:srgbClr val="0070C0"/>
              </a:solidFill>
            </a:endParaRPr>
          </a:p>
          <a:p>
            <a:pPr algn="just"/>
            <a:r>
              <a:rPr lang="en-IN" sz="2400" b="1" dirty="0" smtClean="0">
                <a:solidFill>
                  <a:srgbClr val="0070C0"/>
                </a:solidFill>
              </a:rPr>
              <a:t>The </a:t>
            </a:r>
            <a:r>
              <a:rPr lang="en-IN" sz="2400" b="1" dirty="0">
                <a:solidFill>
                  <a:srgbClr val="0070C0"/>
                </a:solidFill>
              </a:rPr>
              <a:t>reproductive lifespan of rats is on average between 12 and 15 months</a:t>
            </a:r>
            <a:r>
              <a:rPr lang="en-IN" sz="2400" b="1" dirty="0" smtClean="0">
                <a:solidFill>
                  <a:srgbClr val="0070C0"/>
                </a:solidFill>
              </a:rPr>
              <a:t>.</a:t>
            </a:r>
          </a:p>
          <a:p>
            <a:pPr algn="just"/>
            <a:r>
              <a:rPr lang="en-IN" sz="2400" b="1" dirty="0" smtClean="0">
                <a:solidFill>
                  <a:srgbClr val="0070C0"/>
                </a:solidFill>
              </a:rPr>
              <a:t> The </a:t>
            </a:r>
            <a:r>
              <a:rPr lang="en-IN" sz="2400" b="1" dirty="0">
                <a:solidFill>
                  <a:srgbClr val="0070C0"/>
                </a:solidFill>
              </a:rPr>
              <a:t>duration of the </a:t>
            </a:r>
            <a:r>
              <a:rPr lang="en-IN" sz="2400" b="1" dirty="0" err="1">
                <a:solidFill>
                  <a:srgbClr val="0070C0"/>
                </a:solidFill>
              </a:rPr>
              <a:t>estrous</a:t>
            </a:r>
            <a:r>
              <a:rPr lang="en-IN" sz="2400" b="1" dirty="0">
                <a:solidFill>
                  <a:srgbClr val="0070C0"/>
                </a:solidFill>
              </a:rPr>
              <a:t> cycle is 4–5 days. The cycle is divided into four characteristic phases: </a:t>
            </a:r>
            <a:r>
              <a:rPr lang="en-IN" sz="2400" b="1" dirty="0" err="1">
                <a:solidFill>
                  <a:srgbClr val="0070C0"/>
                </a:solidFill>
              </a:rPr>
              <a:t>proestrus</a:t>
            </a:r>
            <a:r>
              <a:rPr lang="en-IN" sz="2400" b="1" dirty="0">
                <a:solidFill>
                  <a:srgbClr val="0070C0"/>
                </a:solidFill>
              </a:rPr>
              <a:t>, </a:t>
            </a:r>
            <a:r>
              <a:rPr lang="en-IN" sz="2400" b="1" dirty="0" err="1">
                <a:solidFill>
                  <a:srgbClr val="0070C0"/>
                </a:solidFill>
              </a:rPr>
              <a:t>estrus</a:t>
            </a:r>
            <a:r>
              <a:rPr lang="en-IN" sz="2400" b="1" dirty="0">
                <a:solidFill>
                  <a:srgbClr val="0070C0"/>
                </a:solidFill>
              </a:rPr>
              <a:t>, </a:t>
            </a:r>
            <a:r>
              <a:rPr lang="en-IN" sz="2400" b="1" dirty="0" err="1">
                <a:solidFill>
                  <a:srgbClr val="0070C0"/>
                </a:solidFill>
              </a:rPr>
              <a:t>metestrus</a:t>
            </a:r>
            <a:r>
              <a:rPr lang="en-IN" sz="2400" b="1" dirty="0">
                <a:solidFill>
                  <a:srgbClr val="0070C0"/>
                </a:solidFill>
              </a:rPr>
              <a:t> and </a:t>
            </a:r>
            <a:r>
              <a:rPr lang="en-IN" sz="2400" b="1" dirty="0" err="1">
                <a:solidFill>
                  <a:srgbClr val="0070C0"/>
                </a:solidFill>
              </a:rPr>
              <a:t>diestrus</a:t>
            </a:r>
            <a:r>
              <a:rPr lang="en-IN" sz="2400" b="1" dirty="0">
                <a:solidFill>
                  <a:srgbClr val="0070C0"/>
                </a:solidFill>
              </a:rPr>
              <a:t>. The stage of the </a:t>
            </a:r>
            <a:r>
              <a:rPr lang="en-IN" sz="2400" b="1" dirty="0" err="1">
                <a:solidFill>
                  <a:srgbClr val="0070C0"/>
                </a:solidFill>
              </a:rPr>
              <a:t>estrous</a:t>
            </a:r>
            <a:r>
              <a:rPr lang="en-IN" sz="2400" b="1" dirty="0">
                <a:solidFill>
                  <a:srgbClr val="0070C0"/>
                </a:solidFill>
              </a:rPr>
              <a:t> cycle can be determined by vaginal cytology</a:t>
            </a:r>
            <a:r>
              <a:rPr lang="en-IN" sz="2400" b="1" dirty="0" smtClean="0">
                <a:solidFill>
                  <a:srgbClr val="0070C0"/>
                </a:solidFill>
              </a:rPr>
              <a:t>.</a:t>
            </a:r>
          </a:p>
          <a:p>
            <a:pPr algn="just"/>
            <a:r>
              <a:rPr lang="en-IN" sz="2400" b="1" dirty="0" smtClean="0">
                <a:solidFill>
                  <a:srgbClr val="0070C0"/>
                </a:solidFill>
              </a:rPr>
              <a:t>Rats </a:t>
            </a:r>
            <a:r>
              <a:rPr lang="en-IN" sz="2400" b="1" dirty="0">
                <a:solidFill>
                  <a:srgbClr val="0070C0"/>
                </a:solidFill>
              </a:rPr>
              <a:t>are </a:t>
            </a:r>
            <a:r>
              <a:rPr lang="en-IN" sz="2400" b="1" dirty="0" err="1">
                <a:solidFill>
                  <a:srgbClr val="0070C0"/>
                </a:solidFill>
              </a:rPr>
              <a:t>polyestrous</a:t>
            </a:r>
            <a:r>
              <a:rPr lang="en-IN" sz="2400" b="1" dirty="0">
                <a:solidFill>
                  <a:srgbClr val="0070C0"/>
                </a:solidFill>
              </a:rPr>
              <a:t> and breed year </a:t>
            </a:r>
            <a:r>
              <a:rPr lang="en-IN" sz="2400" b="1" dirty="0" smtClean="0">
                <a:solidFill>
                  <a:srgbClr val="0070C0"/>
                </a:solidFill>
              </a:rPr>
              <a:t>round</a:t>
            </a:r>
          </a:p>
          <a:p>
            <a:pPr algn="just"/>
            <a:r>
              <a:rPr lang="en-IN" sz="2400" b="1" dirty="0" smtClean="0">
                <a:solidFill>
                  <a:srgbClr val="0070C0"/>
                </a:solidFill>
              </a:rPr>
              <a:t> </a:t>
            </a:r>
            <a:r>
              <a:rPr lang="en-IN" sz="2400" b="1" dirty="0">
                <a:solidFill>
                  <a:srgbClr val="0070C0"/>
                </a:solidFill>
              </a:rPr>
              <a:t>ovulation is spontaneous. </a:t>
            </a:r>
            <a:endParaRPr lang="en-IN" sz="2400" b="1" dirty="0" smtClean="0">
              <a:solidFill>
                <a:srgbClr val="0070C0"/>
              </a:solidFill>
            </a:endParaRPr>
          </a:p>
          <a:p>
            <a:pPr algn="just"/>
            <a:r>
              <a:rPr lang="en-IN" sz="2400" b="1" dirty="0" smtClean="0">
                <a:solidFill>
                  <a:srgbClr val="0070C0"/>
                </a:solidFill>
              </a:rPr>
              <a:t>Mating </a:t>
            </a:r>
            <a:r>
              <a:rPr lang="en-IN" sz="2400" b="1" dirty="0">
                <a:solidFill>
                  <a:srgbClr val="0070C0"/>
                </a:solidFill>
              </a:rPr>
              <a:t>is usually nocturnal. </a:t>
            </a:r>
          </a:p>
          <a:p>
            <a:pPr algn="just"/>
            <a:r>
              <a:rPr lang="en-IN" sz="2400" b="1" dirty="0" smtClean="0">
                <a:solidFill>
                  <a:srgbClr val="0070C0"/>
                </a:solidFill>
              </a:rPr>
              <a:t>Gestation </a:t>
            </a:r>
            <a:r>
              <a:rPr lang="en-IN" sz="2400" b="1" dirty="0">
                <a:solidFill>
                  <a:srgbClr val="0070C0"/>
                </a:solidFill>
              </a:rPr>
              <a:t>period: 21-23 days </a:t>
            </a:r>
          </a:p>
          <a:p>
            <a:pPr algn="just"/>
            <a:r>
              <a:rPr lang="en-IN" sz="2400" b="1" dirty="0" smtClean="0">
                <a:solidFill>
                  <a:srgbClr val="0070C0"/>
                </a:solidFill>
              </a:rPr>
              <a:t> </a:t>
            </a:r>
            <a:r>
              <a:rPr lang="en-IN" sz="2400" b="1" dirty="0">
                <a:solidFill>
                  <a:srgbClr val="0070C0"/>
                </a:solidFill>
              </a:rPr>
              <a:t>Weaning age: 21-23 days </a:t>
            </a:r>
          </a:p>
          <a:p>
            <a:pPr algn="just"/>
            <a:r>
              <a:rPr lang="en-IN" sz="2400" b="1" dirty="0" smtClean="0">
                <a:solidFill>
                  <a:srgbClr val="0070C0"/>
                </a:solidFill>
              </a:rPr>
              <a:t> </a:t>
            </a:r>
            <a:r>
              <a:rPr lang="en-IN" sz="2400" b="1" dirty="0">
                <a:solidFill>
                  <a:srgbClr val="0070C0"/>
                </a:solidFill>
              </a:rPr>
              <a:t>Pregnancy may be confirmed by gentle abdominal palpation after gestation day </a:t>
            </a:r>
          </a:p>
          <a:p>
            <a:pPr algn="just"/>
            <a:r>
              <a:rPr lang="en-IN" sz="2400" b="1" dirty="0" smtClean="0">
                <a:solidFill>
                  <a:srgbClr val="0070C0"/>
                </a:solidFill>
              </a:rPr>
              <a:t>A </a:t>
            </a:r>
            <a:r>
              <a:rPr lang="en-IN" sz="2400" b="1" dirty="0">
                <a:solidFill>
                  <a:srgbClr val="0070C0"/>
                </a:solidFill>
              </a:rPr>
              <a:t>fertile postpartum </a:t>
            </a:r>
            <a:r>
              <a:rPr lang="en-IN" sz="2400" b="1" dirty="0" err="1">
                <a:solidFill>
                  <a:srgbClr val="0070C0"/>
                </a:solidFill>
              </a:rPr>
              <a:t>estrus</a:t>
            </a:r>
            <a:r>
              <a:rPr lang="en-IN" sz="2400" b="1" dirty="0">
                <a:solidFill>
                  <a:srgbClr val="0070C0"/>
                </a:solidFill>
              </a:rPr>
              <a:t> occurs within 48 hours of giving birth and </a:t>
            </a:r>
            <a:r>
              <a:rPr lang="en-IN" sz="2400" b="1" dirty="0" smtClean="0">
                <a:solidFill>
                  <a:srgbClr val="0070C0"/>
                </a:solidFill>
              </a:rPr>
              <a:t>mating </a:t>
            </a:r>
            <a:r>
              <a:rPr lang="en-IN" sz="2400" b="1" dirty="0">
                <a:solidFill>
                  <a:srgbClr val="0070C0"/>
                </a:solidFill>
              </a:rPr>
              <a:t>at that time are better than 50% successful. </a:t>
            </a:r>
          </a:p>
          <a:p>
            <a:pPr algn="just"/>
            <a:r>
              <a:rPr lang="en-IN" sz="2400" b="1" dirty="0" smtClean="0">
                <a:solidFill>
                  <a:srgbClr val="0070C0"/>
                </a:solidFill>
              </a:rPr>
              <a:t>Failure </a:t>
            </a:r>
            <a:r>
              <a:rPr lang="en-IN" sz="2400" b="1" dirty="0">
                <a:solidFill>
                  <a:srgbClr val="0070C0"/>
                </a:solidFill>
              </a:rPr>
              <a:t>to conceive at that time will delay breeding until two to four days after the litter is weaned. </a:t>
            </a:r>
            <a:endParaRPr lang="en-IN" sz="2400" b="1" dirty="0" smtClean="0">
              <a:solidFill>
                <a:srgbClr val="0070C0"/>
              </a:solidFill>
            </a:endParaRPr>
          </a:p>
          <a:p>
            <a:pPr algn="l"/>
            <a:endParaRPr lang="en-IN" dirty="0"/>
          </a:p>
          <a:p>
            <a:pPr algn="l"/>
            <a:endParaRPr lang="en-IN" dirty="0"/>
          </a:p>
          <a:p>
            <a:pPr algn="l"/>
            <a:endParaRPr lang="en-IN" dirty="0"/>
          </a:p>
          <a:p>
            <a:pPr algn="just"/>
            <a:endParaRPr lang="en-IN" dirty="0"/>
          </a:p>
          <a:p>
            <a:pPr algn="l"/>
            <a:endParaRPr lang="en-IN" dirty="0" smtClean="0"/>
          </a:p>
          <a:p>
            <a:pPr algn="l"/>
            <a:endParaRPr lang="en-IN" dirty="0"/>
          </a:p>
          <a:p>
            <a:pPr algn="l"/>
            <a:endParaRPr lang="en-IN" dirty="0"/>
          </a:p>
        </p:txBody>
      </p:sp>
      <p:sp>
        <p:nvSpPr>
          <p:cNvPr id="2" name="Footer Placeholder 1"/>
          <p:cNvSpPr>
            <a:spLocks noGrp="1"/>
          </p:cNvSpPr>
          <p:nvPr>
            <p:ph type="ftr" sz="quarter" idx="11"/>
          </p:nvPr>
        </p:nvSpPr>
        <p:spPr/>
        <p:txBody>
          <a:bodyPr/>
          <a:lstStyle/>
          <a:p>
            <a:r>
              <a:rPr lang="en-IN" smtClean="0"/>
              <a:t>P.G. Teaching</a:t>
            </a:r>
            <a:endParaRPr lang="en-IN"/>
          </a:p>
        </p:txBody>
      </p:sp>
    </p:spTree>
    <p:extLst>
      <p:ext uri="{BB962C8B-B14F-4D97-AF65-F5344CB8AC3E}">
        <p14:creationId xmlns:p14="http://schemas.microsoft.com/office/powerpoint/2010/main" val="35394088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9757" y="283335"/>
            <a:ext cx="9667741" cy="6355724"/>
          </a:xfrm>
        </p:spPr>
        <p:txBody>
          <a:bodyPr>
            <a:normAutofit lnSpcReduction="10000"/>
          </a:bodyPr>
          <a:lstStyle/>
          <a:p>
            <a:pPr algn="just"/>
            <a:r>
              <a:rPr lang="en-IN" sz="2400" b="1" dirty="0" smtClean="0">
                <a:solidFill>
                  <a:srgbClr val="0070C0"/>
                </a:solidFill>
              </a:rPr>
              <a:t>Breeding </a:t>
            </a:r>
            <a:r>
              <a:rPr lang="en-IN" sz="2400" b="1" dirty="0">
                <a:solidFill>
                  <a:srgbClr val="0070C0"/>
                </a:solidFill>
              </a:rPr>
              <a:t>cages should be observed daily for </a:t>
            </a:r>
            <a:r>
              <a:rPr lang="en-IN" sz="2400" b="1" dirty="0" smtClean="0">
                <a:solidFill>
                  <a:srgbClr val="0070C0"/>
                </a:solidFill>
              </a:rPr>
              <a:t>new born, weaning</a:t>
            </a:r>
            <a:r>
              <a:rPr lang="en-IN" sz="2400" b="1" dirty="0">
                <a:solidFill>
                  <a:srgbClr val="0070C0"/>
                </a:solidFill>
              </a:rPr>
              <a:t>, separating of females, and a check of the animals health and general condition. </a:t>
            </a:r>
            <a:endParaRPr lang="en-IN" sz="2400" b="1" dirty="0" smtClean="0">
              <a:solidFill>
                <a:srgbClr val="0070C0"/>
              </a:solidFill>
            </a:endParaRPr>
          </a:p>
          <a:p>
            <a:pPr algn="just"/>
            <a:r>
              <a:rPr lang="en-IN" sz="2400" b="1" dirty="0" smtClean="0">
                <a:solidFill>
                  <a:srgbClr val="0070C0"/>
                </a:solidFill>
              </a:rPr>
              <a:t>The </a:t>
            </a:r>
            <a:r>
              <a:rPr lang="en-IN" sz="2400" b="1" dirty="0">
                <a:solidFill>
                  <a:srgbClr val="0070C0"/>
                </a:solidFill>
              </a:rPr>
              <a:t>maintenance of good breeding records is essential. </a:t>
            </a:r>
          </a:p>
          <a:p>
            <a:pPr algn="just"/>
            <a:r>
              <a:rPr lang="en-IN" sz="2400" b="1" dirty="0" smtClean="0">
                <a:solidFill>
                  <a:srgbClr val="0070C0"/>
                </a:solidFill>
              </a:rPr>
              <a:t>Breed </a:t>
            </a:r>
            <a:r>
              <a:rPr lang="en-IN" sz="2400" b="1" dirty="0">
                <a:solidFill>
                  <a:srgbClr val="0070C0"/>
                </a:solidFill>
              </a:rPr>
              <a:t>the female is at least 90 days old and approximately 200-275g, depending on strain. </a:t>
            </a:r>
            <a:endParaRPr lang="en-IN" sz="2400" b="1" dirty="0" smtClean="0">
              <a:solidFill>
                <a:srgbClr val="0070C0"/>
              </a:solidFill>
            </a:endParaRPr>
          </a:p>
          <a:p>
            <a:pPr algn="just"/>
            <a:r>
              <a:rPr lang="en-IN" sz="2400" b="1" dirty="0" smtClean="0">
                <a:solidFill>
                  <a:srgbClr val="0070C0"/>
                </a:solidFill>
              </a:rPr>
              <a:t>Young </a:t>
            </a:r>
            <a:r>
              <a:rPr lang="en-IN" sz="2400" b="1" dirty="0">
                <a:solidFill>
                  <a:srgbClr val="0070C0"/>
                </a:solidFill>
              </a:rPr>
              <a:t>males should not be used until at least three months of age </a:t>
            </a:r>
            <a:r>
              <a:rPr lang="en-IN" sz="2400" b="1" dirty="0" smtClean="0">
                <a:solidFill>
                  <a:srgbClr val="0070C0"/>
                </a:solidFill>
              </a:rPr>
              <a:t>or </a:t>
            </a:r>
            <a:r>
              <a:rPr lang="en-IN" sz="2400" b="1" dirty="0">
                <a:solidFill>
                  <a:srgbClr val="0070C0"/>
                </a:solidFill>
              </a:rPr>
              <a:t>weigh 275-350g. </a:t>
            </a:r>
          </a:p>
          <a:p>
            <a:pPr algn="just"/>
            <a:r>
              <a:rPr lang="en-IN" sz="2400" b="1" dirty="0" smtClean="0">
                <a:solidFill>
                  <a:srgbClr val="C00000"/>
                </a:solidFill>
              </a:rPr>
              <a:t>Breeding stock is replaced</a:t>
            </a:r>
          </a:p>
          <a:p>
            <a:pPr algn="just"/>
            <a:r>
              <a:rPr lang="en-IN" sz="2400" b="1" dirty="0" smtClean="0">
                <a:solidFill>
                  <a:srgbClr val="0070C0"/>
                </a:solidFill>
              </a:rPr>
              <a:t>Before </a:t>
            </a:r>
            <a:r>
              <a:rPr lang="en-IN" sz="2400" b="1" dirty="0">
                <a:solidFill>
                  <a:srgbClr val="0070C0"/>
                </a:solidFill>
              </a:rPr>
              <a:t>their reproductive performance begins to decline. Breeding success decreases if the rats are older than 9 months old. </a:t>
            </a:r>
            <a:endParaRPr lang="en-IN" sz="2400" b="1" dirty="0" smtClean="0">
              <a:solidFill>
                <a:srgbClr val="0070C0"/>
              </a:solidFill>
            </a:endParaRPr>
          </a:p>
          <a:p>
            <a:pPr algn="just"/>
            <a:r>
              <a:rPr lang="en-IN" sz="2400" b="1" dirty="0" smtClean="0">
                <a:solidFill>
                  <a:srgbClr val="0070C0"/>
                </a:solidFill>
              </a:rPr>
              <a:t>If </a:t>
            </a:r>
            <a:r>
              <a:rPr lang="en-IN" sz="2400" b="1" dirty="0">
                <a:solidFill>
                  <a:srgbClr val="0070C0"/>
                </a:solidFill>
              </a:rPr>
              <a:t>no litters have been born in 2 months and female is not pregnant (unless strain is known to </a:t>
            </a:r>
            <a:r>
              <a:rPr lang="en-IN" sz="2400" b="1" dirty="0" smtClean="0">
                <a:solidFill>
                  <a:srgbClr val="0070C0"/>
                </a:solidFill>
              </a:rPr>
              <a:t>have low fertility) </a:t>
            </a:r>
          </a:p>
          <a:p>
            <a:pPr algn="just"/>
            <a:r>
              <a:rPr lang="en-IN" sz="2400" b="1" dirty="0" smtClean="0">
                <a:solidFill>
                  <a:srgbClr val="0070C0"/>
                </a:solidFill>
              </a:rPr>
              <a:t>If </a:t>
            </a:r>
            <a:r>
              <a:rPr lang="en-IN" sz="2400" b="1" dirty="0">
                <a:solidFill>
                  <a:srgbClr val="0070C0"/>
                </a:solidFill>
              </a:rPr>
              <a:t>several litters have been born but no pups have been weaned. </a:t>
            </a:r>
          </a:p>
          <a:p>
            <a:pPr algn="just"/>
            <a:r>
              <a:rPr lang="en-IN" sz="2400" b="1" dirty="0" smtClean="0">
                <a:solidFill>
                  <a:srgbClr val="0070C0"/>
                </a:solidFill>
              </a:rPr>
              <a:t>If </a:t>
            </a:r>
            <a:r>
              <a:rPr lang="en-IN" sz="2400" b="1" dirty="0">
                <a:solidFill>
                  <a:srgbClr val="0070C0"/>
                </a:solidFill>
              </a:rPr>
              <a:t>a significant decrease in litter size is </a:t>
            </a:r>
            <a:r>
              <a:rPr lang="en-IN" sz="2400" b="1" dirty="0" smtClean="0">
                <a:solidFill>
                  <a:srgbClr val="0070C0"/>
                </a:solidFill>
              </a:rPr>
              <a:t>noted</a:t>
            </a:r>
          </a:p>
          <a:p>
            <a:pPr algn="just"/>
            <a:r>
              <a:rPr lang="en-IN" sz="2400" b="1" dirty="0" smtClean="0">
                <a:solidFill>
                  <a:srgbClr val="0070C0"/>
                </a:solidFill>
              </a:rPr>
              <a:t>Do </a:t>
            </a:r>
            <a:r>
              <a:rPr lang="en-IN" sz="2400" b="1" dirty="0">
                <a:solidFill>
                  <a:srgbClr val="0070C0"/>
                </a:solidFill>
              </a:rPr>
              <a:t>not replace all breeding animals at the same time. It is best to have breeding animals of various ages in the colony. </a:t>
            </a:r>
          </a:p>
          <a:p>
            <a:pPr algn="just"/>
            <a:endParaRPr lang="en-IN" b="1" dirty="0">
              <a:solidFill>
                <a:srgbClr val="0070C0"/>
              </a:solidFill>
            </a:endParaRPr>
          </a:p>
          <a:p>
            <a:pPr algn="l"/>
            <a:endParaRPr lang="en-IN" b="1" dirty="0" smtClean="0">
              <a:solidFill>
                <a:srgbClr val="0070C0"/>
              </a:solidFill>
            </a:endParaRPr>
          </a:p>
          <a:p>
            <a:pPr algn="l"/>
            <a:endParaRPr lang="en-IN" b="1" dirty="0">
              <a:solidFill>
                <a:srgbClr val="0070C0"/>
              </a:solidFill>
            </a:endParaRPr>
          </a:p>
          <a:p>
            <a:pPr algn="l"/>
            <a:endParaRPr lang="en-IN" b="1" dirty="0">
              <a:solidFill>
                <a:srgbClr val="0070C0"/>
              </a:solidFill>
            </a:endParaRPr>
          </a:p>
        </p:txBody>
      </p:sp>
      <p:sp>
        <p:nvSpPr>
          <p:cNvPr id="2" name="Footer Placeholder 1"/>
          <p:cNvSpPr>
            <a:spLocks noGrp="1"/>
          </p:cNvSpPr>
          <p:nvPr>
            <p:ph type="ftr" sz="quarter" idx="11"/>
          </p:nvPr>
        </p:nvSpPr>
        <p:spPr/>
        <p:txBody>
          <a:bodyPr/>
          <a:lstStyle/>
          <a:p>
            <a:r>
              <a:rPr lang="en-IN" smtClean="0"/>
              <a:t>P.G. Teaching</a:t>
            </a:r>
            <a:endParaRPr lang="en-IN"/>
          </a:p>
        </p:txBody>
      </p:sp>
    </p:spTree>
    <p:extLst>
      <p:ext uri="{BB962C8B-B14F-4D97-AF65-F5344CB8AC3E}">
        <p14:creationId xmlns:p14="http://schemas.microsoft.com/office/powerpoint/2010/main" val="26721480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9" y="502276"/>
            <a:ext cx="9667741" cy="6355724"/>
          </a:xfrm>
        </p:spPr>
        <p:txBody>
          <a:bodyPr>
            <a:normAutofit/>
          </a:bodyPr>
          <a:lstStyle/>
          <a:p>
            <a:r>
              <a:rPr lang="en-IN" b="1" dirty="0">
                <a:solidFill>
                  <a:srgbClr val="FF0000"/>
                </a:solidFill>
              </a:rPr>
              <a:t>Laboratory </a:t>
            </a:r>
            <a:r>
              <a:rPr lang="en-IN" b="1" dirty="0" smtClean="0">
                <a:solidFill>
                  <a:srgbClr val="FF0000"/>
                </a:solidFill>
              </a:rPr>
              <a:t>animals</a:t>
            </a:r>
            <a:r>
              <a:rPr lang="en-IN" b="1" dirty="0" smtClean="0">
                <a:solidFill>
                  <a:schemeClr val="tx1"/>
                </a:solidFill>
              </a:rPr>
              <a:t> Species Used In Research</a:t>
            </a:r>
          </a:p>
          <a:p>
            <a:r>
              <a:rPr lang="en-IN" b="1" dirty="0" smtClean="0">
                <a:solidFill>
                  <a:schemeClr val="tx1"/>
                </a:solidFill>
              </a:rPr>
              <a:t>Mice</a:t>
            </a:r>
          </a:p>
          <a:p>
            <a:r>
              <a:rPr lang="en-IN" b="1" dirty="0" smtClean="0">
                <a:solidFill>
                  <a:schemeClr val="tx1"/>
                </a:solidFill>
              </a:rPr>
              <a:t>Scientific Name: </a:t>
            </a:r>
            <a:r>
              <a:rPr lang="en-IN" u="sng" dirty="0">
                <a:solidFill>
                  <a:srgbClr val="FF0000"/>
                </a:solidFill>
              </a:rPr>
              <a:t>Mus </a:t>
            </a:r>
            <a:r>
              <a:rPr lang="en-IN" u="sng" dirty="0" err="1">
                <a:solidFill>
                  <a:srgbClr val="FF0000"/>
                </a:solidFill>
              </a:rPr>
              <a:t>musculus</a:t>
            </a:r>
            <a:endParaRPr lang="en-IN" b="1" dirty="0">
              <a:solidFill>
                <a:srgbClr val="FF0000"/>
              </a:solidFill>
            </a:endParaRPr>
          </a:p>
          <a:p>
            <a:pPr algn="just"/>
            <a:r>
              <a:rPr lang="en-IN" b="1" dirty="0">
                <a:solidFill>
                  <a:srgbClr val="0070C0"/>
                </a:solidFill>
              </a:rPr>
              <a:t>small and </a:t>
            </a:r>
            <a:r>
              <a:rPr lang="en-IN" b="1" dirty="0" smtClean="0">
                <a:solidFill>
                  <a:srgbClr val="0070C0"/>
                </a:solidFill>
              </a:rPr>
              <a:t>prolific and </a:t>
            </a:r>
            <a:r>
              <a:rPr lang="en-IN" b="1" dirty="0">
                <a:solidFill>
                  <a:srgbClr val="0070C0"/>
                </a:solidFill>
              </a:rPr>
              <a:t>most economical </a:t>
            </a:r>
            <a:r>
              <a:rPr lang="en-IN" b="1" dirty="0" smtClean="0">
                <a:solidFill>
                  <a:srgbClr val="0070C0"/>
                </a:solidFill>
              </a:rPr>
              <a:t>amongst lab animal</a:t>
            </a:r>
          </a:p>
          <a:p>
            <a:pPr algn="just"/>
            <a:r>
              <a:rPr lang="en-IN" b="1" dirty="0">
                <a:solidFill>
                  <a:srgbClr val="0070C0"/>
                </a:solidFill>
              </a:rPr>
              <a:t>easy to </a:t>
            </a:r>
            <a:r>
              <a:rPr lang="en-IN" b="1" dirty="0" smtClean="0">
                <a:solidFill>
                  <a:srgbClr val="0070C0"/>
                </a:solidFill>
              </a:rPr>
              <a:t>handle </a:t>
            </a:r>
            <a:r>
              <a:rPr lang="en-IN" b="1" dirty="0">
                <a:solidFill>
                  <a:srgbClr val="0070C0"/>
                </a:solidFill>
              </a:rPr>
              <a:t>and have a very convenient tail which can be used for </a:t>
            </a:r>
            <a:r>
              <a:rPr lang="en-IN" b="1" dirty="0" smtClean="0">
                <a:solidFill>
                  <a:srgbClr val="0070C0"/>
                </a:solidFill>
              </a:rPr>
              <a:t>restraint </a:t>
            </a:r>
            <a:r>
              <a:rPr lang="en-IN" b="1" dirty="0">
                <a:solidFill>
                  <a:srgbClr val="0070C0"/>
                </a:solidFill>
              </a:rPr>
              <a:t>and </a:t>
            </a:r>
            <a:r>
              <a:rPr lang="en-IN" b="1" dirty="0" smtClean="0">
                <a:solidFill>
                  <a:srgbClr val="0070C0"/>
                </a:solidFill>
              </a:rPr>
              <a:t>collection of blood</a:t>
            </a:r>
          </a:p>
          <a:p>
            <a:pPr algn="just"/>
            <a:r>
              <a:rPr lang="en-IN" b="1" dirty="0">
                <a:solidFill>
                  <a:srgbClr val="0070C0"/>
                </a:solidFill>
              </a:rPr>
              <a:t>most widely used laboratory </a:t>
            </a:r>
            <a:r>
              <a:rPr lang="en-IN" b="1" dirty="0" smtClean="0">
                <a:solidFill>
                  <a:srgbClr val="0070C0"/>
                </a:solidFill>
              </a:rPr>
              <a:t>species </a:t>
            </a:r>
            <a:r>
              <a:rPr lang="en-IN" b="1" dirty="0">
                <a:solidFill>
                  <a:srgbClr val="0070C0"/>
                </a:solidFill>
              </a:rPr>
              <a:t>accounting for over 50% of animal </a:t>
            </a:r>
            <a:r>
              <a:rPr lang="en-IN" b="1" dirty="0" smtClean="0">
                <a:solidFill>
                  <a:srgbClr val="0070C0"/>
                </a:solidFill>
              </a:rPr>
              <a:t>use</a:t>
            </a:r>
          </a:p>
          <a:p>
            <a:pPr algn="just"/>
            <a:r>
              <a:rPr lang="en-IN" b="1" dirty="0">
                <a:solidFill>
                  <a:srgbClr val="0070C0"/>
                </a:solidFill>
              </a:rPr>
              <a:t>widely used by immunologists, oncologists and </a:t>
            </a:r>
            <a:r>
              <a:rPr lang="en-IN" b="1" dirty="0" smtClean="0">
                <a:solidFill>
                  <a:srgbClr val="0070C0"/>
                </a:solidFill>
              </a:rPr>
              <a:t>geneticists</a:t>
            </a:r>
          </a:p>
          <a:p>
            <a:pPr algn="just"/>
            <a:r>
              <a:rPr lang="en-IN" b="1" dirty="0">
                <a:solidFill>
                  <a:srgbClr val="0070C0"/>
                </a:solidFill>
              </a:rPr>
              <a:t>wide range of genetically defined inbred stains and mutants </a:t>
            </a:r>
            <a:r>
              <a:rPr lang="en-IN" b="1" dirty="0" smtClean="0">
                <a:solidFill>
                  <a:srgbClr val="0070C0"/>
                </a:solidFill>
              </a:rPr>
              <a:t>are available</a:t>
            </a:r>
            <a:endParaRPr lang="en-IN" b="1" dirty="0">
              <a:solidFill>
                <a:srgbClr val="0070C0"/>
              </a:solidFill>
            </a:endParaRPr>
          </a:p>
        </p:txBody>
      </p:sp>
      <p:sp>
        <p:nvSpPr>
          <p:cNvPr id="2" name="Footer Placeholder 1"/>
          <p:cNvSpPr>
            <a:spLocks noGrp="1"/>
          </p:cNvSpPr>
          <p:nvPr>
            <p:ph type="ftr" sz="quarter" idx="11"/>
          </p:nvPr>
        </p:nvSpPr>
        <p:spPr/>
        <p:txBody>
          <a:bodyPr/>
          <a:lstStyle/>
          <a:p>
            <a:r>
              <a:rPr lang="en-IN" dirty="0" smtClean="0"/>
              <a:t>P.G. Teaching</a:t>
            </a:r>
            <a:endParaRPr lang="en-IN" dirty="0"/>
          </a:p>
        </p:txBody>
      </p:sp>
    </p:spTree>
    <p:extLst>
      <p:ext uri="{BB962C8B-B14F-4D97-AF65-F5344CB8AC3E}">
        <p14:creationId xmlns:p14="http://schemas.microsoft.com/office/powerpoint/2010/main" val="41863718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85611" y="502276"/>
            <a:ext cx="10406129" cy="6355724"/>
          </a:xfrm>
        </p:spPr>
        <p:txBody>
          <a:bodyPr>
            <a:normAutofit/>
          </a:bodyPr>
          <a:lstStyle/>
          <a:p>
            <a:pPr algn="just"/>
            <a:r>
              <a:rPr lang="en-IN" b="1" dirty="0">
                <a:solidFill>
                  <a:srgbClr val="0070C0"/>
                </a:solidFill>
              </a:rPr>
              <a:t>Several </a:t>
            </a:r>
            <a:r>
              <a:rPr lang="en-IN" b="1" dirty="0" smtClean="0">
                <a:solidFill>
                  <a:srgbClr val="0070C0"/>
                </a:solidFill>
              </a:rPr>
              <a:t> </a:t>
            </a:r>
            <a:r>
              <a:rPr lang="en-IN" b="1" dirty="0">
                <a:solidFill>
                  <a:srgbClr val="0070C0"/>
                </a:solidFill>
              </a:rPr>
              <a:t>mutants </a:t>
            </a:r>
            <a:r>
              <a:rPr lang="en-IN" b="1" dirty="0" smtClean="0">
                <a:solidFill>
                  <a:srgbClr val="0070C0"/>
                </a:solidFill>
              </a:rPr>
              <a:t>strains have </a:t>
            </a:r>
            <a:r>
              <a:rPr lang="en-IN" b="1" dirty="0">
                <a:solidFill>
                  <a:srgbClr val="0070C0"/>
                </a:solidFill>
              </a:rPr>
              <a:t>been </a:t>
            </a:r>
            <a:r>
              <a:rPr lang="en-IN" b="1" dirty="0" smtClean="0">
                <a:solidFill>
                  <a:srgbClr val="0070C0"/>
                </a:solidFill>
              </a:rPr>
              <a:t>developed, </a:t>
            </a:r>
            <a:r>
              <a:rPr lang="en-IN" b="1" dirty="0">
                <a:solidFill>
                  <a:srgbClr val="0070C0"/>
                </a:solidFill>
              </a:rPr>
              <a:t>some of which are of great value in research. </a:t>
            </a:r>
            <a:r>
              <a:rPr lang="en-IN" b="1" dirty="0" err="1">
                <a:solidFill>
                  <a:srgbClr val="0070C0"/>
                </a:solidFill>
              </a:rPr>
              <a:t>e</a:t>
            </a:r>
            <a:r>
              <a:rPr lang="en-IN" b="1" dirty="0" err="1" smtClean="0">
                <a:solidFill>
                  <a:srgbClr val="0070C0"/>
                </a:solidFill>
              </a:rPr>
              <a:t>g</a:t>
            </a:r>
            <a:r>
              <a:rPr lang="en-IN" b="1" dirty="0" smtClean="0">
                <a:solidFill>
                  <a:srgbClr val="0070C0"/>
                </a:solidFill>
              </a:rPr>
              <a:t>.  </a:t>
            </a:r>
            <a:r>
              <a:rPr lang="en-IN" b="1" dirty="0">
                <a:solidFill>
                  <a:srgbClr val="0070C0"/>
                </a:solidFill>
              </a:rPr>
              <a:t>animals homozygous for the </a:t>
            </a:r>
            <a:r>
              <a:rPr lang="en-IN" b="1" dirty="0" err="1">
                <a:solidFill>
                  <a:srgbClr val="0070C0"/>
                </a:solidFill>
              </a:rPr>
              <a:t>athymic</a:t>
            </a:r>
            <a:r>
              <a:rPr lang="en-IN" b="1" dirty="0">
                <a:solidFill>
                  <a:srgbClr val="0070C0"/>
                </a:solidFill>
              </a:rPr>
              <a:t> nude mutation have no cell-mediated immune responses and can be used to grow tissue and tumour xenografts of human origin</a:t>
            </a:r>
            <a:r>
              <a:rPr lang="en-IN" b="1" dirty="0" smtClean="0">
                <a:solidFill>
                  <a:srgbClr val="0070C0"/>
                </a:solidFill>
              </a:rPr>
              <a:t>.</a:t>
            </a:r>
          </a:p>
          <a:p>
            <a:pPr algn="just"/>
            <a:r>
              <a:rPr lang="en-IN" b="1" dirty="0">
                <a:solidFill>
                  <a:srgbClr val="0070C0"/>
                </a:solidFill>
              </a:rPr>
              <a:t>Other </a:t>
            </a:r>
            <a:r>
              <a:rPr lang="en-IN" b="1" dirty="0" smtClean="0">
                <a:solidFill>
                  <a:srgbClr val="0070C0"/>
                </a:solidFill>
              </a:rPr>
              <a:t>popular </a:t>
            </a:r>
            <a:r>
              <a:rPr lang="en-IN" b="1" dirty="0">
                <a:solidFill>
                  <a:srgbClr val="0070C0"/>
                </a:solidFill>
              </a:rPr>
              <a:t>mutants </a:t>
            </a:r>
            <a:r>
              <a:rPr lang="en-IN" b="1" dirty="0" smtClean="0">
                <a:solidFill>
                  <a:srgbClr val="0070C0"/>
                </a:solidFill>
              </a:rPr>
              <a:t>strains include </a:t>
            </a:r>
            <a:r>
              <a:rPr lang="en-IN" b="1" dirty="0">
                <a:solidFill>
                  <a:srgbClr val="0070C0"/>
                </a:solidFill>
              </a:rPr>
              <a:t>obese (</a:t>
            </a:r>
            <a:r>
              <a:rPr lang="en-IN" b="1" dirty="0" err="1">
                <a:solidFill>
                  <a:srgbClr val="0070C0"/>
                </a:solidFill>
              </a:rPr>
              <a:t>ob</a:t>
            </a:r>
            <a:r>
              <a:rPr lang="en-IN" b="1" dirty="0">
                <a:solidFill>
                  <a:srgbClr val="0070C0"/>
                </a:solidFill>
              </a:rPr>
              <a:t>), diabetic (</a:t>
            </a:r>
            <a:r>
              <a:rPr lang="en-IN" b="1" dirty="0" err="1">
                <a:solidFill>
                  <a:srgbClr val="0070C0"/>
                </a:solidFill>
              </a:rPr>
              <a:t>db</a:t>
            </a:r>
            <a:r>
              <a:rPr lang="en-IN" b="1" dirty="0">
                <a:solidFill>
                  <a:srgbClr val="0070C0"/>
                </a:solidFill>
              </a:rPr>
              <a:t>), dominant </a:t>
            </a:r>
            <a:r>
              <a:rPr lang="en-IN" b="1" dirty="0" err="1">
                <a:solidFill>
                  <a:srgbClr val="0070C0"/>
                </a:solidFill>
              </a:rPr>
              <a:t>hemirnelia</a:t>
            </a:r>
            <a:r>
              <a:rPr lang="en-IN" b="1" dirty="0">
                <a:solidFill>
                  <a:srgbClr val="0070C0"/>
                </a:solidFill>
              </a:rPr>
              <a:t> (Dh, which is also </a:t>
            </a:r>
            <a:r>
              <a:rPr lang="en-IN" b="1" dirty="0" err="1">
                <a:solidFill>
                  <a:srgbClr val="0070C0"/>
                </a:solidFill>
              </a:rPr>
              <a:t>asplenic</a:t>
            </a:r>
            <a:r>
              <a:rPr lang="en-IN" b="1" dirty="0">
                <a:solidFill>
                  <a:srgbClr val="0070C0"/>
                </a:solidFill>
              </a:rPr>
              <a:t>) and lymph proliferation (</a:t>
            </a:r>
            <a:r>
              <a:rPr lang="en-IN" b="1" dirty="0" err="1">
                <a:solidFill>
                  <a:srgbClr val="0070C0"/>
                </a:solidFill>
              </a:rPr>
              <a:t>lpr</a:t>
            </a:r>
            <a:r>
              <a:rPr lang="en-IN" b="1" dirty="0">
                <a:solidFill>
                  <a:srgbClr val="0070C0"/>
                </a:solidFill>
              </a:rPr>
              <a:t>) which causes autoimmune disease. </a:t>
            </a:r>
          </a:p>
          <a:p>
            <a:pPr algn="just"/>
            <a:r>
              <a:rPr lang="en-IN" b="1" dirty="0">
                <a:solidFill>
                  <a:srgbClr val="0070C0"/>
                </a:solidFill>
              </a:rPr>
              <a:t>More than 350 different inbred strains of mice are available, though most research is conducted on about 10-12 of the most common strains</a:t>
            </a:r>
            <a:r>
              <a:rPr lang="en-IN" b="1" dirty="0" smtClean="0">
                <a:solidFill>
                  <a:srgbClr val="0070C0"/>
                </a:solidFill>
              </a:rPr>
              <a:t>.</a:t>
            </a:r>
          </a:p>
          <a:p>
            <a:pPr algn="just"/>
            <a:r>
              <a:rPr lang="en-IN" b="1" dirty="0">
                <a:solidFill>
                  <a:srgbClr val="0070C0"/>
                </a:solidFill>
              </a:rPr>
              <a:t>more popular mouse strains </a:t>
            </a:r>
            <a:r>
              <a:rPr lang="en-IN" b="1" dirty="0" smtClean="0">
                <a:solidFill>
                  <a:srgbClr val="0070C0"/>
                </a:solidFill>
              </a:rPr>
              <a:t>are </a:t>
            </a:r>
            <a:r>
              <a:rPr lang="en-IN" b="1" dirty="0">
                <a:solidFill>
                  <a:srgbClr val="0070C0"/>
                </a:solidFill>
              </a:rPr>
              <a:t>BALB/c, C57BL/6, C57BL/10, CBA/Ca, C3H/He, DBA/2, SJL and SWR.</a:t>
            </a:r>
          </a:p>
          <a:p>
            <a:pPr algn="just"/>
            <a:endParaRPr lang="en-IN" b="1" dirty="0" smtClean="0">
              <a:solidFill>
                <a:srgbClr val="0070C0"/>
              </a:solidFill>
            </a:endParaRPr>
          </a:p>
          <a:p>
            <a:pPr algn="just"/>
            <a:endParaRPr lang="en-IN" b="1" dirty="0">
              <a:solidFill>
                <a:srgbClr val="0070C0"/>
              </a:solidFill>
            </a:endParaRPr>
          </a:p>
          <a:p>
            <a:pPr algn="just"/>
            <a:endParaRPr lang="en-IN" b="1" dirty="0">
              <a:solidFill>
                <a:srgbClr val="0070C0"/>
              </a:solidFill>
            </a:endParaRPr>
          </a:p>
        </p:txBody>
      </p:sp>
      <p:sp>
        <p:nvSpPr>
          <p:cNvPr id="2" name="Footer Placeholder 1"/>
          <p:cNvSpPr>
            <a:spLocks noGrp="1"/>
          </p:cNvSpPr>
          <p:nvPr>
            <p:ph type="ftr" sz="quarter" idx="11"/>
          </p:nvPr>
        </p:nvSpPr>
        <p:spPr/>
        <p:txBody>
          <a:bodyPr/>
          <a:lstStyle/>
          <a:p>
            <a:r>
              <a:rPr lang="en-IN" smtClean="0"/>
              <a:t>P.G. Teaching</a:t>
            </a:r>
            <a:endParaRPr lang="en-IN"/>
          </a:p>
        </p:txBody>
      </p:sp>
    </p:spTree>
    <p:extLst>
      <p:ext uri="{BB962C8B-B14F-4D97-AF65-F5344CB8AC3E}">
        <p14:creationId xmlns:p14="http://schemas.microsoft.com/office/powerpoint/2010/main" val="4076279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9" y="502276"/>
            <a:ext cx="9667741" cy="6355724"/>
          </a:xfrm>
        </p:spPr>
        <p:txBody>
          <a:bodyPr>
            <a:normAutofit lnSpcReduction="10000"/>
          </a:bodyPr>
          <a:lstStyle/>
          <a:p>
            <a:r>
              <a:rPr lang="en-IN" b="1" dirty="0" smtClean="0">
                <a:solidFill>
                  <a:srgbClr val="0070C0"/>
                </a:solidFill>
              </a:rPr>
              <a:t>A </a:t>
            </a:r>
            <a:r>
              <a:rPr lang="en-IN" b="1" dirty="0">
                <a:solidFill>
                  <a:srgbClr val="0070C0"/>
                </a:solidFill>
              </a:rPr>
              <a:t>large number of congenic mouse strains, produced by backcrossing a gene to an inbred background (the inbred partner strain) have also been developed. Such strains are essential for work involving the study of immune responses to parasites, viruses and bacteria, as well as chemical antigens</a:t>
            </a:r>
            <a:r>
              <a:rPr lang="en-IN" b="1" dirty="0" smtClean="0">
                <a:solidFill>
                  <a:srgbClr val="0070C0"/>
                </a:solidFill>
              </a:rPr>
              <a:t>.</a:t>
            </a:r>
          </a:p>
          <a:p>
            <a:r>
              <a:rPr lang="en-IN" b="1" dirty="0">
                <a:solidFill>
                  <a:srgbClr val="0070C0"/>
                </a:solidFill>
              </a:rPr>
              <a:t/>
            </a:r>
            <a:br>
              <a:rPr lang="en-IN" b="1" dirty="0">
                <a:solidFill>
                  <a:srgbClr val="0070C0"/>
                </a:solidFill>
              </a:rPr>
            </a:br>
            <a:r>
              <a:rPr lang="en-IN" b="1" dirty="0">
                <a:solidFill>
                  <a:srgbClr val="FF0000"/>
                </a:solidFill>
              </a:rPr>
              <a:t>Congenic mice</a:t>
            </a:r>
            <a:r>
              <a:rPr lang="en-IN" b="1" dirty="0">
                <a:solidFill>
                  <a:srgbClr val="0070C0"/>
                </a:solidFill>
              </a:rPr>
              <a:t>  An inbred strain of mouse that contains a small genetic material (preferably single gene) from another strain but otherwise identical to the original inbred strain</a:t>
            </a:r>
            <a:r>
              <a:rPr lang="en-IN" b="1" dirty="0" smtClean="0">
                <a:solidFill>
                  <a:srgbClr val="0070C0"/>
                </a:solidFill>
              </a:rPr>
              <a:t>.</a:t>
            </a:r>
          </a:p>
          <a:p>
            <a:endParaRPr lang="en-IN" b="1" dirty="0">
              <a:solidFill>
                <a:srgbClr val="0070C0"/>
              </a:solidFill>
            </a:endParaRPr>
          </a:p>
          <a:p>
            <a:r>
              <a:rPr lang="en-IN" b="1" dirty="0" smtClean="0">
                <a:solidFill>
                  <a:srgbClr val="0070C0"/>
                </a:solidFill>
              </a:rPr>
              <a:t>Mice are not suitable for experiment requiring experimental surgery due to its small size</a:t>
            </a:r>
          </a:p>
          <a:p>
            <a:pPr algn="l"/>
            <a:endParaRPr lang="en-IN" b="1" dirty="0">
              <a:solidFill>
                <a:srgbClr val="0070C0"/>
              </a:solidFill>
            </a:endParaRPr>
          </a:p>
          <a:p>
            <a:pPr algn="l"/>
            <a:endParaRPr lang="en-IN" b="1" dirty="0">
              <a:solidFill>
                <a:srgbClr val="0070C0"/>
              </a:solidFill>
            </a:endParaRPr>
          </a:p>
        </p:txBody>
      </p:sp>
      <p:sp>
        <p:nvSpPr>
          <p:cNvPr id="2" name="Footer Placeholder 1"/>
          <p:cNvSpPr>
            <a:spLocks noGrp="1"/>
          </p:cNvSpPr>
          <p:nvPr>
            <p:ph type="ftr" sz="quarter" idx="11"/>
          </p:nvPr>
        </p:nvSpPr>
        <p:spPr/>
        <p:txBody>
          <a:bodyPr/>
          <a:lstStyle/>
          <a:p>
            <a:r>
              <a:rPr lang="en-IN" smtClean="0"/>
              <a:t>P.G. Teaching</a:t>
            </a:r>
            <a:endParaRPr lang="en-IN"/>
          </a:p>
        </p:txBody>
      </p:sp>
    </p:spTree>
    <p:extLst>
      <p:ext uri="{BB962C8B-B14F-4D97-AF65-F5344CB8AC3E}">
        <p14:creationId xmlns:p14="http://schemas.microsoft.com/office/powerpoint/2010/main" val="3602810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9" y="321970"/>
            <a:ext cx="9667741" cy="6355724"/>
          </a:xfrm>
        </p:spPr>
        <p:txBody>
          <a:bodyPr>
            <a:normAutofit/>
          </a:bodyPr>
          <a:lstStyle/>
          <a:p>
            <a:pPr algn="just"/>
            <a:r>
              <a:rPr lang="en-IN" b="1" dirty="0" smtClean="0">
                <a:solidFill>
                  <a:srgbClr val="FF0000"/>
                </a:solidFill>
              </a:rPr>
              <a:t>Rat</a:t>
            </a:r>
          </a:p>
          <a:p>
            <a:pPr algn="just"/>
            <a:r>
              <a:rPr lang="en-IN" b="1" dirty="0" smtClean="0">
                <a:solidFill>
                  <a:schemeClr val="tx1"/>
                </a:solidFill>
              </a:rPr>
              <a:t>Scientific Name	</a:t>
            </a:r>
            <a:r>
              <a:rPr lang="en-IN" u="sng" dirty="0"/>
              <a:t> </a:t>
            </a:r>
            <a:r>
              <a:rPr lang="en-IN" u="sng" dirty="0" err="1">
                <a:solidFill>
                  <a:srgbClr val="FF0000"/>
                </a:solidFill>
              </a:rPr>
              <a:t>Rattus</a:t>
            </a:r>
            <a:r>
              <a:rPr lang="en-IN" u="sng" dirty="0">
                <a:solidFill>
                  <a:srgbClr val="FF0000"/>
                </a:solidFill>
              </a:rPr>
              <a:t> </a:t>
            </a:r>
            <a:r>
              <a:rPr lang="en-IN" u="sng" dirty="0" err="1">
                <a:solidFill>
                  <a:srgbClr val="FF0000"/>
                </a:solidFill>
              </a:rPr>
              <a:t>norvegicus</a:t>
            </a:r>
            <a:endParaRPr lang="en-IN" b="1" dirty="0">
              <a:solidFill>
                <a:srgbClr val="FF0000"/>
              </a:solidFill>
            </a:endParaRPr>
          </a:p>
          <a:p>
            <a:pPr algn="just"/>
            <a:r>
              <a:rPr lang="en-IN" b="1" dirty="0" smtClean="0">
                <a:solidFill>
                  <a:srgbClr val="0070C0"/>
                </a:solidFill>
              </a:rPr>
              <a:t>Rats </a:t>
            </a:r>
            <a:r>
              <a:rPr lang="en-IN" b="1" dirty="0">
                <a:solidFill>
                  <a:srgbClr val="0070C0"/>
                </a:solidFill>
              </a:rPr>
              <a:t>are prolific and are well suited to laboratory conditions. </a:t>
            </a:r>
            <a:endParaRPr lang="en-IN" b="1" dirty="0" smtClean="0">
              <a:solidFill>
                <a:srgbClr val="0070C0"/>
              </a:solidFill>
            </a:endParaRPr>
          </a:p>
          <a:p>
            <a:pPr algn="just"/>
            <a:r>
              <a:rPr lang="en-IN" b="1" dirty="0">
                <a:solidFill>
                  <a:srgbClr val="0070C0"/>
                </a:solidFill>
              </a:rPr>
              <a:t>R</a:t>
            </a:r>
            <a:r>
              <a:rPr lang="en-IN" b="1" dirty="0" smtClean="0">
                <a:solidFill>
                  <a:srgbClr val="0070C0"/>
                </a:solidFill>
              </a:rPr>
              <a:t>ats </a:t>
            </a:r>
            <a:r>
              <a:rPr lang="en-IN" b="1" dirty="0">
                <a:solidFill>
                  <a:srgbClr val="0070C0"/>
                </a:solidFill>
              </a:rPr>
              <a:t>weight about ten times as much as mice, so they are particularly suitable for research which requires larger quantities of tissue, or surgical techniques which are difficult in an animal as small as the mouse</a:t>
            </a:r>
            <a:endParaRPr lang="en-IN" b="1" dirty="0" smtClean="0">
              <a:solidFill>
                <a:srgbClr val="0070C0"/>
              </a:solidFill>
            </a:endParaRPr>
          </a:p>
          <a:p>
            <a:pPr algn="just"/>
            <a:r>
              <a:rPr lang="en-IN" b="1" dirty="0">
                <a:solidFill>
                  <a:srgbClr val="0070C0"/>
                </a:solidFill>
              </a:rPr>
              <a:t>Rate are generally preferred over mice by toxicologists and pharmacologists because of their convenient size, and because they do not have so many virally-induced tumours as mice. </a:t>
            </a:r>
          </a:p>
          <a:p>
            <a:pPr algn="l"/>
            <a:endParaRPr lang="en-IN" b="1" dirty="0">
              <a:solidFill>
                <a:schemeClr val="tx1"/>
              </a:solidFill>
            </a:endParaRPr>
          </a:p>
          <a:p>
            <a:pPr algn="l"/>
            <a:endParaRPr lang="en-IN" b="1" dirty="0">
              <a:solidFill>
                <a:schemeClr val="tx1"/>
              </a:solidFill>
            </a:endParaRPr>
          </a:p>
        </p:txBody>
      </p:sp>
      <p:sp>
        <p:nvSpPr>
          <p:cNvPr id="2" name="Footer Placeholder 1"/>
          <p:cNvSpPr>
            <a:spLocks noGrp="1"/>
          </p:cNvSpPr>
          <p:nvPr>
            <p:ph type="ftr" sz="quarter" idx="11"/>
          </p:nvPr>
        </p:nvSpPr>
        <p:spPr/>
        <p:txBody>
          <a:bodyPr/>
          <a:lstStyle/>
          <a:p>
            <a:r>
              <a:rPr lang="en-IN" smtClean="0"/>
              <a:t>P.G. Teaching</a:t>
            </a:r>
            <a:endParaRPr lang="en-IN"/>
          </a:p>
        </p:txBody>
      </p:sp>
    </p:spTree>
    <p:extLst>
      <p:ext uri="{BB962C8B-B14F-4D97-AF65-F5344CB8AC3E}">
        <p14:creationId xmlns:p14="http://schemas.microsoft.com/office/powerpoint/2010/main" val="2179842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3999" y="502276"/>
            <a:ext cx="9667741" cy="6355724"/>
          </a:xfrm>
        </p:spPr>
        <p:txBody>
          <a:bodyPr>
            <a:normAutofit lnSpcReduction="10000"/>
          </a:bodyPr>
          <a:lstStyle/>
          <a:p>
            <a:r>
              <a:rPr lang="en-IN" b="1" dirty="0" smtClean="0">
                <a:solidFill>
                  <a:srgbClr val="FF0000"/>
                </a:solidFill>
              </a:rPr>
              <a:t>Syrian Hamster</a:t>
            </a:r>
          </a:p>
          <a:p>
            <a:endParaRPr lang="en-IN" b="1" dirty="0" smtClean="0">
              <a:solidFill>
                <a:srgbClr val="FF0000"/>
              </a:solidFill>
            </a:endParaRPr>
          </a:p>
          <a:p>
            <a:r>
              <a:rPr lang="en-IN" b="1" dirty="0" smtClean="0">
                <a:solidFill>
                  <a:srgbClr val="002060"/>
                </a:solidFill>
              </a:rPr>
              <a:t>Scientific Name</a:t>
            </a:r>
            <a:r>
              <a:rPr lang="en-IN" b="1" dirty="0" smtClean="0">
                <a:solidFill>
                  <a:srgbClr val="00B050"/>
                </a:solidFill>
              </a:rPr>
              <a:t> </a:t>
            </a:r>
            <a:r>
              <a:rPr lang="en-IN" u="sng" dirty="0" err="1">
                <a:solidFill>
                  <a:srgbClr val="FF0000"/>
                </a:solidFill>
              </a:rPr>
              <a:t>Mesocricetus</a:t>
            </a:r>
            <a:r>
              <a:rPr lang="en-IN" u="sng" dirty="0">
                <a:solidFill>
                  <a:srgbClr val="FF0000"/>
                </a:solidFill>
              </a:rPr>
              <a:t> </a:t>
            </a:r>
            <a:r>
              <a:rPr lang="en-IN" u="sng" dirty="0" err="1" smtClean="0">
                <a:solidFill>
                  <a:srgbClr val="FF0000"/>
                </a:solidFill>
              </a:rPr>
              <a:t>auratus</a:t>
            </a:r>
            <a:endParaRPr lang="en-IN" u="sng" dirty="0" smtClean="0">
              <a:solidFill>
                <a:srgbClr val="FF0000"/>
              </a:solidFill>
            </a:endParaRPr>
          </a:p>
          <a:p>
            <a:endParaRPr lang="en-IN" b="1" dirty="0" smtClean="0">
              <a:solidFill>
                <a:srgbClr val="FF0000"/>
              </a:solidFill>
            </a:endParaRPr>
          </a:p>
          <a:p>
            <a:pPr algn="just"/>
            <a:r>
              <a:rPr lang="en-IN" b="1" dirty="0">
                <a:solidFill>
                  <a:srgbClr val="0070C0"/>
                </a:solidFill>
              </a:rPr>
              <a:t>intermediate in size between mice and </a:t>
            </a:r>
            <a:r>
              <a:rPr lang="en-IN" b="1" dirty="0" smtClean="0">
                <a:solidFill>
                  <a:srgbClr val="0070C0"/>
                </a:solidFill>
              </a:rPr>
              <a:t>rats</a:t>
            </a:r>
          </a:p>
          <a:p>
            <a:pPr algn="just"/>
            <a:r>
              <a:rPr lang="en-IN" b="1" dirty="0">
                <a:solidFill>
                  <a:srgbClr val="0070C0"/>
                </a:solidFill>
              </a:rPr>
              <a:t>reasonably prolific, and do well in cages which are suitable for the rat, so the cost of breeding and maintaining them is approximately the same as for the </a:t>
            </a:r>
            <a:r>
              <a:rPr lang="en-IN" b="1" dirty="0" smtClean="0">
                <a:solidFill>
                  <a:srgbClr val="0070C0"/>
                </a:solidFill>
              </a:rPr>
              <a:t>rat</a:t>
            </a:r>
            <a:endParaRPr lang="en-IN" b="1" dirty="0">
              <a:solidFill>
                <a:srgbClr val="0070C0"/>
              </a:solidFill>
            </a:endParaRPr>
          </a:p>
          <a:p>
            <a:pPr algn="just"/>
            <a:r>
              <a:rPr lang="en-IN" b="1" dirty="0">
                <a:solidFill>
                  <a:srgbClr val="0070C0"/>
                </a:solidFill>
              </a:rPr>
              <a:t>they are the only common laboratory species which can be induced to </a:t>
            </a:r>
            <a:r>
              <a:rPr lang="en-IN" b="1" dirty="0" smtClean="0">
                <a:solidFill>
                  <a:srgbClr val="0070C0"/>
                </a:solidFill>
              </a:rPr>
              <a:t>hibernate </a:t>
            </a:r>
            <a:r>
              <a:rPr lang="en-IN" b="1" dirty="0">
                <a:solidFill>
                  <a:srgbClr val="0070C0"/>
                </a:solidFill>
              </a:rPr>
              <a:t>have a cheek pouch which is an immunologically privileged site and can be used to grow some tumour xenografts </a:t>
            </a:r>
            <a:r>
              <a:rPr lang="en-IN" b="1" dirty="0" smtClean="0">
                <a:solidFill>
                  <a:srgbClr val="0070C0"/>
                </a:solidFill>
              </a:rPr>
              <a:t> </a:t>
            </a:r>
            <a:r>
              <a:rPr lang="en-IN" b="1" dirty="0">
                <a:solidFill>
                  <a:srgbClr val="0070C0"/>
                </a:solidFill>
              </a:rPr>
              <a:t>and the hamster egg can be used to assess the fertilizing capability of human semen.</a:t>
            </a:r>
            <a:endParaRPr lang="en-IN" b="1" dirty="0" smtClean="0">
              <a:solidFill>
                <a:srgbClr val="0070C0"/>
              </a:solidFill>
            </a:endParaRPr>
          </a:p>
          <a:p>
            <a:endParaRPr lang="en-IN" b="1" dirty="0">
              <a:solidFill>
                <a:srgbClr val="00B050"/>
              </a:solidFill>
            </a:endParaRPr>
          </a:p>
          <a:p>
            <a:endParaRPr lang="en-IN" b="1" dirty="0" smtClean="0">
              <a:solidFill>
                <a:srgbClr val="00B050"/>
              </a:solidFill>
            </a:endParaRPr>
          </a:p>
          <a:p>
            <a:endParaRPr lang="en-IN" b="1" dirty="0">
              <a:solidFill>
                <a:srgbClr val="00B050"/>
              </a:solidFill>
            </a:endParaRPr>
          </a:p>
          <a:p>
            <a:endParaRPr lang="en-IN" b="1" dirty="0">
              <a:solidFill>
                <a:srgbClr val="00B050"/>
              </a:solidFill>
            </a:endParaRPr>
          </a:p>
          <a:p>
            <a:pPr algn="just"/>
            <a:endParaRPr lang="en-IN" b="1" dirty="0">
              <a:solidFill>
                <a:srgbClr val="00B050"/>
              </a:solidFill>
            </a:endParaRPr>
          </a:p>
          <a:p>
            <a:pPr algn="l"/>
            <a:endParaRPr lang="en-IN" b="1" dirty="0" smtClean="0">
              <a:solidFill>
                <a:srgbClr val="00B050"/>
              </a:solidFill>
            </a:endParaRPr>
          </a:p>
          <a:p>
            <a:pPr algn="l"/>
            <a:endParaRPr lang="en-IN" b="1" dirty="0">
              <a:solidFill>
                <a:srgbClr val="00B050"/>
              </a:solidFill>
            </a:endParaRPr>
          </a:p>
          <a:p>
            <a:pPr algn="l"/>
            <a:endParaRPr lang="en-IN" b="1" dirty="0">
              <a:solidFill>
                <a:srgbClr val="00B050"/>
              </a:solidFill>
            </a:endParaRPr>
          </a:p>
        </p:txBody>
      </p:sp>
      <p:sp>
        <p:nvSpPr>
          <p:cNvPr id="2" name="Footer Placeholder 1"/>
          <p:cNvSpPr>
            <a:spLocks noGrp="1"/>
          </p:cNvSpPr>
          <p:nvPr>
            <p:ph type="ftr" sz="quarter" idx="11"/>
          </p:nvPr>
        </p:nvSpPr>
        <p:spPr/>
        <p:txBody>
          <a:bodyPr/>
          <a:lstStyle/>
          <a:p>
            <a:r>
              <a:rPr lang="en-IN" smtClean="0"/>
              <a:t>P.G. Teaching</a:t>
            </a:r>
            <a:endParaRPr lang="en-IN"/>
          </a:p>
        </p:txBody>
      </p:sp>
    </p:spTree>
    <p:extLst>
      <p:ext uri="{BB962C8B-B14F-4D97-AF65-F5344CB8AC3E}">
        <p14:creationId xmlns:p14="http://schemas.microsoft.com/office/powerpoint/2010/main" val="40236349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9757" y="283335"/>
            <a:ext cx="9667741" cy="6355724"/>
          </a:xfrm>
        </p:spPr>
        <p:txBody>
          <a:bodyPr>
            <a:normAutofit/>
          </a:bodyPr>
          <a:lstStyle/>
          <a:p>
            <a:r>
              <a:rPr lang="en-IN" sz="2800" b="1" dirty="0" smtClean="0">
                <a:solidFill>
                  <a:srgbClr val="FF0000"/>
                </a:solidFill>
              </a:rPr>
              <a:t>Guinea-pigs </a:t>
            </a:r>
          </a:p>
          <a:p>
            <a:endParaRPr lang="en-IN" sz="2400" u="sng" dirty="0" smtClean="0"/>
          </a:p>
          <a:p>
            <a:r>
              <a:rPr lang="en-IN" sz="2400" dirty="0" smtClean="0">
                <a:solidFill>
                  <a:srgbClr val="002060"/>
                </a:solidFill>
              </a:rPr>
              <a:t>Scientific Name  </a:t>
            </a:r>
            <a:r>
              <a:rPr lang="en-IN" sz="2400" dirty="0" smtClean="0"/>
              <a:t>        </a:t>
            </a:r>
            <a:r>
              <a:rPr lang="en-IN" sz="2400" dirty="0" smtClean="0">
                <a:solidFill>
                  <a:srgbClr val="FF0000"/>
                </a:solidFill>
              </a:rPr>
              <a:t> </a:t>
            </a:r>
            <a:r>
              <a:rPr lang="en-IN" sz="2400" u="sng" dirty="0" err="1" smtClean="0">
                <a:solidFill>
                  <a:srgbClr val="FF0000"/>
                </a:solidFill>
              </a:rPr>
              <a:t>Cavia</a:t>
            </a:r>
            <a:r>
              <a:rPr lang="en-IN" sz="2400" u="sng" dirty="0" smtClean="0">
                <a:solidFill>
                  <a:srgbClr val="FF0000"/>
                </a:solidFill>
              </a:rPr>
              <a:t> </a:t>
            </a:r>
            <a:r>
              <a:rPr lang="en-IN" sz="2400" u="sng" dirty="0" err="1" smtClean="0">
                <a:solidFill>
                  <a:srgbClr val="FF0000"/>
                </a:solidFill>
              </a:rPr>
              <a:t>porcellus</a:t>
            </a:r>
            <a:endParaRPr lang="en-IN" sz="2400" b="1" dirty="0">
              <a:solidFill>
                <a:srgbClr val="FF0000"/>
              </a:solidFill>
            </a:endParaRPr>
          </a:p>
          <a:p>
            <a:pPr algn="just"/>
            <a:r>
              <a:rPr lang="en-IN" sz="2400" b="1" dirty="0">
                <a:solidFill>
                  <a:srgbClr val="0070C0"/>
                </a:solidFill>
              </a:rPr>
              <a:t>They have a long gestation period (about 65 days compared with 21 days in the rat), and a small litter size (about 4 young compared with 10-12 in the rat), but the young are quite mature at birth with a good coat of hair and open </a:t>
            </a:r>
            <a:r>
              <a:rPr lang="en-IN" sz="2400" b="1" dirty="0" smtClean="0">
                <a:solidFill>
                  <a:srgbClr val="0070C0"/>
                </a:solidFill>
              </a:rPr>
              <a:t>eyes.</a:t>
            </a:r>
          </a:p>
          <a:p>
            <a:pPr algn="just"/>
            <a:r>
              <a:rPr lang="en-IN" sz="2400" b="1" dirty="0" smtClean="0">
                <a:solidFill>
                  <a:srgbClr val="0070C0"/>
                </a:solidFill>
              </a:rPr>
              <a:t>They require </a:t>
            </a:r>
            <a:r>
              <a:rPr lang="en-IN" sz="2400" b="1" dirty="0">
                <a:solidFill>
                  <a:srgbClr val="0070C0"/>
                </a:solidFill>
              </a:rPr>
              <a:t>dietary source of vitamin C. </a:t>
            </a:r>
            <a:endParaRPr lang="en-IN" sz="2400" b="1" dirty="0" smtClean="0">
              <a:solidFill>
                <a:srgbClr val="0070C0"/>
              </a:solidFill>
            </a:endParaRPr>
          </a:p>
          <a:p>
            <a:pPr algn="just"/>
            <a:r>
              <a:rPr lang="en-IN" sz="2400" b="1" dirty="0" smtClean="0">
                <a:solidFill>
                  <a:srgbClr val="0070C0"/>
                </a:solidFill>
              </a:rPr>
              <a:t>There </a:t>
            </a:r>
            <a:r>
              <a:rPr lang="en-IN" sz="2400" b="1" dirty="0">
                <a:solidFill>
                  <a:srgbClr val="0070C0"/>
                </a:solidFill>
              </a:rPr>
              <a:t>are a few established inbred strains of guinea-pigs such as strains 2 and 13. </a:t>
            </a:r>
            <a:endParaRPr lang="en-IN" sz="2400" b="1" dirty="0" smtClean="0">
              <a:solidFill>
                <a:srgbClr val="0070C0"/>
              </a:solidFill>
            </a:endParaRPr>
          </a:p>
          <a:p>
            <a:pPr algn="just"/>
            <a:r>
              <a:rPr lang="en-IN" sz="2400" b="1" dirty="0">
                <a:solidFill>
                  <a:srgbClr val="0070C0"/>
                </a:solidFill>
              </a:rPr>
              <a:t>most commonly used as a source of complement (</a:t>
            </a:r>
            <a:r>
              <a:rPr lang="en-IN" sz="2400" b="1" dirty="0" err="1">
                <a:solidFill>
                  <a:srgbClr val="0070C0"/>
                </a:solidFill>
              </a:rPr>
              <a:t>i</a:t>
            </a:r>
            <a:r>
              <a:rPr lang="en-IN" sz="2400" b="1" dirty="0">
                <a:solidFill>
                  <a:srgbClr val="0070C0"/>
                </a:solidFill>
              </a:rPr>
              <a:t>. e. serum) and other biological fluids and tissues in immunological assays, and as a source of tissue (e. g. vas deferens or gut) in pharmacological studies.  </a:t>
            </a:r>
          </a:p>
          <a:p>
            <a:pPr algn="just"/>
            <a:endParaRPr lang="en-IN" sz="2400" dirty="0"/>
          </a:p>
          <a:p>
            <a:pPr algn="just"/>
            <a:endParaRPr lang="en-IN" sz="2400" b="1" dirty="0">
              <a:solidFill>
                <a:schemeClr val="tx1"/>
              </a:solidFill>
            </a:endParaRPr>
          </a:p>
          <a:p>
            <a:pPr algn="l"/>
            <a:endParaRPr lang="en-IN" sz="3600" b="1" dirty="0" smtClean="0">
              <a:solidFill>
                <a:schemeClr val="tx1"/>
              </a:solidFill>
            </a:endParaRPr>
          </a:p>
          <a:p>
            <a:pPr algn="l"/>
            <a:endParaRPr lang="en-IN" sz="3600" b="1" dirty="0">
              <a:solidFill>
                <a:schemeClr val="tx1"/>
              </a:solidFill>
            </a:endParaRPr>
          </a:p>
          <a:p>
            <a:pPr algn="l"/>
            <a:endParaRPr lang="en-IN" dirty="0"/>
          </a:p>
        </p:txBody>
      </p:sp>
      <p:sp>
        <p:nvSpPr>
          <p:cNvPr id="2" name="Footer Placeholder 1"/>
          <p:cNvSpPr>
            <a:spLocks noGrp="1"/>
          </p:cNvSpPr>
          <p:nvPr>
            <p:ph type="ftr" sz="quarter" idx="11"/>
          </p:nvPr>
        </p:nvSpPr>
        <p:spPr/>
        <p:txBody>
          <a:bodyPr/>
          <a:lstStyle/>
          <a:p>
            <a:r>
              <a:rPr lang="en-IN" smtClean="0"/>
              <a:t>P.G. Teaching</a:t>
            </a:r>
            <a:endParaRPr lang="en-IN"/>
          </a:p>
        </p:txBody>
      </p:sp>
    </p:spTree>
    <p:extLst>
      <p:ext uri="{BB962C8B-B14F-4D97-AF65-F5344CB8AC3E}">
        <p14:creationId xmlns:p14="http://schemas.microsoft.com/office/powerpoint/2010/main" val="7659383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9757" y="283335"/>
            <a:ext cx="9667741" cy="6355724"/>
          </a:xfrm>
        </p:spPr>
        <p:txBody>
          <a:bodyPr>
            <a:normAutofit/>
          </a:bodyPr>
          <a:lstStyle/>
          <a:p>
            <a:pPr algn="l"/>
            <a:r>
              <a:rPr lang="en-IN" dirty="0" smtClean="0">
                <a:solidFill>
                  <a:srgbClr val="FF0000"/>
                </a:solidFill>
              </a:rPr>
              <a:t>Rabbits </a:t>
            </a:r>
          </a:p>
          <a:p>
            <a:r>
              <a:rPr lang="en-IN" b="1" dirty="0" smtClean="0">
                <a:solidFill>
                  <a:schemeClr val="tx1"/>
                </a:solidFill>
              </a:rPr>
              <a:t>Scientific name </a:t>
            </a:r>
            <a:r>
              <a:rPr lang="en-IN" u="sng" dirty="0" err="1" smtClean="0">
                <a:solidFill>
                  <a:srgbClr val="FF0000"/>
                </a:solidFill>
              </a:rPr>
              <a:t>Oryctolagus</a:t>
            </a:r>
            <a:r>
              <a:rPr lang="en-IN" u="sng" dirty="0" smtClean="0">
                <a:solidFill>
                  <a:srgbClr val="FF0000"/>
                </a:solidFill>
              </a:rPr>
              <a:t> </a:t>
            </a:r>
            <a:r>
              <a:rPr lang="en-IN" u="sng" dirty="0" err="1" smtClean="0">
                <a:solidFill>
                  <a:srgbClr val="FF0000"/>
                </a:solidFill>
              </a:rPr>
              <a:t>cuniculus</a:t>
            </a:r>
            <a:endParaRPr lang="en-IN" b="1" dirty="0">
              <a:solidFill>
                <a:srgbClr val="FF0000"/>
              </a:solidFill>
            </a:endParaRPr>
          </a:p>
          <a:p>
            <a:pPr algn="just"/>
            <a:r>
              <a:rPr lang="en-IN" b="1" dirty="0" smtClean="0">
                <a:solidFill>
                  <a:srgbClr val="0070C0"/>
                </a:solidFill>
              </a:rPr>
              <a:t>Prolific</a:t>
            </a:r>
          </a:p>
          <a:p>
            <a:pPr algn="just"/>
            <a:r>
              <a:rPr lang="en-IN" b="1" dirty="0">
                <a:solidFill>
                  <a:srgbClr val="0070C0"/>
                </a:solidFill>
              </a:rPr>
              <a:t>ovulation induced by </a:t>
            </a:r>
            <a:r>
              <a:rPr lang="en-IN" b="1" dirty="0" smtClean="0">
                <a:solidFill>
                  <a:srgbClr val="0070C0"/>
                </a:solidFill>
              </a:rPr>
              <a:t>mating</a:t>
            </a:r>
          </a:p>
          <a:p>
            <a:pPr algn="just"/>
            <a:r>
              <a:rPr lang="en-IN" b="1" dirty="0" smtClean="0">
                <a:solidFill>
                  <a:srgbClr val="0070C0"/>
                </a:solidFill>
              </a:rPr>
              <a:t>Short gestation period (31-33 days)</a:t>
            </a:r>
          </a:p>
          <a:p>
            <a:pPr algn="just"/>
            <a:r>
              <a:rPr lang="en-IN" b="1" dirty="0">
                <a:solidFill>
                  <a:srgbClr val="0070C0"/>
                </a:solidFill>
              </a:rPr>
              <a:t>widely used in reproductive studies, particularly in teratogenicity investigations as it is the only common species producing malformations on treatment with thalidomide</a:t>
            </a:r>
            <a:r>
              <a:rPr lang="en-IN" b="1" dirty="0" smtClean="0">
                <a:solidFill>
                  <a:srgbClr val="0070C0"/>
                </a:solidFill>
              </a:rPr>
              <a:t>.</a:t>
            </a:r>
          </a:p>
          <a:p>
            <a:pPr algn="just"/>
            <a:r>
              <a:rPr lang="en-IN" b="1" dirty="0" smtClean="0">
                <a:solidFill>
                  <a:srgbClr val="0070C0"/>
                </a:solidFill>
              </a:rPr>
              <a:t>Teratogenicity Capability of producing foetal malformation</a:t>
            </a:r>
          </a:p>
          <a:p>
            <a:pPr algn="just"/>
            <a:r>
              <a:rPr lang="en-IN" b="1" dirty="0">
                <a:solidFill>
                  <a:srgbClr val="0070C0"/>
                </a:solidFill>
              </a:rPr>
              <a:t>widely used for the production of antisera as they are a convenient </a:t>
            </a:r>
            <a:r>
              <a:rPr lang="en-IN" b="1" dirty="0" smtClean="0">
                <a:solidFill>
                  <a:srgbClr val="0070C0"/>
                </a:solidFill>
              </a:rPr>
              <a:t>size</a:t>
            </a:r>
          </a:p>
          <a:p>
            <a:pPr algn="just"/>
            <a:endParaRPr lang="en-IN" dirty="0" smtClean="0"/>
          </a:p>
          <a:p>
            <a:pPr algn="l"/>
            <a:endParaRPr lang="en-IN" dirty="0" smtClean="0"/>
          </a:p>
          <a:p>
            <a:pPr algn="l"/>
            <a:endParaRPr lang="en-IN" dirty="0"/>
          </a:p>
          <a:p>
            <a:pPr algn="l"/>
            <a:endParaRPr lang="en-IN" dirty="0"/>
          </a:p>
        </p:txBody>
      </p:sp>
      <p:sp>
        <p:nvSpPr>
          <p:cNvPr id="2" name="Footer Placeholder 1"/>
          <p:cNvSpPr>
            <a:spLocks noGrp="1"/>
          </p:cNvSpPr>
          <p:nvPr>
            <p:ph type="ftr" sz="quarter" idx="11"/>
          </p:nvPr>
        </p:nvSpPr>
        <p:spPr/>
        <p:txBody>
          <a:bodyPr/>
          <a:lstStyle/>
          <a:p>
            <a:r>
              <a:rPr lang="en-IN" dirty="0" smtClean="0"/>
              <a:t>P.G. Teaching</a:t>
            </a:r>
            <a:endParaRPr lang="en-IN" dirty="0"/>
          </a:p>
        </p:txBody>
      </p:sp>
    </p:spTree>
    <p:extLst>
      <p:ext uri="{BB962C8B-B14F-4D97-AF65-F5344CB8AC3E}">
        <p14:creationId xmlns:p14="http://schemas.microsoft.com/office/powerpoint/2010/main" val="24566877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49757" y="475845"/>
            <a:ext cx="9667741" cy="6355724"/>
          </a:xfrm>
        </p:spPr>
        <p:txBody>
          <a:bodyPr>
            <a:normAutofit fontScale="92500" lnSpcReduction="20000"/>
          </a:bodyPr>
          <a:lstStyle/>
          <a:p>
            <a:pPr algn="just"/>
            <a:r>
              <a:rPr lang="en-IN" b="1" dirty="0" smtClean="0">
                <a:solidFill>
                  <a:srgbClr val="0070C0"/>
                </a:solidFill>
              </a:rPr>
              <a:t>used </a:t>
            </a:r>
            <a:r>
              <a:rPr lang="en-IN" b="1" dirty="0">
                <a:solidFill>
                  <a:srgbClr val="0070C0"/>
                </a:solidFill>
              </a:rPr>
              <a:t>routinely for testing pharmaceutical preparations for the presence of </a:t>
            </a:r>
            <a:r>
              <a:rPr lang="en-IN" b="1" dirty="0" err="1">
                <a:solidFill>
                  <a:srgbClr val="0070C0"/>
                </a:solidFill>
              </a:rPr>
              <a:t>pyrogenes</a:t>
            </a:r>
            <a:r>
              <a:rPr lang="en-IN" b="1" dirty="0">
                <a:solidFill>
                  <a:srgbClr val="0070C0"/>
                </a:solidFill>
              </a:rPr>
              <a:t>. </a:t>
            </a:r>
            <a:endParaRPr lang="en-IN" b="1" dirty="0" smtClean="0">
              <a:solidFill>
                <a:srgbClr val="0070C0"/>
              </a:solidFill>
            </a:endParaRPr>
          </a:p>
          <a:p>
            <a:pPr algn="just"/>
            <a:endParaRPr lang="en-IN" b="1" dirty="0" smtClean="0">
              <a:solidFill>
                <a:srgbClr val="0070C0"/>
              </a:solidFill>
            </a:endParaRPr>
          </a:p>
          <a:p>
            <a:pPr algn="just"/>
            <a:r>
              <a:rPr lang="en-IN" b="1" dirty="0" smtClean="0">
                <a:solidFill>
                  <a:srgbClr val="FF0000"/>
                </a:solidFill>
              </a:rPr>
              <a:t>Other </a:t>
            </a:r>
            <a:r>
              <a:rPr lang="en-IN" b="1" dirty="0">
                <a:solidFill>
                  <a:srgbClr val="FF0000"/>
                </a:solidFill>
              </a:rPr>
              <a:t>species</a:t>
            </a:r>
          </a:p>
          <a:p>
            <a:pPr algn="just"/>
            <a:r>
              <a:rPr lang="en-IN" b="1" dirty="0">
                <a:solidFill>
                  <a:srgbClr val="0070C0"/>
                </a:solidFill>
              </a:rPr>
              <a:t>Fish are widely used for toxicological studies of e. g. agro-chemicals and industrial waste waters</a:t>
            </a:r>
            <a:r>
              <a:rPr lang="en-IN" b="1" dirty="0" smtClean="0">
                <a:solidFill>
                  <a:srgbClr val="0070C0"/>
                </a:solidFill>
              </a:rPr>
              <a:t>.</a:t>
            </a:r>
          </a:p>
          <a:p>
            <a:pPr algn="just"/>
            <a:r>
              <a:rPr lang="en-IN" b="1" dirty="0">
                <a:solidFill>
                  <a:srgbClr val="0070C0"/>
                </a:solidFill>
              </a:rPr>
              <a:t>Amphibian are used for studying development, physiology, and for </a:t>
            </a:r>
            <a:r>
              <a:rPr lang="en-IN" b="1" dirty="0" smtClean="0">
                <a:solidFill>
                  <a:srgbClr val="0070C0"/>
                </a:solidFill>
              </a:rPr>
              <a:t>teaching</a:t>
            </a:r>
          </a:p>
          <a:p>
            <a:pPr algn="just"/>
            <a:r>
              <a:rPr lang="en-IN" b="1" dirty="0">
                <a:solidFill>
                  <a:srgbClr val="0070C0"/>
                </a:solidFill>
              </a:rPr>
              <a:t>Dogs are widely used in </a:t>
            </a:r>
            <a:r>
              <a:rPr lang="en-IN" b="1" dirty="0" smtClean="0">
                <a:solidFill>
                  <a:srgbClr val="0070C0"/>
                </a:solidFill>
              </a:rPr>
              <a:t>toxicology </a:t>
            </a:r>
            <a:r>
              <a:rPr lang="en-IN" b="1" dirty="0">
                <a:solidFill>
                  <a:srgbClr val="0070C0"/>
                </a:solidFill>
              </a:rPr>
              <a:t>and for experimental </a:t>
            </a:r>
            <a:r>
              <a:rPr lang="en-IN" b="1" dirty="0" smtClean="0">
                <a:solidFill>
                  <a:srgbClr val="0070C0"/>
                </a:solidFill>
              </a:rPr>
              <a:t>surgery</a:t>
            </a:r>
          </a:p>
          <a:p>
            <a:pPr algn="just"/>
            <a:r>
              <a:rPr lang="en-IN" b="1" dirty="0">
                <a:solidFill>
                  <a:srgbClr val="0070C0"/>
                </a:solidFill>
              </a:rPr>
              <a:t>Cats are commonly used by pharmacologists and physiologists to study short-term drug and hormone responses</a:t>
            </a:r>
          </a:p>
          <a:p>
            <a:pPr algn="just"/>
            <a:r>
              <a:rPr lang="en-IN" b="1" dirty="0">
                <a:solidFill>
                  <a:srgbClr val="0070C0"/>
                </a:solidFill>
              </a:rPr>
              <a:t>Many species of primates are used in a wide variety of studies which require animals which resemble man as closely as possible.</a:t>
            </a:r>
          </a:p>
          <a:p>
            <a:pPr algn="just"/>
            <a:endParaRPr lang="en-IN" b="1" dirty="0" smtClean="0">
              <a:solidFill>
                <a:srgbClr val="0070C0"/>
              </a:solidFill>
            </a:endParaRPr>
          </a:p>
          <a:p>
            <a:pPr algn="just"/>
            <a:endParaRPr lang="en-IN" b="1" dirty="0">
              <a:solidFill>
                <a:srgbClr val="0070C0"/>
              </a:solidFill>
            </a:endParaRPr>
          </a:p>
          <a:p>
            <a:pPr algn="just"/>
            <a:endParaRPr lang="en-IN" b="1" dirty="0">
              <a:solidFill>
                <a:srgbClr val="0070C0"/>
              </a:solidFill>
            </a:endParaRPr>
          </a:p>
        </p:txBody>
      </p:sp>
      <p:sp>
        <p:nvSpPr>
          <p:cNvPr id="2" name="Footer Placeholder 1"/>
          <p:cNvSpPr>
            <a:spLocks noGrp="1"/>
          </p:cNvSpPr>
          <p:nvPr>
            <p:ph type="ftr" sz="quarter" idx="11"/>
          </p:nvPr>
        </p:nvSpPr>
        <p:spPr/>
        <p:txBody>
          <a:bodyPr/>
          <a:lstStyle/>
          <a:p>
            <a:r>
              <a:rPr lang="en-IN" smtClean="0"/>
              <a:t>P.G. Teaching</a:t>
            </a:r>
            <a:endParaRPr lang="en-IN"/>
          </a:p>
        </p:txBody>
      </p:sp>
    </p:spTree>
    <p:extLst>
      <p:ext uri="{BB962C8B-B14F-4D97-AF65-F5344CB8AC3E}">
        <p14:creationId xmlns:p14="http://schemas.microsoft.com/office/powerpoint/2010/main" val="3983985077"/>
      </p:ext>
    </p:extLst>
  </p:cSld>
  <p:clrMapOvr>
    <a:masterClrMapping/>
  </p:clrMapOvr>
  <p:timing>
    <p:tnLst>
      <p:par>
        <p:cTn id="1" dur="indefinite" restart="never" nodeType="tmRoot"/>
      </p:par>
    </p:tn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TM03457491[[fn=Metropolitan]]</Template>
  <TotalTime>575</TotalTime>
  <Words>1460</Words>
  <Application>Microsoft Office PowerPoint</Application>
  <PresentationFormat>Widescreen</PresentationFormat>
  <Paragraphs>243</Paragraphs>
  <Slides>16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Mangal</vt:lpstr>
      <vt:lpstr>Times New Roman</vt:lpstr>
      <vt:lpstr>Metropolitan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38</cp:revision>
  <dcterms:created xsi:type="dcterms:W3CDTF">2020-09-09T07:45:50Z</dcterms:created>
  <dcterms:modified xsi:type="dcterms:W3CDTF">2020-10-01T06:04:11Z</dcterms:modified>
</cp:coreProperties>
</file>