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5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72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7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5026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781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2310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415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82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50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352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13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30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72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68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1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256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499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92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647D-13E8-4244-9E5D-55DD040ACAAA}" type="datetimeFigureOut">
              <a:rPr lang="en-IN" smtClean="0"/>
              <a:t>23-10-2019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3033AB-7A31-444E-9D84-09A1B562528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995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septic_technique" TargetMode="External"/><Relationship Id="rId2" Type="http://schemas.openxmlformats.org/officeDocument/2006/relationships/hyperlink" Target="https://en.wikipedia.org/wiki/Haemostasi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hyperlink" Target="https://en.wikipedia.org/wiki/Dead_space_(physiology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2801" y="262720"/>
            <a:ext cx="8915399" cy="2262781"/>
          </a:xfrm>
        </p:spPr>
        <p:txBody>
          <a:bodyPr>
            <a:normAutofit/>
          </a:bodyPr>
          <a:lstStyle/>
          <a:p>
            <a:r>
              <a:rPr lang="en-IN" sz="8000" b="1" dirty="0" smtClean="0"/>
              <a:t>General Surgery</a:t>
            </a:r>
            <a:endParaRPr lang="en-IN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70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282916"/>
            <a:ext cx="8911687" cy="1280890"/>
          </a:xfrm>
        </p:spPr>
        <p:txBody>
          <a:bodyPr/>
          <a:lstStyle/>
          <a:p>
            <a:r>
              <a:rPr lang="en-IN" sz="5400" b="1" dirty="0"/>
              <a:t>Cont</a:t>
            </a:r>
            <a:r>
              <a:rPr lang="en-IN" dirty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1" y="1904999"/>
            <a:ext cx="10304059" cy="420919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splints to correct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over-riding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fracture in dogs was adopted by </a:t>
            </a:r>
            <a:r>
              <a:rPr lang="en-US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Schroeder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1933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Paralumabar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introduced in medical science by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selheim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1909, the technique was applied to cattle by 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Farquharson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Formston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1940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for Veterinary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formed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1977 at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8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lgerian" panose="04020705040A02060702" pitchFamily="82" charset="0"/>
              </a:rPr>
              <a:t>INTRODUCTION</a:t>
            </a:r>
            <a:endParaRPr lang="en-US" sz="4800" b="1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027" y="1596788"/>
            <a:ext cx="9839585" cy="43144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urgery is an art and practice of treating injuries, deformities and other disorders by manual operations or instrumental appliances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Latin, surgery is referred to as ‘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chirurgia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Greek synonym is ‘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cheirourgia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word </a:t>
            </a:r>
            <a:r>
              <a:rPr lang="en-US" sz="2800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and </a:t>
            </a:r>
            <a:r>
              <a:rPr lang="en-US" sz="28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ergon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work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9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46" y="378451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CLASSIFICATION  OF </a:t>
            </a:r>
            <a:r>
              <a:rPr lang="en-US" sz="4800" b="1" dirty="0" smtClean="0"/>
              <a:t>SURGERY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254" y="2133600"/>
            <a:ext cx="10003358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/>
              <a:t>Surgery </a:t>
            </a:r>
            <a:r>
              <a:rPr lang="en-US" sz="3600" dirty="0"/>
              <a:t>can be classified according to: 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Nature </a:t>
            </a:r>
            <a:r>
              <a:rPr lang="en-US" sz="2800" dirty="0"/>
              <a:t>of surgery,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Region/system </a:t>
            </a:r>
            <a:r>
              <a:rPr lang="en-US" sz="2800" dirty="0"/>
              <a:t>involved, </a:t>
            </a:r>
            <a:r>
              <a:rPr lang="en-US" sz="2800" dirty="0" smtClean="0"/>
              <a:t>and</a:t>
            </a:r>
          </a:p>
          <a:p>
            <a:pPr lvl="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800" dirty="0" smtClean="0"/>
              <a:t> Instruments/appliances </a:t>
            </a:r>
            <a:r>
              <a:rPr lang="en-US" sz="2800" dirty="0"/>
              <a:t>used.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260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241" y="296564"/>
            <a:ext cx="8911687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Nature O</a:t>
            </a:r>
            <a:r>
              <a:rPr lang="en-US" sz="4800" b="1" dirty="0" smtClean="0"/>
              <a:t>f </a:t>
            </a:r>
            <a:r>
              <a:rPr lang="en-US" sz="4800" b="1" dirty="0"/>
              <a:t>S</a:t>
            </a:r>
            <a:r>
              <a:rPr lang="en-US" sz="4800" b="1" dirty="0" smtClean="0"/>
              <a:t>urgery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230" y="1678675"/>
            <a:ext cx="10454186" cy="4177956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surgery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carried out to restore the normal function of the body or a part without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discarding any part of the body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called </a:t>
            </a:r>
            <a:r>
              <a:rPr lang="en-US" sz="2400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Restorative surgery</a:t>
            </a:r>
            <a:r>
              <a:rPr lang="en-US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sz="24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umenotomy</a:t>
            </a:r>
            <a:endParaRPr lang="en-US" sz="2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Extirpative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removal of a part e.g.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ysterectomy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surgery 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restore disturbed function and includes reconstructive and cosmetic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5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68" y="255620"/>
            <a:ext cx="8911687" cy="128089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Cont.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3742" y="1536510"/>
            <a:ext cx="9802955" cy="463568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000" b="1" i="1" dirty="0"/>
              <a:t>Replacement surgery  </a:t>
            </a:r>
            <a:r>
              <a:rPr lang="en-US" sz="2000" dirty="0"/>
              <a:t>means replacement of a diseases part by either a living tissue </a:t>
            </a:r>
            <a:r>
              <a:rPr lang="en-US" sz="2000" i="1" dirty="0"/>
              <a:t>(vascular  </a:t>
            </a:r>
            <a:r>
              <a:rPr lang="en-US" sz="2000" i="1" dirty="0" smtClean="0"/>
              <a:t>graft</a:t>
            </a:r>
            <a:r>
              <a:rPr lang="en-US" sz="2000" i="1" dirty="0"/>
              <a:t>), </a:t>
            </a:r>
            <a:r>
              <a:rPr lang="en-US" sz="2000" dirty="0"/>
              <a:t>non-living material (</a:t>
            </a:r>
            <a:r>
              <a:rPr lang="en-US" sz="2000" i="1" dirty="0"/>
              <a:t>heart valve</a:t>
            </a:r>
            <a:r>
              <a:rPr lang="en-US" sz="2000" dirty="0"/>
              <a:t>)</a:t>
            </a:r>
            <a:r>
              <a:rPr lang="en-US" sz="2000" b="1" dirty="0"/>
              <a:t> </a:t>
            </a:r>
            <a:r>
              <a:rPr lang="en-US" sz="2000" dirty="0"/>
              <a:t>or dead tissue </a:t>
            </a:r>
            <a:r>
              <a:rPr lang="en-US" sz="2000" dirty="0" err="1"/>
              <a:t>tissue</a:t>
            </a:r>
            <a:r>
              <a:rPr lang="en-US" sz="2000" dirty="0"/>
              <a:t> (</a:t>
            </a:r>
            <a:r>
              <a:rPr lang="en-US" sz="2000" i="1" dirty="0"/>
              <a:t>corneal or </a:t>
            </a:r>
            <a:r>
              <a:rPr lang="en-US" sz="2000" i="1" dirty="0" smtClean="0"/>
              <a:t>bone </a:t>
            </a:r>
            <a:r>
              <a:rPr lang="en-US" sz="2000" i="1" dirty="0"/>
              <a:t>graft</a:t>
            </a:r>
            <a:r>
              <a:rPr lang="en-US" sz="2000" dirty="0"/>
              <a:t>).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/>
              <a:t>Physiological surgery  </a:t>
            </a:r>
            <a:r>
              <a:rPr lang="en-US" sz="2000" dirty="0"/>
              <a:t>involves alterations in the normal physiological mechanisms for the benefit </a:t>
            </a:r>
            <a:r>
              <a:rPr lang="en-US" sz="2000" dirty="0" smtClean="0"/>
              <a:t>of </a:t>
            </a:r>
            <a:r>
              <a:rPr lang="en-US" sz="2000" dirty="0"/>
              <a:t>the whole body e.g. vascular shunts.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Surgery done to arrive at a diagnosis is called </a:t>
            </a:r>
            <a:r>
              <a:rPr lang="en-US" sz="2000" b="1" i="1" dirty="0"/>
              <a:t>Diagnostic surgery </a:t>
            </a:r>
            <a:r>
              <a:rPr lang="en-US" sz="2000" b="1" i="1" dirty="0" smtClean="0"/>
              <a:t> </a:t>
            </a:r>
            <a:br>
              <a:rPr lang="en-US" sz="2000" b="1" i="1" dirty="0" smtClean="0"/>
            </a:br>
            <a:r>
              <a:rPr lang="en-US" sz="2000" b="1" i="1" dirty="0" smtClean="0"/>
              <a:t>     </a:t>
            </a:r>
            <a:r>
              <a:rPr lang="en-US" sz="2000" i="1" dirty="0" smtClean="0"/>
              <a:t>(</a:t>
            </a:r>
            <a:r>
              <a:rPr lang="en-US" sz="2000" i="1" dirty="0"/>
              <a:t>exploratory laparotomy, biopsy, </a:t>
            </a:r>
            <a:r>
              <a:rPr lang="en-US" sz="2000" i="1" dirty="0" err="1"/>
              <a:t>paracentesis</a:t>
            </a:r>
            <a:r>
              <a:rPr lang="en-US" sz="2000" i="1" dirty="0"/>
              <a:t>).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 </a:t>
            </a:r>
            <a:r>
              <a:rPr lang="en-US" sz="2000" b="1" i="1" dirty="0"/>
              <a:t>Experimental surgery  </a:t>
            </a:r>
            <a:r>
              <a:rPr lang="en-US" sz="2000" dirty="0"/>
              <a:t>is done solely for the purpose of experiments e.g. making carotid loops.</a:t>
            </a:r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0133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55" y="337507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Region/ System involved :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9493" y="1801504"/>
            <a:ext cx="9935119" cy="410971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particular region or system e.g. </a:t>
            </a:r>
            <a:endParaRPr lang="en-US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Thoracic surgery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surgery,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Orthpaedic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surgery,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Ophthalmic surgery neurosurgery, 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Urogenital surgery.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44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38" y="187425"/>
            <a:ext cx="8911687" cy="1280890"/>
          </a:xfrm>
        </p:spPr>
        <p:txBody>
          <a:bodyPr/>
          <a:lstStyle/>
          <a:p>
            <a:pPr lvl="0"/>
            <a:r>
              <a:rPr lang="en-US" b="1" dirty="0" smtClean="0"/>
              <a:t>Instruments/Appliances </a:t>
            </a:r>
            <a:r>
              <a:rPr lang="en-US" b="1" dirty="0"/>
              <a:t>used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0" y="1276668"/>
            <a:ext cx="9935119" cy="3777622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In </a:t>
            </a:r>
            <a:r>
              <a:rPr lang="en-US" sz="2000" i="1" dirty="0">
                <a:solidFill>
                  <a:srgbClr val="FF0000"/>
                </a:solidFill>
              </a:rPr>
              <a:t>M</a:t>
            </a:r>
            <a:r>
              <a:rPr lang="en-US" sz="2000" i="1" dirty="0" smtClean="0">
                <a:solidFill>
                  <a:srgbClr val="FF0000"/>
                </a:solidFill>
              </a:rPr>
              <a:t>icrosurgery</a:t>
            </a:r>
            <a:r>
              <a:rPr lang="en-US" sz="2000" dirty="0"/>
              <a:t>, magnification facilities are used for specialized surgical procedures.</a:t>
            </a:r>
          </a:p>
          <a:p>
            <a:pPr lvl="0"/>
            <a:r>
              <a:rPr lang="en-US" sz="2000" dirty="0"/>
              <a:t>Cryosurgery involves controlled use of substances like liquid nitrogen which produces freezing temperatures to destroy abnormal tissues.</a:t>
            </a:r>
          </a:p>
          <a:p>
            <a:pPr lvl="0"/>
            <a:r>
              <a:rPr lang="en-US" sz="2000" dirty="0"/>
              <a:t>In </a:t>
            </a:r>
            <a:r>
              <a:rPr lang="en-US" sz="2000" i="1" dirty="0" err="1">
                <a:solidFill>
                  <a:srgbClr val="FF0000"/>
                </a:solidFill>
              </a:rPr>
              <a:t>E</a:t>
            </a:r>
            <a:r>
              <a:rPr lang="en-US" sz="2000" i="1" dirty="0" err="1" smtClean="0">
                <a:solidFill>
                  <a:srgbClr val="FF0000"/>
                </a:solidFill>
              </a:rPr>
              <a:t>lectrosurgery</a:t>
            </a:r>
            <a:r>
              <a:rPr lang="en-US" sz="2000" dirty="0"/>
              <a:t>, electricity is converted to heat to incise a tissue.</a:t>
            </a:r>
          </a:p>
          <a:p>
            <a:pPr lvl="0"/>
            <a:r>
              <a:rPr lang="en-US" sz="2000" dirty="0"/>
              <a:t>In laser surgery laser beams are used to cut or destroy the diseased tissue.</a:t>
            </a:r>
          </a:p>
          <a:p>
            <a:pPr lvl="0"/>
            <a:r>
              <a:rPr lang="en-US" sz="2000" dirty="0" smtClean="0"/>
              <a:t>Surgery in which </a:t>
            </a:r>
            <a:r>
              <a:rPr lang="en-US" sz="2000" dirty="0"/>
              <a:t>high frequency waves are used to destroy a particular tissue or a </a:t>
            </a:r>
            <a:r>
              <a:rPr lang="en-US" sz="2000" dirty="0" smtClean="0"/>
              <a:t>substance</a:t>
            </a:r>
            <a:r>
              <a:rPr lang="en-US" sz="2000" dirty="0"/>
              <a:t> </a:t>
            </a:r>
            <a:r>
              <a:rPr lang="en-US" sz="2000" dirty="0" smtClean="0"/>
              <a:t>is called as </a:t>
            </a:r>
            <a:r>
              <a:rPr lang="en-US" sz="2000" i="1" dirty="0">
                <a:solidFill>
                  <a:srgbClr val="FF0000"/>
                </a:solidFill>
              </a:rPr>
              <a:t>U</a:t>
            </a:r>
            <a:r>
              <a:rPr lang="en-US" sz="2000" i="1" dirty="0" smtClean="0">
                <a:solidFill>
                  <a:srgbClr val="FF0000"/>
                </a:solidFill>
              </a:rPr>
              <a:t>ltrasonic </a:t>
            </a:r>
            <a:r>
              <a:rPr lang="en-US" sz="2000" i="1" dirty="0">
                <a:solidFill>
                  <a:srgbClr val="FF0000"/>
                </a:solidFill>
              </a:rPr>
              <a:t>surgery </a:t>
            </a:r>
            <a:r>
              <a:rPr lang="en-US" sz="2000" dirty="0"/>
              <a:t>e.g. </a:t>
            </a:r>
            <a:r>
              <a:rPr lang="en-US" sz="2000" i="1" dirty="0">
                <a:solidFill>
                  <a:srgbClr val="FF0000"/>
                </a:solidFill>
              </a:rPr>
              <a:t>lithotripsy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397" y="64861"/>
            <a:ext cx="1264427" cy="10439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218" y="4527139"/>
            <a:ext cx="1913804" cy="1783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78571" y="6509546"/>
            <a:ext cx="17284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2060"/>
                </a:solidFill>
              </a:rPr>
              <a:t>Electrosurgery</a:t>
            </a:r>
            <a:endParaRPr lang="en-US" sz="1600" b="1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368" y="4527139"/>
            <a:ext cx="2420203" cy="1815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84358" y="6478768"/>
            <a:ext cx="2006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Microsurgery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94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45" y="328973"/>
            <a:ext cx="5418311" cy="128089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Reasons for Surgery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6698" y="1768522"/>
            <a:ext cx="8915400" cy="37776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save the life of an animal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prolong the life of an animal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hasten recovery from an  injury (wound suturing)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elimination of disease process (extraction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tumour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cosmetic reasons (ear cropping)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correcting deformities or malformations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aid in diagnosis of a suspected pathological process (exploratory laparotomy)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investigation in research work (Experimental surgery)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3807" y="328973"/>
            <a:ext cx="1643703" cy="164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96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9593" y="351155"/>
            <a:ext cx="8911687" cy="128089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GENTLE HANDLING OF TISSUE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METICULOUS </a:t>
            </a:r>
            <a:r>
              <a:rPr lang="en-US" b="1" dirty="0" smtClean="0">
                <a:solidFill>
                  <a:schemeClr val="tx1"/>
                </a:solidFill>
                <a:hlinkClick r:id="rId2" tooltip="Haemostasis"/>
              </a:rPr>
              <a:t>HAEMOSTASIS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PRESERVATION OF BLOOD SUPPLY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STRICT </a:t>
            </a:r>
            <a:r>
              <a:rPr lang="en-US" b="1" dirty="0" smtClean="0">
                <a:solidFill>
                  <a:schemeClr val="tx1"/>
                </a:solidFill>
                <a:hlinkClick r:id="rId3" tooltip="Aseptic technique"/>
              </a:rPr>
              <a:t>ASEPTIC TECHNIQUE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MINIMUM TENSION ON TISSUES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ACCURATE TISSUE APPOSITION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OBLITERATION OF </a:t>
            </a:r>
            <a:r>
              <a:rPr lang="en-US" b="1" dirty="0" smtClean="0">
                <a:solidFill>
                  <a:schemeClr val="tx1"/>
                </a:solidFill>
                <a:hlinkClick r:id="rId4" tooltip="Dead space (physiology)"/>
              </a:rPr>
              <a:t>DEADSPACE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2356" y="2014182"/>
            <a:ext cx="3824844" cy="4416784"/>
          </a:xfrm>
          <a:prstGeom prst="rect">
            <a:avLst/>
          </a:prstGeom>
        </p:spPr>
      </p:pic>
      <p:sp>
        <p:nvSpPr>
          <p:cNvPr id="6" name="Wave 5"/>
          <p:cNvSpPr/>
          <p:nvPr/>
        </p:nvSpPr>
        <p:spPr>
          <a:xfrm>
            <a:off x="177421" y="145172"/>
            <a:ext cx="6469039" cy="1463997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TENETS OF HALSTEAD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294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perspective</a:t>
            </a:r>
            <a:endParaRPr lang="en-IN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28" y="1905000"/>
            <a:ext cx="8833964" cy="3777622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palakapya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the greatest of ancient India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veterinarians</a:t>
            </a: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treated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horses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Palapya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Elephants</a:t>
            </a:r>
          </a:p>
          <a:p>
            <a:r>
              <a:rPr lang="en-US" sz="2400" dirty="0"/>
              <a:t>According to Vedas, medical science arose from veterinary science. </a:t>
            </a:r>
            <a:endParaRPr lang="en-US" sz="2400" dirty="0" smtClean="0"/>
          </a:p>
          <a:p>
            <a:r>
              <a:rPr lang="en-US" sz="2400" dirty="0" smtClean="0"/>
              <a:t>The earliest </a:t>
            </a:r>
            <a:r>
              <a:rPr lang="en-US" sz="2400" dirty="0"/>
              <a:t>work on medicine </a:t>
            </a:r>
            <a:r>
              <a:rPr lang="en-US" sz="2400" dirty="0" smtClean="0"/>
              <a:t>is known as  </a:t>
            </a:r>
            <a:r>
              <a:rPr lang="en-US" sz="2400" dirty="0"/>
              <a:t>‘</a:t>
            </a:r>
            <a:r>
              <a:rPr lang="en-US" sz="2400" b="1" i="1" dirty="0">
                <a:solidFill>
                  <a:srgbClr val="C00000"/>
                </a:solidFill>
                <a:latin typeface="Bodoni MT" panose="02070603080606020203" pitchFamily="18" charset="0"/>
              </a:rPr>
              <a:t>Atharvaveda</a:t>
            </a:r>
            <a:r>
              <a:rPr lang="en-US" sz="2400" dirty="0"/>
              <a:t>’ which existed in </a:t>
            </a:r>
            <a:r>
              <a:rPr lang="en-US" sz="2400" dirty="0">
                <a:solidFill>
                  <a:srgbClr val="C00000"/>
                </a:solidFill>
              </a:rPr>
              <a:t>1,000 B.C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IN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822" y="3793811"/>
            <a:ext cx="1971675" cy="2562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7822" y="6287796"/>
            <a:ext cx="2033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Salihotra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0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958" y="289185"/>
            <a:ext cx="8911687" cy="1048296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Cont.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1128" y="1637731"/>
            <a:ext cx="10153484" cy="4273491"/>
          </a:xfrm>
        </p:spPr>
        <p:txBody>
          <a:bodyPr/>
          <a:lstStyle/>
          <a:p>
            <a:r>
              <a:rPr lang="en-US" b="1" i="1" dirty="0" err="1"/>
              <a:t>Susruta</a:t>
            </a:r>
            <a:r>
              <a:rPr lang="en-US" b="1" i="1" dirty="0"/>
              <a:t> </a:t>
            </a:r>
            <a:r>
              <a:rPr lang="en-US" b="1" i="1" dirty="0" smtClean="0"/>
              <a:t>Samhita</a:t>
            </a:r>
            <a:r>
              <a:rPr lang="en-US" dirty="0" smtClean="0"/>
              <a:t> </a:t>
            </a:r>
            <a:r>
              <a:rPr lang="en-US" dirty="0"/>
              <a:t>is the earliest known work dealing with medical science </a:t>
            </a:r>
            <a:r>
              <a:rPr lang="en-US" dirty="0" smtClean="0"/>
              <a:t>(especially surgery</a:t>
            </a:r>
            <a:r>
              <a:rPr lang="en-US" dirty="0"/>
              <a:t> </a:t>
            </a:r>
            <a:r>
              <a:rPr lang="en-US" dirty="0" smtClean="0"/>
              <a:t>)</a:t>
            </a:r>
          </a:p>
          <a:p>
            <a:r>
              <a:rPr lang="en-US" dirty="0" err="1"/>
              <a:t>Susruta</a:t>
            </a:r>
            <a:r>
              <a:rPr lang="en-US" dirty="0"/>
              <a:t> Samhita </a:t>
            </a:r>
            <a:r>
              <a:rPr lang="en-US" dirty="0" smtClean="0"/>
              <a:t>contains details </a:t>
            </a:r>
            <a:r>
              <a:rPr lang="en-US" dirty="0"/>
              <a:t>of discourses by the holy sage </a:t>
            </a:r>
            <a:r>
              <a:rPr lang="en-US" i="1" dirty="0" err="1">
                <a:solidFill>
                  <a:srgbClr val="C00000"/>
                </a:solidFill>
              </a:rPr>
              <a:t>Dhanvantri</a:t>
            </a:r>
            <a:r>
              <a:rPr lang="en-US" dirty="0"/>
              <a:t> to </a:t>
            </a:r>
            <a:r>
              <a:rPr lang="en-US" dirty="0" smtClean="0"/>
              <a:t>his disciples </a:t>
            </a:r>
            <a:r>
              <a:rPr lang="en-US" i="1" dirty="0" err="1"/>
              <a:t>Susruta</a:t>
            </a:r>
            <a:r>
              <a:rPr lang="en-US" i="1" dirty="0"/>
              <a:t> </a:t>
            </a:r>
            <a:r>
              <a:rPr lang="en-US" dirty="0"/>
              <a:t>and his </a:t>
            </a:r>
            <a:r>
              <a:rPr lang="en-US" dirty="0" smtClean="0"/>
              <a:t>colleagues</a:t>
            </a:r>
          </a:p>
          <a:p>
            <a:r>
              <a:rPr lang="en-US" dirty="0"/>
              <a:t>Surgery was given </a:t>
            </a:r>
            <a:r>
              <a:rPr lang="en-US" dirty="0" smtClean="0"/>
              <a:t>a place </a:t>
            </a:r>
            <a:r>
              <a:rPr lang="en-US" dirty="0"/>
              <a:t>of  </a:t>
            </a:r>
            <a:r>
              <a:rPr lang="en-US" dirty="0" err="1"/>
              <a:t>honour</a:t>
            </a:r>
            <a:r>
              <a:rPr lang="en-US" dirty="0"/>
              <a:t> in </a:t>
            </a:r>
            <a:r>
              <a:rPr lang="en-US" dirty="0" err="1"/>
              <a:t>S</a:t>
            </a:r>
            <a:r>
              <a:rPr lang="en-US" dirty="0" err="1" smtClean="0"/>
              <a:t>usruta</a:t>
            </a:r>
            <a:r>
              <a:rPr lang="en-US" dirty="0" smtClean="0"/>
              <a:t> </a:t>
            </a:r>
            <a:r>
              <a:rPr lang="en-US" dirty="0"/>
              <a:t>Samhita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Susruta</a:t>
            </a:r>
            <a:r>
              <a:rPr lang="en-US" dirty="0" smtClean="0"/>
              <a:t> Samhita is written </a:t>
            </a:r>
            <a:r>
              <a:rPr lang="en-US" dirty="0"/>
              <a:t>in </a:t>
            </a:r>
            <a:r>
              <a:rPr lang="en-US" dirty="0" smtClean="0"/>
              <a:t>Sanskrit and divided </a:t>
            </a:r>
            <a:r>
              <a:rPr lang="en-US" dirty="0"/>
              <a:t>into </a:t>
            </a:r>
            <a:r>
              <a:rPr lang="en-US" i="1" dirty="0">
                <a:solidFill>
                  <a:srgbClr val="C00000"/>
                </a:solidFill>
              </a:rPr>
              <a:t>120 </a:t>
            </a:r>
            <a:r>
              <a:rPr lang="en-US" i="1" dirty="0" smtClean="0">
                <a:solidFill>
                  <a:srgbClr val="C00000"/>
                </a:solidFill>
              </a:rPr>
              <a:t>chapters</a:t>
            </a:r>
            <a:r>
              <a:rPr lang="en-US" dirty="0" smtClean="0"/>
              <a:t>, distributed </a:t>
            </a:r>
            <a:r>
              <a:rPr lang="en-US" dirty="0"/>
              <a:t>in </a:t>
            </a:r>
            <a:r>
              <a:rPr lang="en-US" dirty="0" smtClean="0">
                <a:solidFill>
                  <a:srgbClr val="C00000"/>
                </a:solidFill>
              </a:rPr>
              <a:t>5 </a:t>
            </a:r>
            <a:r>
              <a:rPr lang="en-US" dirty="0">
                <a:solidFill>
                  <a:srgbClr val="C00000"/>
                </a:solidFill>
              </a:rPr>
              <a:t>divisions</a:t>
            </a:r>
            <a:r>
              <a:rPr lang="en-US" dirty="0" smtClean="0"/>
              <a:t>.</a:t>
            </a:r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989" y="4139039"/>
            <a:ext cx="3169692" cy="2480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752" y="4139039"/>
            <a:ext cx="1976371" cy="243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7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241" y="296564"/>
            <a:ext cx="8911687" cy="1280890"/>
          </a:xfrm>
        </p:spPr>
        <p:txBody>
          <a:bodyPr>
            <a:normAutofit/>
          </a:bodyPr>
          <a:lstStyle/>
          <a:p>
            <a:r>
              <a:rPr lang="en-IN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IN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ont. </a:t>
            </a:r>
            <a:endParaRPr lang="en-IN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6712" y="1446662"/>
            <a:ext cx="9484743" cy="456009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large part of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usruta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amhita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devoted to surgery and it includes :-</a:t>
            </a: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Preliminary preparations for surgery, 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types of instruments and their care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of surgical methods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Dressing and bandaging of wounds</a:t>
            </a:r>
          </a:p>
          <a:p>
            <a:pPr lvl="2">
              <a:lnSpc>
                <a:spcPct val="150000"/>
              </a:lnSpc>
            </a:pP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Symptoms to  predict prognosis of the surgical case </a:t>
            </a:r>
          </a:p>
          <a:p>
            <a:pPr>
              <a:lnSpc>
                <a:spcPct val="150000"/>
              </a:lnSpc>
            </a:pPr>
            <a:endParaRPr lang="en-I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213" y="2337214"/>
            <a:ext cx="27813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3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650" y="460337"/>
            <a:ext cx="9675962" cy="1280890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Arial Black" panose="020B0A04020102020204" pitchFamily="34" charset="0"/>
              </a:rPr>
              <a:t>Special </a:t>
            </a:r>
            <a:r>
              <a:rPr lang="en-US" sz="4000" b="1" dirty="0" smtClean="0">
                <a:latin typeface="Arial Black" panose="020B0A04020102020204" pitchFamily="34" charset="0"/>
              </a:rPr>
              <a:t>Surgical </a:t>
            </a:r>
            <a:r>
              <a:rPr lang="en-US" sz="4000" b="1" dirty="0">
                <a:latin typeface="Arial Black" panose="020B0A04020102020204" pitchFamily="34" charset="0"/>
              </a:rPr>
              <a:t>methods </a:t>
            </a:r>
            <a:r>
              <a:rPr lang="en-US" sz="4000" b="1" dirty="0" smtClean="0">
                <a:latin typeface="Arial Black" panose="020B0A04020102020204" pitchFamily="34" charset="0"/>
              </a:rPr>
              <a:t>include</a:t>
            </a:r>
            <a:endParaRPr lang="en-IN" sz="4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685" y="1563805"/>
            <a:ext cx="9843900" cy="448215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of cautery,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Removal of foreign bodies and obstructions,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Surgical grafting (specially of ears lobes),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Dislocations,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Piles and fistula.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Methods of suturing and nurse have been dealt with in detail.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special emphasis on the dissection of a dead body of the human  body is given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73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6639" y="201029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172" y="1481919"/>
            <a:ext cx="10536071" cy="3777622"/>
          </a:xfrm>
        </p:spPr>
        <p:txBody>
          <a:bodyPr/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highly organized department of livestock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 has been given by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kautalya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his ‘</a:t>
            </a:r>
            <a:r>
              <a:rPr lang="en-US" sz="2000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Arthashastra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under king </a:t>
            </a:r>
            <a:r>
              <a:rPr lang="en-US" sz="2000" i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handragupt</a:t>
            </a:r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maurya</a:t>
            </a:r>
            <a:r>
              <a:rPr lang="en-US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(322-298 B.C.)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mperor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shoka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organized veterinary hospitals throughout his kingdom (273-232 B.C.)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ancient texts on medical &amp; veterinary sciences were lost or destroyed in the war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reasons for non –availability of ancient knowledge was the known secretive nature of the Indian scholars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633" y="4026090"/>
            <a:ext cx="2361062" cy="283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7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4878" y="525163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448" y="1806053"/>
            <a:ext cx="8915400" cy="377762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discourse 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common ways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propagation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16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century, veterinary schools were established 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grant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licences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veterinary practice but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schools did not last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 which made modern surgery possible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</a:t>
            </a:r>
            <a:r>
              <a:rPr lang="en-US" sz="2400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Microbiology,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Discovery of antibiotics and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of blood transfusion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 were made in about 100 years beginning from 1846.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31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918" y="388686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/>
              <a:t>Cont.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504" y="1669576"/>
            <a:ext cx="9543648" cy="418531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public demonstration of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made in 1846 by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W.T.G.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C.P. Jackson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Boston physician, appears to be the first to apply ether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extensively in animals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Joseph Lister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the theory and practice of asepsis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1875, One reported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chloral hydrate and three years later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Humbert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used in a horse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1867 popularized a forceps for controlling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haemorrhage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 S. Halsted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1894 propagated maintaining a dry operative field and introduced the use of rubber gloves. </a:t>
            </a:r>
          </a:p>
        </p:txBody>
      </p:sp>
    </p:spTree>
    <p:extLst>
      <p:ext uri="{BB962C8B-B14F-4D97-AF65-F5344CB8AC3E}">
        <p14:creationId xmlns:p14="http://schemas.microsoft.com/office/powerpoint/2010/main" val="7695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821" y="187382"/>
            <a:ext cx="8911687" cy="1280890"/>
          </a:xfrm>
        </p:spPr>
        <p:txBody>
          <a:bodyPr>
            <a:normAutofit/>
          </a:bodyPr>
          <a:lstStyle/>
          <a:p>
            <a:r>
              <a:rPr lang="en-IN" sz="4800" b="1" dirty="0" smtClean="0"/>
              <a:t>Cont</a:t>
            </a:r>
            <a:r>
              <a:rPr lang="en-IN" sz="4800" b="1" dirty="0"/>
              <a:t>.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9" y="1787856"/>
            <a:ext cx="10604311" cy="432808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Sterilisation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boiling was introduced by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Von Bergmann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1886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iscovery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X-rays was done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Roentgen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1895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1898, August Bier of Germany produced true spinal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1901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,Cuille and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Sendrail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Franc induced subarachnoid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anaesthesia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horse, cattle and dogs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Eberlein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Germay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as the father of veterinary radiology, elaborated the use of X-rays in veterinary practice during the period of 1897-1916.</a:t>
            </a:r>
          </a:p>
        </p:txBody>
      </p:sp>
    </p:spTree>
    <p:extLst>
      <p:ext uri="{BB962C8B-B14F-4D97-AF65-F5344CB8AC3E}">
        <p14:creationId xmlns:p14="http://schemas.microsoft.com/office/powerpoint/2010/main" val="27749015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1022</Words>
  <Application>Microsoft Office PowerPoint</Application>
  <PresentationFormat>Custom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Wisp</vt:lpstr>
      <vt:lpstr>General Surgery</vt:lpstr>
      <vt:lpstr>Historical perspective</vt:lpstr>
      <vt:lpstr>Cont.</vt:lpstr>
      <vt:lpstr>Cont. </vt:lpstr>
      <vt:lpstr>Special Surgical methods include</vt:lpstr>
      <vt:lpstr>Cont. </vt:lpstr>
      <vt:lpstr>Cont. </vt:lpstr>
      <vt:lpstr>Cont. </vt:lpstr>
      <vt:lpstr>Cont. </vt:lpstr>
      <vt:lpstr>Cont. </vt:lpstr>
      <vt:lpstr>INTRODUCTION</vt:lpstr>
      <vt:lpstr>CLASSIFICATION  OF SURGERY</vt:lpstr>
      <vt:lpstr>Nature Of Surgery</vt:lpstr>
      <vt:lpstr>Cont. </vt:lpstr>
      <vt:lpstr>Region/ System involved :</vt:lpstr>
      <vt:lpstr>Instruments/Appliances used:</vt:lpstr>
      <vt:lpstr>Reasons for Surgery</vt:lpstr>
      <vt:lpstr>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Lenovo</cp:lastModifiedBy>
  <cp:revision>44</cp:revision>
  <dcterms:created xsi:type="dcterms:W3CDTF">2018-09-14T05:49:11Z</dcterms:created>
  <dcterms:modified xsi:type="dcterms:W3CDTF">2019-10-23T08:22:30Z</dcterms:modified>
</cp:coreProperties>
</file>