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656FD-9DFF-419C-8580-2378A691D2AC}" type="datetimeFigureOut">
              <a:rPr lang="en-IN" smtClean="0"/>
              <a:t>16-09-2020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3E30DA-FA10-4C76-A647-F225D582678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7307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3E30DA-FA10-4C76-A647-F225D5826786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3749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EDD322B-2EC7-43A5-BF2D-B7BAC029C31D}" type="datetime1">
              <a:rPr lang="en-IN" smtClean="0"/>
              <a:t>16-09-2020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5887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D0274-2F35-4FFC-8411-0D026528F1A1}" type="datetime1">
              <a:rPr lang="en-IN" smtClean="0"/>
              <a:t>16-09-2020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157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70124-00A5-4B21-94BF-24AD62DD2D42}" type="datetime1">
              <a:rPr lang="en-IN" smtClean="0"/>
              <a:t>16-09-2020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5047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8E17-FC48-4A4E-A5D4-1D589DE6F548}" type="datetime1">
              <a:rPr lang="en-IN" smtClean="0"/>
              <a:t>16-09-2020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510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C1AC6-BEA8-4D8F-90FB-DF79690F94B0}" type="datetime1">
              <a:rPr lang="en-IN" smtClean="0"/>
              <a:t>16-09-2020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80911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3D1F1-9A8B-4317-AC61-EA9702B10DCC}" type="datetime1">
              <a:rPr lang="en-IN" smtClean="0"/>
              <a:t>16-09-2020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6744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E525-B142-41C1-90E6-487CD2C1263A}" type="datetime1">
              <a:rPr lang="en-IN" smtClean="0"/>
              <a:t>16-09-2020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5299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A4AE-C531-46D4-9BF7-1EC0C29D266D}" type="datetime1">
              <a:rPr lang="en-IN" smtClean="0"/>
              <a:t>16-09-2020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9357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7148A54-3785-420B-99C7-FD312084DBF8}" type="datetime1">
              <a:rPr lang="en-IN" smtClean="0"/>
              <a:t>16-09-2020</a:t>
            </a:fld>
            <a:endParaRPr lang="en-IN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0048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802EC-6878-4064-9F1A-AC689E4A93FE}" type="datetime1">
              <a:rPr lang="en-IN" smtClean="0"/>
              <a:t>16-09-2020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3307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88A12-199D-4FC1-AFC8-A8D5AC82E429}" type="datetime1">
              <a:rPr lang="en-IN" smtClean="0"/>
              <a:t>16-09-2020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45032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E4DD1040-173D-4F8C-AD9F-F4CFD55E3A79}" type="datetime1">
              <a:rPr lang="en-IN" smtClean="0"/>
              <a:t>16-09-2020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IN" smtClean="0"/>
              <a:t>P.G. Teaching</a:t>
            </a:r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08179E54-2392-4C79-B532-97038516C5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5759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88642"/>
            <a:ext cx="9144000" cy="436915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Couse number AGB 610</a:t>
            </a:r>
          </a:p>
          <a:p>
            <a:pPr algn="ctr"/>
            <a:endParaRPr lang="en-IN" b="1" dirty="0" smtClean="0">
              <a:solidFill>
                <a:schemeClr val="tx1"/>
              </a:solidFill>
            </a:endParaRPr>
          </a:p>
          <a:p>
            <a:pPr algn="ctr"/>
            <a:r>
              <a:rPr lang="en-IN" b="1" dirty="0" smtClean="0">
                <a:solidFill>
                  <a:schemeClr val="tx1"/>
                </a:solidFill>
              </a:rPr>
              <a:t>Course Title: Laboratory Animal Breeding</a:t>
            </a:r>
          </a:p>
          <a:p>
            <a:pPr algn="ctr"/>
            <a:endParaRPr lang="en-IN" b="1" dirty="0" smtClean="0">
              <a:solidFill>
                <a:schemeClr val="tx1"/>
              </a:solidFill>
            </a:endParaRPr>
          </a:p>
          <a:p>
            <a:pPr algn="ctr"/>
            <a:r>
              <a:rPr lang="en-IN" b="1" dirty="0" smtClean="0">
                <a:solidFill>
                  <a:schemeClr val="tx1"/>
                </a:solidFill>
              </a:rPr>
              <a:t>Lecture on Introduction to laboratory Animal </a:t>
            </a:r>
            <a:r>
              <a:rPr lang="en-IN" b="1" dirty="0" smtClean="0">
                <a:solidFill>
                  <a:schemeClr val="tx1"/>
                </a:solidFill>
              </a:rPr>
              <a:t>Genetics</a:t>
            </a:r>
            <a:endParaRPr lang="en-IN" b="1" dirty="0" smtClean="0">
              <a:solidFill>
                <a:schemeClr val="tx1"/>
              </a:solidFill>
            </a:endParaRPr>
          </a:p>
          <a:p>
            <a:pPr algn="ctr"/>
            <a:endParaRPr lang="en-IN" b="1" dirty="0">
              <a:solidFill>
                <a:schemeClr val="tx1"/>
              </a:solidFill>
            </a:endParaRPr>
          </a:p>
          <a:p>
            <a:pPr algn="ctr"/>
            <a:endParaRPr lang="en-IN" b="1" dirty="0" smtClean="0">
              <a:solidFill>
                <a:schemeClr val="tx1"/>
              </a:solidFill>
            </a:endParaRPr>
          </a:p>
          <a:p>
            <a:pPr algn="ctr"/>
            <a:r>
              <a:rPr lang="en-IN" b="1" dirty="0" smtClean="0">
                <a:solidFill>
                  <a:schemeClr val="tx1"/>
                </a:solidFill>
              </a:rPr>
              <a:t>Instructor: Dr </a:t>
            </a:r>
            <a:r>
              <a:rPr lang="en-IN" b="1" dirty="0" err="1" smtClean="0">
                <a:solidFill>
                  <a:schemeClr val="tx1"/>
                </a:solidFill>
              </a:rPr>
              <a:t>Shanker</a:t>
            </a:r>
            <a:r>
              <a:rPr lang="en-IN" b="1" dirty="0" smtClean="0">
                <a:solidFill>
                  <a:schemeClr val="tx1"/>
                </a:solidFill>
              </a:rPr>
              <a:t> </a:t>
            </a:r>
            <a:r>
              <a:rPr lang="en-IN" b="1" dirty="0" err="1" smtClean="0">
                <a:solidFill>
                  <a:schemeClr val="tx1"/>
                </a:solidFill>
              </a:rPr>
              <a:t>Dayal</a:t>
            </a:r>
            <a:endParaRPr lang="en-IN" b="1" dirty="0">
              <a:solidFill>
                <a:schemeClr val="tx1"/>
              </a:solidFill>
            </a:endParaRPr>
          </a:p>
          <a:p>
            <a:pPr algn="ctr"/>
            <a:r>
              <a:rPr lang="en-IN" b="1" dirty="0" smtClean="0">
                <a:solidFill>
                  <a:schemeClr val="tx1"/>
                </a:solidFill>
              </a:rPr>
              <a:t>Univ. Professor, AGB</a:t>
            </a:r>
          </a:p>
          <a:p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z="1200" b="1" dirty="0" smtClean="0"/>
              <a:t>P.G. Teaching</a:t>
            </a:r>
            <a:endParaRPr lang="en-IN" sz="1200" b="1" dirty="0"/>
          </a:p>
        </p:txBody>
      </p:sp>
    </p:spTree>
    <p:extLst>
      <p:ext uri="{BB962C8B-B14F-4D97-AF65-F5344CB8AC3E}">
        <p14:creationId xmlns:p14="http://schemas.microsoft.com/office/powerpoint/2010/main" val="243793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502276"/>
            <a:ext cx="9667741" cy="6355724"/>
          </a:xfrm>
        </p:spPr>
        <p:txBody>
          <a:bodyPr>
            <a:normAutofit fontScale="70000" lnSpcReduction="20000"/>
          </a:bodyPr>
          <a:lstStyle/>
          <a:p>
            <a:r>
              <a:rPr lang="en-IN" b="1" dirty="0">
                <a:solidFill>
                  <a:srgbClr val="FF0000"/>
                </a:solidFill>
              </a:rPr>
              <a:t>Laboratory animals</a:t>
            </a:r>
            <a:r>
              <a:rPr lang="en-IN" b="1" dirty="0">
                <a:solidFill>
                  <a:schemeClr val="tx1"/>
                </a:solidFill>
              </a:rPr>
              <a:t>: Any vertebrate animal produced for or used in teaching, testing and research</a:t>
            </a:r>
          </a:p>
          <a:p>
            <a:endParaRPr lang="en-IN" b="1" dirty="0" smtClean="0">
              <a:solidFill>
                <a:schemeClr val="tx1"/>
              </a:solidFill>
            </a:endParaRPr>
          </a:p>
          <a:p>
            <a:endParaRPr lang="en-IN" b="1" dirty="0" smtClean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rgbClr val="FF0000"/>
                </a:solidFill>
              </a:rPr>
              <a:t>Common Use:</a:t>
            </a:r>
            <a:endParaRPr lang="en-IN" b="1" dirty="0">
              <a:solidFill>
                <a:srgbClr val="FF0000"/>
              </a:solidFill>
            </a:endParaRPr>
          </a:p>
          <a:p>
            <a:pPr marL="457200" indent="-457200" algn="l">
              <a:buAutoNum type="arabicPeriod"/>
            </a:pPr>
            <a:r>
              <a:rPr lang="en-IN" b="1" dirty="0" smtClean="0">
                <a:solidFill>
                  <a:schemeClr val="tx1"/>
                </a:solidFill>
              </a:rPr>
              <a:t>Acquisition </a:t>
            </a:r>
            <a:r>
              <a:rPr lang="en-IN" b="1" dirty="0">
                <a:solidFill>
                  <a:schemeClr val="tx1"/>
                </a:solidFill>
              </a:rPr>
              <a:t>of new </a:t>
            </a:r>
            <a:r>
              <a:rPr lang="en-IN" b="1" dirty="0" smtClean="0">
                <a:solidFill>
                  <a:schemeClr val="tx1"/>
                </a:solidFill>
              </a:rPr>
              <a:t>knowledge</a:t>
            </a:r>
          </a:p>
          <a:p>
            <a:pPr marL="457200" indent="-457200" algn="l">
              <a:buAutoNum type="arabicPeriod"/>
            </a:pPr>
            <a:endParaRPr lang="en-IN" b="1" dirty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chemeClr val="tx1"/>
                </a:solidFill>
              </a:rPr>
              <a:t>2. </a:t>
            </a:r>
            <a:r>
              <a:rPr lang="en-IN" b="1" dirty="0">
                <a:solidFill>
                  <a:schemeClr val="tx1"/>
                </a:solidFill>
              </a:rPr>
              <a:t>Development and testing of medicine and </a:t>
            </a:r>
            <a:r>
              <a:rPr lang="en-IN" b="1" dirty="0" smtClean="0">
                <a:solidFill>
                  <a:schemeClr val="tx1"/>
                </a:solidFill>
              </a:rPr>
              <a:t>vaccine</a:t>
            </a:r>
          </a:p>
          <a:p>
            <a:pPr algn="l"/>
            <a:endParaRPr lang="en-IN" b="1" dirty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chemeClr val="tx1"/>
                </a:solidFill>
              </a:rPr>
              <a:t>3. </a:t>
            </a:r>
            <a:r>
              <a:rPr lang="en-IN" b="1" dirty="0">
                <a:solidFill>
                  <a:schemeClr val="tx1"/>
                </a:solidFill>
              </a:rPr>
              <a:t>To know mechanism of function of animals and </a:t>
            </a:r>
            <a:r>
              <a:rPr lang="en-IN" b="1" dirty="0" smtClean="0">
                <a:solidFill>
                  <a:schemeClr val="tx1"/>
                </a:solidFill>
              </a:rPr>
              <a:t>human</a:t>
            </a:r>
          </a:p>
          <a:p>
            <a:pPr algn="l"/>
            <a:endParaRPr lang="en-IN" b="1" dirty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chemeClr val="tx1"/>
                </a:solidFill>
              </a:rPr>
              <a:t>4. </a:t>
            </a:r>
            <a:r>
              <a:rPr lang="en-IN" b="1" dirty="0">
                <a:solidFill>
                  <a:schemeClr val="tx1"/>
                </a:solidFill>
              </a:rPr>
              <a:t>assessing the effect of chemicals and environmental pollutants on animal </a:t>
            </a:r>
            <a:r>
              <a:rPr lang="en-IN" b="1" dirty="0" smtClean="0">
                <a:solidFill>
                  <a:schemeClr val="tx1"/>
                </a:solidFill>
              </a:rPr>
              <a:t>	and human</a:t>
            </a:r>
          </a:p>
          <a:p>
            <a:pPr algn="l"/>
            <a:endParaRPr lang="en-IN" b="1" dirty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chemeClr val="tx1"/>
                </a:solidFill>
              </a:rPr>
              <a:t>5. </a:t>
            </a:r>
            <a:r>
              <a:rPr lang="en-IN" b="1" dirty="0">
                <a:solidFill>
                  <a:schemeClr val="tx1"/>
                </a:solidFill>
              </a:rPr>
              <a:t>Used in teaching </a:t>
            </a:r>
            <a:r>
              <a:rPr lang="en-IN" b="1" dirty="0" smtClean="0">
                <a:solidFill>
                  <a:schemeClr val="tx1"/>
                </a:solidFill>
              </a:rPr>
              <a:t>exercises</a:t>
            </a:r>
          </a:p>
          <a:p>
            <a:pPr algn="l"/>
            <a:endParaRPr lang="en-IN" b="1" dirty="0">
              <a:solidFill>
                <a:schemeClr val="tx1"/>
              </a:solidFill>
            </a:endParaRPr>
          </a:p>
          <a:p>
            <a:pPr algn="l"/>
            <a:r>
              <a:rPr lang="en-IN" b="1" dirty="0" smtClean="0">
                <a:solidFill>
                  <a:schemeClr val="tx1"/>
                </a:solidFill>
              </a:rPr>
              <a:t>6. </a:t>
            </a:r>
            <a:r>
              <a:rPr lang="en-IN" b="1" dirty="0">
                <a:solidFill>
                  <a:schemeClr val="tx1"/>
                </a:solidFill>
              </a:rPr>
              <a:t>Used in efficacy, safety and toxicity testing</a:t>
            </a:r>
          </a:p>
          <a:p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8637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502276"/>
            <a:ext cx="9667741" cy="635572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IN" dirty="0">
                <a:solidFill>
                  <a:srgbClr val="FF0000"/>
                </a:solidFill>
              </a:rPr>
              <a:t>Why to use animals for research and </a:t>
            </a:r>
            <a:r>
              <a:rPr lang="en-IN" dirty="0" smtClean="0">
                <a:solidFill>
                  <a:srgbClr val="FF0000"/>
                </a:solidFill>
              </a:rPr>
              <a:t>teaching?</a:t>
            </a:r>
          </a:p>
          <a:p>
            <a:pPr algn="l"/>
            <a:endParaRPr lang="en-IN" dirty="0">
              <a:solidFill>
                <a:srgbClr val="FF0000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The functions of cell and organs are similar in animals and </a:t>
            </a:r>
            <a:r>
              <a:rPr lang="en-IN" b="1" dirty="0" smtClean="0">
                <a:solidFill>
                  <a:schemeClr val="tx1"/>
                </a:solidFill>
              </a:rPr>
              <a:t>human. </a:t>
            </a:r>
          </a:p>
          <a:p>
            <a:pPr algn="just"/>
            <a:endParaRPr lang="en-IN" b="1" dirty="0" smtClean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What </a:t>
            </a:r>
            <a:r>
              <a:rPr lang="en-IN" b="1" dirty="0">
                <a:solidFill>
                  <a:schemeClr val="tx1"/>
                </a:solidFill>
              </a:rPr>
              <a:t>we </a:t>
            </a:r>
            <a:r>
              <a:rPr lang="en-IN" b="1" dirty="0" smtClean="0">
                <a:solidFill>
                  <a:schemeClr val="tx1"/>
                </a:solidFill>
              </a:rPr>
              <a:t>learn </a:t>
            </a:r>
            <a:r>
              <a:rPr lang="en-IN" b="1" dirty="0">
                <a:solidFill>
                  <a:schemeClr val="tx1"/>
                </a:solidFill>
              </a:rPr>
              <a:t>on laboratory animal are also useful for human and other </a:t>
            </a:r>
            <a:r>
              <a:rPr lang="en-IN" b="1" dirty="0" smtClean="0">
                <a:solidFill>
                  <a:schemeClr val="tx1"/>
                </a:solidFill>
              </a:rPr>
              <a:t>animals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To obtain authentic results of the research experiments and tests, standardised animals with known health and genetic status should be used.</a:t>
            </a:r>
          </a:p>
          <a:p>
            <a:pPr algn="just"/>
            <a:endParaRPr lang="en-IN" b="1" dirty="0" smtClean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Animals of unknown origin are prone to give erroneous results with uncertain repeatability</a:t>
            </a:r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627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502276"/>
            <a:ext cx="9667741" cy="635572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IN" b="1" dirty="0">
                <a:solidFill>
                  <a:schemeClr val="tx1"/>
                </a:solidFill>
              </a:rPr>
              <a:t>Type of laboratory animal on the basis of their health </a:t>
            </a:r>
            <a:r>
              <a:rPr lang="en-IN" b="1" dirty="0" smtClean="0">
                <a:solidFill>
                  <a:schemeClr val="tx1"/>
                </a:solidFill>
              </a:rPr>
              <a:t>status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marL="457200" indent="-457200" algn="just">
              <a:buAutoNum type="arabicPeriod"/>
            </a:pPr>
            <a:r>
              <a:rPr lang="en-IN" b="1" dirty="0" smtClean="0">
                <a:solidFill>
                  <a:schemeClr val="tx1"/>
                </a:solidFill>
              </a:rPr>
              <a:t>Conventional</a:t>
            </a:r>
          </a:p>
          <a:p>
            <a:pPr marL="457200" indent="-457200" algn="just">
              <a:buAutoNum type="arabicPeriod"/>
            </a:pPr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2. </a:t>
            </a:r>
            <a:r>
              <a:rPr lang="en-IN" b="1" dirty="0" smtClean="0">
                <a:solidFill>
                  <a:schemeClr val="tx1"/>
                </a:solidFill>
              </a:rPr>
              <a:t>  Specific </a:t>
            </a:r>
            <a:r>
              <a:rPr lang="en-IN" b="1" dirty="0">
                <a:solidFill>
                  <a:schemeClr val="tx1"/>
                </a:solidFill>
              </a:rPr>
              <a:t>pathogen free (SPF</a:t>
            </a:r>
            <a:r>
              <a:rPr lang="en-IN" b="1" dirty="0" smtClean="0">
                <a:solidFill>
                  <a:schemeClr val="tx1"/>
                </a:solidFill>
              </a:rPr>
              <a:t>)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3. </a:t>
            </a:r>
            <a:r>
              <a:rPr lang="en-IN" b="1" dirty="0" smtClean="0">
                <a:solidFill>
                  <a:schemeClr val="tx1"/>
                </a:solidFill>
              </a:rPr>
              <a:t>  Germ </a:t>
            </a:r>
            <a:r>
              <a:rPr lang="en-IN" b="1" dirty="0">
                <a:solidFill>
                  <a:schemeClr val="tx1"/>
                </a:solidFill>
              </a:rPr>
              <a:t>free (</a:t>
            </a:r>
            <a:r>
              <a:rPr lang="en-IN" b="1" dirty="0" err="1">
                <a:solidFill>
                  <a:schemeClr val="tx1"/>
                </a:solidFill>
              </a:rPr>
              <a:t>Gnotobiotic</a:t>
            </a:r>
            <a:r>
              <a:rPr lang="en-IN" b="1" dirty="0">
                <a:solidFill>
                  <a:schemeClr val="tx1"/>
                </a:solidFill>
              </a:rPr>
              <a:t>)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Conventional colony free from common diseases and drawn from known genetic stock is acceptable in most research.</a:t>
            </a:r>
          </a:p>
          <a:p>
            <a:pPr algn="just"/>
            <a:endParaRPr lang="en-IN" b="1" dirty="0" smtClean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SPF and </a:t>
            </a:r>
            <a:r>
              <a:rPr lang="en-IN" b="1" dirty="0" err="1">
                <a:solidFill>
                  <a:schemeClr val="tx1"/>
                </a:solidFill>
              </a:rPr>
              <a:t>g</a:t>
            </a:r>
            <a:r>
              <a:rPr lang="en-IN" b="1" dirty="0" err="1" smtClean="0">
                <a:solidFill>
                  <a:schemeClr val="tx1"/>
                </a:solidFill>
              </a:rPr>
              <a:t>notobiotic</a:t>
            </a:r>
            <a:r>
              <a:rPr lang="en-IN" b="1" dirty="0" smtClean="0">
                <a:solidFill>
                  <a:schemeClr val="tx1"/>
                </a:solidFill>
              </a:rPr>
              <a:t> animal are used for specific research</a:t>
            </a:r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0281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321970"/>
            <a:ext cx="9667741" cy="6355724"/>
          </a:xfrm>
        </p:spPr>
        <p:txBody>
          <a:bodyPr>
            <a:normAutofit lnSpcReduction="10000"/>
          </a:bodyPr>
          <a:lstStyle/>
          <a:p>
            <a:pPr algn="just"/>
            <a:r>
              <a:rPr lang="en-IN" b="1" dirty="0">
                <a:solidFill>
                  <a:schemeClr val="tx1"/>
                </a:solidFill>
              </a:rPr>
              <a:t>For any scientific research the selection of right type of animal is essential to get good results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Lab animal should always be obtained from organised animal houses where animals are bred and maintained under scientific discipline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A number of visible and invisible factors affect the physiology, behaviour and health of the animal that interferes with the experimental responses and provide unreliable results. </a:t>
            </a:r>
            <a:endParaRPr lang="en-IN" b="1" dirty="0" smtClean="0">
              <a:solidFill>
                <a:schemeClr val="tx1"/>
              </a:solidFill>
            </a:endParaRP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Hence </a:t>
            </a:r>
            <a:r>
              <a:rPr lang="en-IN" b="1" dirty="0">
                <a:solidFill>
                  <a:schemeClr val="tx1"/>
                </a:solidFill>
              </a:rPr>
              <a:t>lab animal need careful breeding and maintenance.</a:t>
            </a:r>
          </a:p>
          <a:p>
            <a:pPr algn="l"/>
            <a:endParaRPr lang="en-IN" b="1" dirty="0" smtClean="0">
              <a:solidFill>
                <a:schemeClr val="tx1"/>
              </a:solidFill>
            </a:endParaRPr>
          </a:p>
          <a:p>
            <a:pPr algn="l"/>
            <a:endParaRPr lang="en-IN" b="1" dirty="0">
              <a:solidFill>
                <a:schemeClr val="tx1"/>
              </a:solidFill>
            </a:endParaRPr>
          </a:p>
          <a:p>
            <a:pPr algn="l"/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7984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502276"/>
            <a:ext cx="9667741" cy="6355724"/>
          </a:xfrm>
        </p:spPr>
        <p:txBody>
          <a:bodyPr>
            <a:normAutofit/>
          </a:bodyPr>
          <a:lstStyle/>
          <a:p>
            <a:endParaRPr lang="en-IN" b="1" dirty="0" smtClean="0">
              <a:solidFill>
                <a:srgbClr val="00B050"/>
              </a:solidFill>
            </a:endParaRPr>
          </a:p>
          <a:p>
            <a:endParaRPr lang="en-IN" b="1" dirty="0">
              <a:solidFill>
                <a:srgbClr val="00B050"/>
              </a:solidFill>
            </a:endParaRPr>
          </a:p>
          <a:p>
            <a:endParaRPr lang="en-IN" b="1" dirty="0" smtClean="0">
              <a:solidFill>
                <a:srgbClr val="00B050"/>
              </a:solidFill>
            </a:endParaRPr>
          </a:p>
          <a:p>
            <a:endParaRPr lang="en-IN" b="1" dirty="0">
              <a:solidFill>
                <a:srgbClr val="00B050"/>
              </a:solidFill>
            </a:endParaRPr>
          </a:p>
          <a:p>
            <a:endParaRPr lang="en-IN" b="1" dirty="0" smtClean="0">
              <a:solidFill>
                <a:srgbClr val="00B050"/>
              </a:solidFill>
            </a:endParaRPr>
          </a:p>
          <a:p>
            <a:endParaRPr lang="en-IN" b="1" dirty="0">
              <a:solidFill>
                <a:srgbClr val="00B050"/>
              </a:solidFill>
            </a:endParaRPr>
          </a:p>
          <a:p>
            <a:r>
              <a:rPr lang="en-IN" b="1" dirty="0" smtClean="0">
                <a:solidFill>
                  <a:srgbClr val="00B050"/>
                </a:solidFill>
              </a:rPr>
              <a:t>Requirements </a:t>
            </a:r>
            <a:r>
              <a:rPr lang="en-IN" b="1" dirty="0">
                <a:solidFill>
                  <a:srgbClr val="00B050"/>
                </a:solidFill>
              </a:rPr>
              <a:t>of Breeding and care of laboratory animals</a:t>
            </a:r>
          </a:p>
          <a:p>
            <a:pPr algn="just"/>
            <a:endParaRPr lang="en-IN" b="1" dirty="0">
              <a:solidFill>
                <a:srgbClr val="00B050"/>
              </a:solidFill>
            </a:endParaRPr>
          </a:p>
          <a:p>
            <a:pPr algn="l"/>
            <a:endParaRPr lang="en-IN" b="1" dirty="0" smtClean="0">
              <a:solidFill>
                <a:srgbClr val="00B050"/>
              </a:solidFill>
            </a:endParaRPr>
          </a:p>
          <a:p>
            <a:pPr algn="l"/>
            <a:endParaRPr lang="en-IN" b="1" dirty="0">
              <a:solidFill>
                <a:srgbClr val="00B050"/>
              </a:solidFill>
            </a:endParaRPr>
          </a:p>
          <a:p>
            <a:pPr algn="l"/>
            <a:endParaRPr lang="en-IN" b="1" dirty="0">
              <a:solidFill>
                <a:srgbClr val="00B050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363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 fontScale="55000" lnSpcReduction="20000"/>
          </a:bodyPr>
          <a:lstStyle/>
          <a:p>
            <a:endParaRPr lang="en-IN" dirty="0"/>
          </a:p>
          <a:p>
            <a:pPr algn="l"/>
            <a:r>
              <a:rPr lang="en-IN" sz="3600" b="1" dirty="0">
                <a:solidFill>
                  <a:srgbClr val="FF0000"/>
                </a:solidFill>
              </a:rPr>
              <a:t>1. Housing Management:</a:t>
            </a: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	Very sensitive to their living condition therefore should be housed away from human habitations and not exposed to dust, smoke, noise, wild rodents, insects and </a:t>
            </a:r>
            <a:r>
              <a:rPr lang="en-IN" sz="3600" b="1" dirty="0" smtClean="0">
                <a:solidFill>
                  <a:schemeClr val="tx1"/>
                </a:solidFill>
              </a:rPr>
              <a:t>birds</a:t>
            </a:r>
          </a:p>
          <a:p>
            <a:pPr algn="l"/>
            <a:endParaRPr lang="en-IN" sz="3600" b="1" dirty="0">
              <a:solidFill>
                <a:schemeClr val="tx1"/>
              </a:solidFill>
            </a:endParaRP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Temperature		 22</a:t>
            </a:r>
            <a:r>
              <a:rPr lang="en-IN" sz="3600" b="1" baseline="30000" dirty="0">
                <a:solidFill>
                  <a:schemeClr val="tx1"/>
                </a:solidFill>
              </a:rPr>
              <a:t>o</a:t>
            </a:r>
            <a:r>
              <a:rPr lang="en-IN" sz="3600" b="1" dirty="0">
                <a:solidFill>
                  <a:schemeClr val="tx1"/>
                </a:solidFill>
              </a:rPr>
              <a:t>C ±1</a:t>
            </a:r>
            <a:r>
              <a:rPr lang="en-IN" sz="3600" b="1" baseline="30000" dirty="0">
                <a:solidFill>
                  <a:schemeClr val="tx1"/>
                </a:solidFill>
              </a:rPr>
              <a:t>o</a:t>
            </a:r>
            <a:r>
              <a:rPr lang="en-IN" sz="3600" b="1" dirty="0">
                <a:solidFill>
                  <a:schemeClr val="tx1"/>
                </a:solidFill>
              </a:rPr>
              <a:t>C</a:t>
            </a: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Humidity   		50-60%</a:t>
            </a: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Light			300 Lux at floor level with regular 12 hr light cycle</a:t>
            </a: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Noise			50 </a:t>
            </a:r>
            <a:r>
              <a:rPr lang="en-IN" sz="3600" b="1" dirty="0" err="1">
                <a:solidFill>
                  <a:schemeClr val="tx1"/>
                </a:solidFill>
              </a:rPr>
              <a:t>db</a:t>
            </a:r>
            <a:r>
              <a:rPr lang="en-IN" sz="3600" b="1" dirty="0">
                <a:solidFill>
                  <a:schemeClr val="tx1"/>
                </a:solidFill>
              </a:rPr>
              <a:t> avoid sudden and sharp sound</a:t>
            </a: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Ventilation		10-15 air changes/hr</a:t>
            </a:r>
          </a:p>
          <a:p>
            <a:endParaRPr lang="en-IN" sz="3600" b="1" dirty="0">
              <a:solidFill>
                <a:schemeClr val="tx1"/>
              </a:solidFill>
            </a:endParaRP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Constant temperature is essential as variation in room temperature causes change in food/water intake and also effect fertility and lactation</a:t>
            </a:r>
            <a:r>
              <a:rPr lang="en-IN" sz="36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IN" sz="3600" b="1" dirty="0">
              <a:solidFill>
                <a:schemeClr val="tx1"/>
              </a:solidFill>
            </a:endParaRP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Increase in temperature with high humidity causes ammonia built up predisposing them to opportunistic infections by lowering their resistance</a:t>
            </a:r>
            <a:r>
              <a:rPr lang="en-IN" sz="36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IN" sz="3600" b="1" dirty="0">
              <a:solidFill>
                <a:schemeClr val="tx1"/>
              </a:solidFill>
            </a:endParaRPr>
          </a:p>
          <a:p>
            <a:pPr algn="l"/>
            <a:r>
              <a:rPr lang="en-IN" sz="3600" b="1" dirty="0">
                <a:solidFill>
                  <a:schemeClr val="tx1"/>
                </a:solidFill>
              </a:rPr>
              <a:t>Sudden and sharp sound disturb the physiology of animals and may give rise to ear damage, hypertension, cannibalism </a:t>
            </a:r>
            <a:r>
              <a:rPr lang="en-IN" sz="3600" b="1" dirty="0" err="1" smtClean="0">
                <a:solidFill>
                  <a:schemeClr val="tx1"/>
                </a:solidFill>
              </a:rPr>
              <a:t>etc</a:t>
            </a:r>
            <a:endParaRPr lang="en-IN" sz="3600" b="1" dirty="0">
              <a:solidFill>
                <a:schemeClr val="tx1"/>
              </a:solidFill>
            </a:endParaRPr>
          </a:p>
          <a:p>
            <a:pPr algn="just"/>
            <a:endParaRPr lang="en-IN" sz="3600" b="1" dirty="0">
              <a:solidFill>
                <a:schemeClr val="tx1"/>
              </a:solidFill>
            </a:endParaRPr>
          </a:p>
          <a:p>
            <a:pPr algn="l"/>
            <a:endParaRPr lang="en-IN" sz="3600" b="1" dirty="0" smtClean="0">
              <a:solidFill>
                <a:schemeClr val="tx1"/>
              </a:solidFill>
            </a:endParaRPr>
          </a:p>
          <a:p>
            <a:pPr algn="l"/>
            <a:endParaRPr lang="en-IN" sz="3600" b="1" dirty="0">
              <a:solidFill>
                <a:schemeClr val="tx1"/>
              </a:solidFill>
            </a:endParaRPr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593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 fontScale="77500" lnSpcReduction="20000"/>
          </a:bodyPr>
          <a:lstStyle/>
          <a:p>
            <a:endParaRPr lang="en-IN" dirty="0"/>
          </a:p>
          <a:p>
            <a:pPr algn="l"/>
            <a:r>
              <a:rPr lang="en-IN" dirty="0" smtClean="0"/>
              <a:t>2</a:t>
            </a:r>
            <a:r>
              <a:rPr lang="en-IN" dirty="0"/>
              <a:t>. </a:t>
            </a:r>
            <a:r>
              <a:rPr lang="en-IN" b="1" dirty="0">
                <a:solidFill>
                  <a:srgbClr val="FF0000"/>
                </a:solidFill>
              </a:rPr>
              <a:t>Breeding and Genetics</a:t>
            </a: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Breeding stock must be procured from a reliable/accredited </a:t>
            </a:r>
            <a:r>
              <a:rPr lang="en-IN" b="1" dirty="0" smtClean="0">
                <a:solidFill>
                  <a:schemeClr val="tx1"/>
                </a:solidFill>
              </a:rPr>
              <a:t>source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Their genetic make up and health should be </a:t>
            </a:r>
            <a:r>
              <a:rPr lang="en-IN" b="1" dirty="0" smtClean="0">
                <a:solidFill>
                  <a:schemeClr val="tx1"/>
                </a:solidFill>
              </a:rPr>
              <a:t>known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Laboratory animal on the basis of their genetic make up can be </a:t>
            </a:r>
            <a:r>
              <a:rPr lang="en-IN" b="1" dirty="0" err="1">
                <a:solidFill>
                  <a:schemeClr val="tx1"/>
                </a:solidFill>
              </a:rPr>
              <a:t>devided</a:t>
            </a:r>
            <a:r>
              <a:rPr lang="en-IN" b="1" dirty="0">
                <a:solidFill>
                  <a:schemeClr val="tx1"/>
                </a:solidFill>
              </a:rPr>
              <a:t> in to two categories</a:t>
            </a: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1. </a:t>
            </a:r>
            <a:r>
              <a:rPr lang="en-IN" b="1" dirty="0" smtClean="0">
                <a:solidFill>
                  <a:schemeClr val="tx1"/>
                </a:solidFill>
              </a:rPr>
              <a:t>Outbred or random bred strain</a:t>
            </a:r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2. Inbred strain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In outbred colonies each individual is genetically unique</a:t>
            </a:r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Outbred stock are usually hardy and prolific and usually breed well under sub optimal condition</a:t>
            </a:r>
          </a:p>
          <a:p>
            <a:pPr algn="just"/>
            <a:r>
              <a:rPr lang="en-IN" b="1" dirty="0" err="1" smtClean="0">
                <a:solidFill>
                  <a:schemeClr val="tx1"/>
                </a:solidFill>
              </a:rPr>
              <a:t>Eg</a:t>
            </a:r>
            <a:r>
              <a:rPr lang="en-IN" b="1" dirty="0" smtClean="0">
                <a:solidFill>
                  <a:schemeClr val="tx1"/>
                </a:solidFill>
              </a:rPr>
              <a:t>. Swiss mice, </a:t>
            </a:r>
            <a:r>
              <a:rPr lang="en-IN" b="1" dirty="0" err="1" smtClean="0">
                <a:solidFill>
                  <a:schemeClr val="tx1"/>
                </a:solidFill>
              </a:rPr>
              <a:t>Wistar</a:t>
            </a:r>
            <a:r>
              <a:rPr lang="en-IN" b="1" dirty="0" smtClean="0">
                <a:solidFill>
                  <a:schemeClr val="tx1"/>
                </a:solidFill>
              </a:rPr>
              <a:t> rat </a:t>
            </a:r>
            <a:r>
              <a:rPr lang="en-IN" b="1" dirty="0" err="1" smtClean="0">
                <a:solidFill>
                  <a:schemeClr val="tx1"/>
                </a:solidFill>
              </a:rPr>
              <a:t>etc</a:t>
            </a:r>
            <a:endParaRPr lang="en-IN" b="1" dirty="0">
              <a:solidFill>
                <a:schemeClr val="tx1"/>
              </a:solidFill>
            </a:endParaRPr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668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/>
          </a:bodyPr>
          <a:lstStyle/>
          <a:p>
            <a:endParaRPr lang="en-IN" dirty="0"/>
          </a:p>
          <a:p>
            <a:pPr algn="just"/>
            <a:r>
              <a:rPr lang="en-IN" dirty="0" smtClean="0">
                <a:solidFill>
                  <a:schemeClr val="tx1"/>
                </a:solidFill>
              </a:rPr>
              <a:t>Inbred strain is produced as a result of 20 or more consecutive generation of brother X sister mating</a:t>
            </a: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In Inbred strain all animals are trace back to a single breeding pair in 20</a:t>
            </a:r>
            <a:r>
              <a:rPr lang="en-IN" b="1" baseline="30000" dirty="0" smtClean="0">
                <a:solidFill>
                  <a:schemeClr val="tx1"/>
                </a:solidFill>
              </a:rPr>
              <a:t>th</a:t>
            </a:r>
            <a:r>
              <a:rPr lang="en-IN" b="1" dirty="0" smtClean="0">
                <a:solidFill>
                  <a:schemeClr val="tx1"/>
                </a:solidFill>
              </a:rPr>
              <a:t> or subsequent generation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In case of an inbred strain, the character of the strain, their gene distribution and number of inbred generation must be known for further propagation.</a:t>
            </a: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 </a:t>
            </a: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Inbred strain need careful breeding to avoid any genetic contamination.</a:t>
            </a:r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398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/>
          </a:bodyPr>
          <a:lstStyle/>
          <a:p>
            <a:endParaRPr lang="en-IN" dirty="0"/>
          </a:p>
          <a:p>
            <a:pPr algn="l"/>
            <a:r>
              <a:rPr lang="en-IN" dirty="0" smtClean="0"/>
              <a:t>3</a:t>
            </a:r>
            <a:r>
              <a:rPr lang="en-IN" dirty="0"/>
              <a:t>.</a:t>
            </a:r>
            <a:r>
              <a:rPr lang="en-IN" b="1" dirty="0">
                <a:solidFill>
                  <a:srgbClr val="FF0000"/>
                </a:solidFill>
              </a:rPr>
              <a:t> Nutrition and feeding</a:t>
            </a: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Should </a:t>
            </a:r>
            <a:r>
              <a:rPr lang="en-IN" b="1" dirty="0">
                <a:solidFill>
                  <a:schemeClr val="tx1"/>
                </a:solidFill>
              </a:rPr>
              <a:t>be maintained on balanced diet based on nutritional requirement of each species. </a:t>
            </a:r>
            <a:endParaRPr lang="en-IN" b="1" dirty="0" smtClean="0">
              <a:solidFill>
                <a:schemeClr val="tx1"/>
              </a:solidFill>
            </a:endParaRPr>
          </a:p>
          <a:p>
            <a:pPr algn="just"/>
            <a:endParaRPr lang="en-IN" b="1" dirty="0" smtClean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Feed </a:t>
            </a:r>
            <a:r>
              <a:rPr lang="en-IN" b="1" dirty="0">
                <a:solidFill>
                  <a:schemeClr val="tx1"/>
                </a:solidFill>
              </a:rPr>
              <a:t>ingredients used in diet should be of standard quality and free from dust, moulds, fungi and other contaminants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Commercial available pelleted feeds balanced for different species of animals are available and can be used</a:t>
            </a:r>
            <a:r>
              <a:rPr lang="en-IN" dirty="0"/>
              <a:t>.</a:t>
            </a:r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7643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 fontScale="85000" lnSpcReduction="20000"/>
          </a:bodyPr>
          <a:lstStyle/>
          <a:p>
            <a:endParaRPr lang="en-IN" dirty="0"/>
          </a:p>
          <a:p>
            <a:pPr algn="l"/>
            <a:r>
              <a:rPr lang="en-IN" dirty="0" smtClean="0">
                <a:solidFill>
                  <a:srgbClr val="FF0000"/>
                </a:solidFill>
              </a:rPr>
              <a:t>4</a:t>
            </a:r>
            <a:r>
              <a:rPr lang="en-IN" dirty="0">
                <a:solidFill>
                  <a:srgbClr val="FF0000"/>
                </a:solidFill>
              </a:rPr>
              <a:t>. Hygiene and disease control</a:t>
            </a: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Lab </a:t>
            </a:r>
            <a:r>
              <a:rPr lang="en-IN" b="1" dirty="0">
                <a:solidFill>
                  <a:schemeClr val="tx1"/>
                </a:solidFill>
              </a:rPr>
              <a:t>animal facility should be provided with barriers at entry to control the entry of contaminants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 smtClean="0">
                <a:solidFill>
                  <a:schemeClr val="tx1"/>
                </a:solidFill>
              </a:rPr>
              <a:t>Animal </a:t>
            </a:r>
            <a:r>
              <a:rPr lang="en-IN" b="1" dirty="0">
                <a:solidFill>
                  <a:schemeClr val="tx1"/>
                </a:solidFill>
              </a:rPr>
              <a:t>room should be cleaned decontaminated and fumigated along with empty cages and racks </a:t>
            </a:r>
            <a:r>
              <a:rPr lang="en-IN" b="1" dirty="0" smtClean="0">
                <a:solidFill>
                  <a:schemeClr val="tx1"/>
                </a:solidFill>
              </a:rPr>
              <a:t>regularly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On exit side an efficient monitoring service is needed to be established to monitor the prevalence of any infection in the colony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Regular medical check-up of the animal and staff is </a:t>
            </a:r>
            <a:r>
              <a:rPr lang="en-IN" b="1" dirty="0" smtClean="0">
                <a:solidFill>
                  <a:schemeClr val="tx1"/>
                </a:solidFill>
              </a:rPr>
              <a:t>essential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</a:rPr>
              <a:t>All dead animals and waste should be properly disposed off/</a:t>
            </a:r>
            <a:r>
              <a:rPr lang="en-IN" b="1" dirty="0" err="1">
                <a:solidFill>
                  <a:schemeClr val="tx1"/>
                </a:solidFill>
              </a:rPr>
              <a:t>incenerated</a:t>
            </a:r>
            <a:r>
              <a:rPr lang="en-IN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endParaRPr lang="en-IN" b="1" dirty="0" smtClean="0">
              <a:solidFill>
                <a:schemeClr val="tx1"/>
              </a:solidFill>
            </a:endParaRP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just"/>
            <a:endParaRPr lang="en-IN" b="1" dirty="0">
              <a:solidFill>
                <a:schemeClr val="tx1"/>
              </a:solidFill>
            </a:endParaRPr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96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/>
          </a:bodyPr>
          <a:lstStyle/>
          <a:p>
            <a:endParaRPr lang="en-IN" dirty="0"/>
          </a:p>
          <a:p>
            <a:pPr algn="just"/>
            <a:r>
              <a:rPr lang="en-IN" dirty="0" smtClean="0"/>
              <a:t>5</a:t>
            </a:r>
            <a:r>
              <a:rPr lang="en-IN" dirty="0"/>
              <a:t>.</a:t>
            </a:r>
            <a:r>
              <a:rPr lang="en-IN" sz="2400" dirty="0"/>
              <a:t> </a:t>
            </a:r>
            <a:r>
              <a:rPr lang="en-IN" sz="2400" dirty="0">
                <a:solidFill>
                  <a:srgbClr val="FF0000"/>
                </a:solidFill>
              </a:rPr>
              <a:t>Personnel </a:t>
            </a:r>
            <a:r>
              <a:rPr lang="en-IN" sz="2400" dirty="0" smtClean="0">
                <a:solidFill>
                  <a:srgbClr val="FF0000"/>
                </a:solidFill>
              </a:rPr>
              <a:t>Management</a:t>
            </a:r>
          </a:p>
          <a:p>
            <a:pPr algn="just"/>
            <a:endParaRPr lang="en-IN" sz="2400" dirty="0">
              <a:solidFill>
                <a:srgbClr val="FF0000"/>
              </a:solidFill>
            </a:endParaRPr>
          </a:p>
          <a:p>
            <a:pPr algn="just"/>
            <a:r>
              <a:rPr lang="en-IN" sz="2400" b="1" dirty="0" smtClean="0">
                <a:solidFill>
                  <a:schemeClr val="tx1"/>
                </a:solidFill>
              </a:rPr>
              <a:t>	Only </a:t>
            </a:r>
            <a:r>
              <a:rPr lang="en-IN" sz="2400" b="1" dirty="0">
                <a:solidFill>
                  <a:schemeClr val="tx1"/>
                </a:solidFill>
              </a:rPr>
              <a:t>willing staff who have liking for the animal should be </a:t>
            </a:r>
            <a:r>
              <a:rPr lang="en-IN" sz="2400" b="1" dirty="0" smtClean="0">
                <a:solidFill>
                  <a:schemeClr val="tx1"/>
                </a:solidFill>
              </a:rPr>
              <a:t>recruited</a:t>
            </a:r>
          </a:p>
          <a:p>
            <a:pPr algn="just"/>
            <a:endParaRPr lang="en-IN" sz="2400" b="1" dirty="0">
              <a:solidFill>
                <a:schemeClr val="tx1"/>
              </a:solidFill>
            </a:endParaRPr>
          </a:p>
          <a:p>
            <a:pPr algn="just"/>
            <a:r>
              <a:rPr lang="en-IN" sz="2400" b="1" dirty="0" smtClean="0">
                <a:solidFill>
                  <a:schemeClr val="tx1"/>
                </a:solidFill>
              </a:rPr>
              <a:t>	Training </a:t>
            </a:r>
            <a:r>
              <a:rPr lang="en-IN" sz="2400" b="1" dirty="0">
                <a:solidFill>
                  <a:schemeClr val="tx1"/>
                </a:solidFill>
              </a:rPr>
              <a:t>of staff at all level should be </a:t>
            </a:r>
            <a:r>
              <a:rPr lang="en-IN" sz="2400" b="1" dirty="0" smtClean="0">
                <a:solidFill>
                  <a:schemeClr val="tx1"/>
                </a:solidFill>
              </a:rPr>
              <a:t>provided</a:t>
            </a:r>
          </a:p>
          <a:p>
            <a:pPr algn="just"/>
            <a:endParaRPr lang="en-IN" sz="2400" b="1" dirty="0">
              <a:solidFill>
                <a:schemeClr val="tx1"/>
              </a:solidFill>
            </a:endParaRPr>
          </a:p>
          <a:p>
            <a:pPr algn="just"/>
            <a:r>
              <a:rPr lang="en-IN" sz="2400" b="1" dirty="0" smtClean="0">
                <a:solidFill>
                  <a:schemeClr val="tx1"/>
                </a:solidFill>
              </a:rPr>
              <a:t>	They </a:t>
            </a:r>
            <a:r>
              <a:rPr lang="en-IN" sz="2400" b="1" dirty="0">
                <a:solidFill>
                  <a:schemeClr val="tx1"/>
                </a:solidFill>
              </a:rPr>
              <a:t>should be provided protective clothing while working in animal </a:t>
            </a:r>
            <a:r>
              <a:rPr lang="en-IN" sz="2400" b="1" dirty="0" smtClean="0">
                <a:solidFill>
                  <a:schemeClr val="tx1"/>
                </a:solidFill>
              </a:rPr>
              <a:t>           	rooms.</a:t>
            </a:r>
          </a:p>
          <a:p>
            <a:pPr algn="just"/>
            <a:endParaRPr lang="en-IN" sz="2400" b="1" dirty="0">
              <a:solidFill>
                <a:schemeClr val="tx1"/>
              </a:solidFill>
            </a:endParaRPr>
          </a:p>
          <a:p>
            <a:pPr algn="just"/>
            <a:r>
              <a:rPr lang="en-IN" sz="2400" b="1" dirty="0" smtClean="0">
                <a:solidFill>
                  <a:schemeClr val="tx1"/>
                </a:solidFill>
              </a:rPr>
              <a:t>	Regular </a:t>
            </a:r>
            <a:r>
              <a:rPr lang="en-IN" sz="2400" b="1" dirty="0">
                <a:solidFill>
                  <a:schemeClr val="tx1"/>
                </a:solidFill>
              </a:rPr>
              <a:t>medical check up should be arrange to diagnose zoonotic </a:t>
            </a:r>
            <a:r>
              <a:rPr lang="en-IN" sz="2400" b="1" dirty="0" smtClean="0">
                <a:solidFill>
                  <a:schemeClr val="tx1"/>
                </a:solidFill>
              </a:rPr>
              <a:t>	disease </a:t>
            </a:r>
            <a:r>
              <a:rPr lang="en-IN" sz="2400" b="1" dirty="0">
                <a:solidFill>
                  <a:schemeClr val="tx1"/>
                </a:solidFill>
              </a:rPr>
              <a:t>if any</a:t>
            </a:r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664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/>
          </a:bodyPr>
          <a:lstStyle/>
          <a:p>
            <a:pPr algn="l"/>
            <a:r>
              <a:rPr lang="en-IN" sz="2400" b="1" dirty="0" smtClean="0">
                <a:solidFill>
                  <a:schemeClr val="tx1"/>
                </a:solidFill>
              </a:rPr>
              <a:t>6</a:t>
            </a:r>
            <a:r>
              <a:rPr lang="en-IN" sz="2400" b="1" dirty="0">
                <a:solidFill>
                  <a:schemeClr val="tx1"/>
                </a:solidFill>
              </a:rPr>
              <a:t>. Records and evaluation</a:t>
            </a:r>
          </a:p>
          <a:p>
            <a:pPr algn="l"/>
            <a:r>
              <a:rPr lang="en-IN" sz="2400" b="1" dirty="0">
                <a:solidFill>
                  <a:schemeClr val="tx1"/>
                </a:solidFill>
              </a:rPr>
              <a:t>	Record keeping is must for an animal house for </a:t>
            </a:r>
            <a:r>
              <a:rPr lang="en-IN" sz="2400" b="1" dirty="0" smtClean="0">
                <a:solidFill>
                  <a:schemeClr val="tx1"/>
                </a:solidFill>
              </a:rPr>
              <a:t>evaluation</a:t>
            </a: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r>
              <a:rPr lang="en-IN" sz="2400" b="1" dirty="0">
                <a:solidFill>
                  <a:schemeClr val="tx1"/>
                </a:solidFill>
              </a:rPr>
              <a:t>	Form should be simple and </a:t>
            </a:r>
            <a:r>
              <a:rPr lang="en-IN" sz="2400" b="1" dirty="0" smtClean="0">
                <a:solidFill>
                  <a:schemeClr val="tx1"/>
                </a:solidFill>
              </a:rPr>
              <a:t>complete</a:t>
            </a: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r>
              <a:rPr lang="en-IN" sz="2400" b="1" dirty="0">
                <a:solidFill>
                  <a:schemeClr val="tx1"/>
                </a:solidFill>
              </a:rPr>
              <a:t>	Record of breeding and </a:t>
            </a:r>
            <a:r>
              <a:rPr lang="en-IN" sz="2400" b="1" dirty="0" err="1" smtClean="0">
                <a:solidFill>
                  <a:schemeClr val="tx1"/>
                </a:solidFill>
              </a:rPr>
              <a:t>deathbs</a:t>
            </a:r>
            <a:r>
              <a:rPr lang="en-IN" sz="2400" b="1" dirty="0" smtClean="0">
                <a:solidFill>
                  <a:schemeClr val="tx1"/>
                </a:solidFill>
              </a:rPr>
              <a:t> </a:t>
            </a:r>
            <a:r>
              <a:rPr lang="en-IN" sz="2400" b="1" dirty="0">
                <a:solidFill>
                  <a:schemeClr val="tx1"/>
                </a:solidFill>
              </a:rPr>
              <a:t>at various stages are </a:t>
            </a:r>
            <a:r>
              <a:rPr lang="en-IN" sz="2400" b="1" dirty="0" smtClean="0">
                <a:solidFill>
                  <a:schemeClr val="tx1"/>
                </a:solidFill>
              </a:rPr>
              <a:t>essential</a:t>
            </a: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r>
              <a:rPr lang="en-IN" sz="2400" b="1" dirty="0">
                <a:solidFill>
                  <a:schemeClr val="tx1"/>
                </a:solidFill>
              </a:rPr>
              <a:t>	Log book of various machines </a:t>
            </a:r>
            <a:r>
              <a:rPr lang="en-IN" sz="2400" b="1" dirty="0" err="1">
                <a:solidFill>
                  <a:schemeClr val="tx1"/>
                </a:solidFill>
              </a:rPr>
              <a:t>eg</a:t>
            </a:r>
            <a:r>
              <a:rPr lang="en-IN" sz="2400" b="1" dirty="0">
                <a:solidFill>
                  <a:schemeClr val="tx1"/>
                </a:solidFill>
              </a:rPr>
              <a:t>. Incinerator, boiler, A.C. plant should </a:t>
            </a:r>
            <a:r>
              <a:rPr lang="en-IN" sz="2400" b="1" dirty="0" smtClean="0">
                <a:solidFill>
                  <a:schemeClr val="tx1"/>
                </a:solidFill>
              </a:rPr>
              <a:t>	be </a:t>
            </a:r>
            <a:r>
              <a:rPr lang="en-IN" sz="2400" b="1" dirty="0">
                <a:solidFill>
                  <a:schemeClr val="tx1"/>
                </a:solidFill>
              </a:rPr>
              <a:t>maintained</a:t>
            </a:r>
            <a:r>
              <a:rPr lang="en-IN" sz="2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r>
              <a:rPr lang="en-IN" sz="2400" b="1" dirty="0">
                <a:solidFill>
                  <a:schemeClr val="tx1"/>
                </a:solidFill>
              </a:rPr>
              <a:t>	Monthly and annual review of animal house is essential for future </a:t>
            </a:r>
            <a:r>
              <a:rPr lang="en-IN" sz="2400" b="1" dirty="0" smtClean="0">
                <a:solidFill>
                  <a:schemeClr val="tx1"/>
                </a:solidFill>
              </a:rPr>
              <a:t>	planning</a:t>
            </a:r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just"/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 smtClean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  <a:p>
            <a:pPr algn="l"/>
            <a:endParaRPr lang="en-IN" sz="2400" b="1" dirty="0">
              <a:solidFill>
                <a:schemeClr val="tx1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5818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9757" y="283335"/>
            <a:ext cx="9667741" cy="6355724"/>
          </a:xfrm>
        </p:spPr>
        <p:txBody>
          <a:bodyPr>
            <a:normAutofit/>
          </a:bodyPr>
          <a:lstStyle/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l"/>
            <a:endParaRPr lang="en-IN" dirty="0"/>
          </a:p>
          <a:p>
            <a:pPr algn="just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P.G. Teaching</a:t>
            </a:r>
            <a:endParaRPr lang="en-IN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972161"/>
              </p:ext>
            </p:extLst>
          </p:nvPr>
        </p:nvGraphicFramePr>
        <p:xfrm>
          <a:off x="1133341" y="1223491"/>
          <a:ext cx="10187189" cy="46895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04563"/>
                <a:gridCol w="7482626"/>
              </a:tblGrid>
              <a:tr h="130094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rgbClr val="7030A0"/>
                          </a:solidFill>
                          <a:effectLst/>
                        </a:rPr>
                        <a:t>ACI </a:t>
                      </a:r>
                      <a:endParaRPr lang="en-IN" sz="2000" b="1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dirty="0">
                          <a:solidFill>
                            <a:schemeClr val="tx1"/>
                          </a:solidFill>
                          <a:effectLst/>
                        </a:rPr>
                        <a:t>Disease model for congenital genitourinary anomalies. Interstitial cell tumours of testis occurs in 85% males over 18 months, ACI rats with ipsilateral agenesis of the kidney ductus and deferens serve as models for the embryologic origin of the caput </a:t>
                      </a:r>
                      <a:r>
                        <a:rPr lang="en-IN" sz="2000" dirty="0" err="1">
                          <a:solidFill>
                            <a:schemeClr val="tx1"/>
                          </a:solidFill>
                          <a:effectLst/>
                        </a:rPr>
                        <a:t>epididymidis</a:t>
                      </a:r>
                      <a:r>
                        <a:rPr lang="en-IN" sz="2000" dirty="0">
                          <a:solidFill>
                            <a:schemeClr val="tx1"/>
                          </a:solidFill>
                          <a:effectLst/>
                        </a:rPr>
                        <a:t>.  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</a:tr>
              <a:tr h="130094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>
                          <a:solidFill>
                            <a:srgbClr val="7030A0"/>
                          </a:solidFill>
                          <a:effectLst/>
                        </a:rPr>
                        <a:t>F344</a:t>
                      </a:r>
                      <a:endParaRPr lang="en-IN" sz="2000" b="1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rgbClr val="0070C0"/>
                          </a:solidFill>
                          <a:effectLst/>
                        </a:rPr>
                        <a:t>Disease model for Phenylketonuria, interstitial cell tumour of the testis, urinary bladder carcinoma, peripheral retinal degeneration. </a:t>
                      </a:r>
                      <a:r>
                        <a:rPr lang="en-IN" sz="2000" b="1" dirty="0" err="1">
                          <a:solidFill>
                            <a:srgbClr val="0070C0"/>
                          </a:solidFill>
                          <a:effectLst/>
                        </a:rPr>
                        <a:t>Esophageal</a:t>
                      </a:r>
                      <a:r>
                        <a:rPr lang="en-IN" sz="2000" b="1" dirty="0">
                          <a:solidFill>
                            <a:srgbClr val="0070C0"/>
                          </a:solidFill>
                          <a:effectLst/>
                        </a:rPr>
                        <a:t> carcinoma, yolk sac carcinoma. Will grow many type of transplantable tumours. Used for long tern study of xenobiotic toxicity.   </a:t>
                      </a:r>
                      <a:r>
                        <a:rPr lang="en-IN" sz="20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</a:tr>
              <a:tr h="5133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>
                          <a:solidFill>
                            <a:srgbClr val="7030A0"/>
                          </a:solidFill>
                          <a:effectLst/>
                        </a:rPr>
                        <a:t>LEW </a:t>
                      </a:r>
                      <a:endParaRPr lang="en-IN" sz="2000" b="1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chemeClr val="tx1"/>
                          </a:solidFill>
                          <a:effectLst/>
                        </a:rPr>
                        <a:t>Disease model for multiple sclerosis. Host for many transplantable tumours. </a:t>
                      </a:r>
                      <a:endParaRPr lang="en-IN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</a:tr>
              <a:tr h="77590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>
                          <a:solidFill>
                            <a:srgbClr val="7030A0"/>
                          </a:solidFill>
                          <a:effectLst/>
                        </a:rPr>
                        <a:t>SHRSP</a:t>
                      </a:r>
                      <a:endParaRPr lang="en-IN" sz="2000" b="1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rgbClr val="FF0000"/>
                          </a:solidFill>
                          <a:effectLst/>
                        </a:rPr>
                        <a:t>Disease model for Malignant hypertension, stroke. Cerebrovascular lesions in 80% of males over 100 days of age. </a:t>
                      </a:r>
                      <a:endParaRPr lang="en-IN" sz="20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</a:tr>
              <a:tr h="51338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rgbClr val="7030A0"/>
                          </a:solidFill>
                          <a:effectLst/>
                        </a:rPr>
                        <a:t>WN </a:t>
                      </a:r>
                      <a:endParaRPr lang="en-IN" sz="2000" b="1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IN" sz="2000" b="1" dirty="0">
                          <a:solidFill>
                            <a:schemeClr val="tx1"/>
                          </a:solidFill>
                          <a:effectLst/>
                        </a:rPr>
                        <a:t>Inbred </a:t>
                      </a:r>
                      <a:r>
                        <a:rPr lang="en-IN" sz="2000" b="1" dirty="0" err="1">
                          <a:solidFill>
                            <a:schemeClr val="tx1"/>
                          </a:solidFill>
                          <a:effectLst/>
                        </a:rPr>
                        <a:t>Wistar</a:t>
                      </a:r>
                      <a:r>
                        <a:rPr lang="en-IN" sz="2000" b="1" dirty="0">
                          <a:solidFill>
                            <a:schemeClr val="tx1"/>
                          </a:solidFill>
                          <a:effectLst/>
                        </a:rPr>
                        <a:t> Highly susceptible to nephritis, mammary tumour incidence 30-50%. </a:t>
                      </a:r>
                      <a:endParaRPr lang="en-IN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Mangal" panose="02040503050203030202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4710" y="811369"/>
            <a:ext cx="3014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 smtClean="0">
                <a:solidFill>
                  <a:srgbClr val="FF0000"/>
                </a:solidFill>
              </a:rPr>
              <a:t>Common Inbred Rat strain</a:t>
            </a:r>
            <a:r>
              <a:rPr lang="en-IN" b="1" dirty="0" smtClean="0">
                <a:solidFill>
                  <a:srgbClr val="FF0000"/>
                </a:solidFill>
              </a:rPr>
              <a:t>s</a:t>
            </a:r>
            <a:endParaRPr lang="en-IN" b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577329" y="6272011"/>
            <a:ext cx="312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 smtClean="0"/>
              <a:t>(Bhardwaj and </a:t>
            </a:r>
            <a:r>
              <a:rPr lang="en-IN" dirty="0" err="1" smtClean="0"/>
              <a:t>Upadhyay</a:t>
            </a:r>
            <a:r>
              <a:rPr lang="en-IN" dirty="0" smtClean="0"/>
              <a:t>, 1994)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2954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172</TotalTime>
  <Words>760</Words>
  <Application>Microsoft Office PowerPoint</Application>
  <PresentationFormat>Widescreen</PresentationFormat>
  <Paragraphs>202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Mangal</vt:lpstr>
      <vt:lpstr>Metropolitan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14</cp:revision>
  <dcterms:created xsi:type="dcterms:W3CDTF">2020-09-09T07:45:50Z</dcterms:created>
  <dcterms:modified xsi:type="dcterms:W3CDTF">2020-09-16T11:27:28Z</dcterms:modified>
</cp:coreProperties>
</file>