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CA348E-BD1B-4BCC-8865-74E0E54A8BC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D8F9FD8-1F54-4C4E-BDB7-0707BBD830B4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1.Contaminated food and water with fecal materials.</a:t>
          </a:r>
        </a:p>
        <a:p>
          <a:r>
            <a:rPr lang="en-US" sz="2400" b="1" dirty="0" smtClean="0">
              <a:solidFill>
                <a:schemeClr val="tx1"/>
              </a:solidFill>
            </a:rPr>
            <a:t>2.Calves acquire infection in their intrauterine life.</a:t>
          </a:r>
        </a:p>
        <a:p>
          <a:r>
            <a:rPr lang="en-US" sz="2400" b="1" dirty="0" smtClean="0">
              <a:solidFill>
                <a:schemeClr val="tx1"/>
              </a:solidFill>
            </a:rPr>
            <a:t>3. Milk</a:t>
          </a:r>
        </a:p>
        <a:p>
          <a:r>
            <a:rPr lang="en-US" sz="2400" b="1" dirty="0" smtClean="0">
              <a:solidFill>
                <a:schemeClr val="tx1"/>
              </a:solidFill>
            </a:rPr>
            <a:t>4. </a:t>
          </a:r>
          <a:r>
            <a:rPr lang="en-IN" sz="2400" b="1" dirty="0" smtClean="0">
              <a:solidFill>
                <a:schemeClr val="tx1"/>
              </a:solidFill>
            </a:rPr>
            <a:t>Testes and Accessory sex  glands.</a:t>
          </a:r>
        </a:p>
        <a:p>
          <a:r>
            <a:rPr lang="en-IN" sz="2400" b="1" dirty="0" smtClean="0">
              <a:solidFill>
                <a:schemeClr val="tx1"/>
              </a:solidFill>
            </a:rPr>
            <a:t>5. Semen dos not interfere with fertility or conception</a:t>
          </a:r>
        </a:p>
        <a:p>
          <a:endParaRPr lang="en-IN" sz="2400" b="1" dirty="0" smtClean="0">
            <a:solidFill>
              <a:schemeClr val="tx1"/>
            </a:solidFill>
          </a:endParaRPr>
        </a:p>
        <a:p>
          <a:endParaRPr lang="en-IN" sz="2400" b="1" dirty="0">
            <a:solidFill>
              <a:schemeClr val="tx1"/>
            </a:solidFill>
          </a:endParaRPr>
        </a:p>
      </dgm:t>
    </dgm:pt>
    <dgm:pt modelId="{796EED35-7C70-4171-8EAC-55BC5DBA5DB2}" type="parTrans" cxnId="{280525C4-4914-4727-A44D-116635E5D85B}">
      <dgm:prSet/>
      <dgm:spPr/>
      <dgm:t>
        <a:bodyPr/>
        <a:lstStyle/>
        <a:p>
          <a:endParaRPr lang="en-IN"/>
        </a:p>
      </dgm:t>
    </dgm:pt>
    <dgm:pt modelId="{00993601-46AD-4532-AF5A-7218B150722B}" type="sibTrans" cxnId="{280525C4-4914-4727-A44D-116635E5D85B}">
      <dgm:prSet/>
      <dgm:spPr/>
      <dgm:t>
        <a:bodyPr/>
        <a:lstStyle/>
        <a:p>
          <a:endParaRPr lang="en-IN"/>
        </a:p>
      </dgm:t>
    </dgm:pt>
    <dgm:pt modelId="{16CB5411-6E55-4FB3-B4C8-3B16E738FF1F}" type="pres">
      <dgm:prSet presAssocID="{56CA348E-BD1B-4BCC-8865-74E0E54A8B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587783C-6558-43F0-967F-A116ED914A69}" type="pres">
      <dgm:prSet presAssocID="{6D8F9FD8-1F54-4C4E-BDB7-0707BBD830B4}" presName="parentLin" presStyleCnt="0"/>
      <dgm:spPr/>
    </dgm:pt>
    <dgm:pt modelId="{7E86789A-6FF3-4632-A11A-FF5304F1AD2D}" type="pres">
      <dgm:prSet presAssocID="{6D8F9FD8-1F54-4C4E-BDB7-0707BBD830B4}" presName="parentLeftMargin" presStyleLbl="node1" presStyleIdx="0" presStyleCnt="1"/>
      <dgm:spPr/>
      <dgm:t>
        <a:bodyPr/>
        <a:lstStyle/>
        <a:p>
          <a:endParaRPr lang="en-IN"/>
        </a:p>
      </dgm:t>
    </dgm:pt>
    <dgm:pt modelId="{1D9D2F7E-A225-4B58-B7C7-33ABF05E2D95}" type="pres">
      <dgm:prSet presAssocID="{6D8F9FD8-1F54-4C4E-BDB7-0707BBD830B4}" presName="parentText" presStyleLbl="node1" presStyleIdx="0" presStyleCnt="1" custScaleX="207792" custScaleY="491077" custLinFactNeighborX="-8016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1D66CC5-12BD-4299-A95F-073677FADF6B}" type="pres">
      <dgm:prSet presAssocID="{6D8F9FD8-1F54-4C4E-BDB7-0707BBD830B4}" presName="negativeSpace" presStyleCnt="0"/>
      <dgm:spPr/>
    </dgm:pt>
    <dgm:pt modelId="{D519C903-DDA8-413C-B79F-977198FF38FF}" type="pres">
      <dgm:prSet presAssocID="{6D8F9FD8-1F54-4C4E-BDB7-0707BBD830B4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938AF93-69C9-40E0-AB94-54798C8CB954}" type="presOf" srcId="{6D8F9FD8-1F54-4C4E-BDB7-0707BBD830B4}" destId="{1D9D2F7E-A225-4B58-B7C7-33ABF05E2D95}" srcOrd="1" destOrd="0" presId="urn:microsoft.com/office/officeart/2005/8/layout/list1"/>
    <dgm:cxn modelId="{5117728F-D8F0-4E1C-A957-95E3C977AFD7}" type="presOf" srcId="{6D8F9FD8-1F54-4C4E-BDB7-0707BBD830B4}" destId="{7E86789A-6FF3-4632-A11A-FF5304F1AD2D}" srcOrd="0" destOrd="0" presId="urn:microsoft.com/office/officeart/2005/8/layout/list1"/>
    <dgm:cxn modelId="{280525C4-4914-4727-A44D-116635E5D85B}" srcId="{56CA348E-BD1B-4BCC-8865-74E0E54A8BCE}" destId="{6D8F9FD8-1F54-4C4E-BDB7-0707BBD830B4}" srcOrd="0" destOrd="0" parTransId="{796EED35-7C70-4171-8EAC-55BC5DBA5DB2}" sibTransId="{00993601-46AD-4532-AF5A-7218B150722B}"/>
    <dgm:cxn modelId="{EE2A5C31-91A4-4A5E-89C3-8833EE33D64D}" type="presOf" srcId="{56CA348E-BD1B-4BCC-8865-74E0E54A8BCE}" destId="{16CB5411-6E55-4FB3-B4C8-3B16E738FF1F}" srcOrd="0" destOrd="0" presId="urn:microsoft.com/office/officeart/2005/8/layout/list1"/>
    <dgm:cxn modelId="{D901520A-9649-4072-A106-C3F6E0C95139}" type="presParOf" srcId="{16CB5411-6E55-4FB3-B4C8-3B16E738FF1F}" destId="{7587783C-6558-43F0-967F-A116ED914A69}" srcOrd="0" destOrd="0" presId="urn:microsoft.com/office/officeart/2005/8/layout/list1"/>
    <dgm:cxn modelId="{627837D4-6B45-4332-8192-8C306666C23E}" type="presParOf" srcId="{7587783C-6558-43F0-967F-A116ED914A69}" destId="{7E86789A-6FF3-4632-A11A-FF5304F1AD2D}" srcOrd="0" destOrd="0" presId="urn:microsoft.com/office/officeart/2005/8/layout/list1"/>
    <dgm:cxn modelId="{1124A5B3-06A7-4C30-A4F5-8A671B300C3E}" type="presParOf" srcId="{7587783C-6558-43F0-967F-A116ED914A69}" destId="{1D9D2F7E-A225-4B58-B7C7-33ABF05E2D95}" srcOrd="1" destOrd="0" presId="urn:microsoft.com/office/officeart/2005/8/layout/list1"/>
    <dgm:cxn modelId="{67638A6B-640D-480D-9BBC-76C1B5AD40D3}" type="presParOf" srcId="{16CB5411-6E55-4FB3-B4C8-3B16E738FF1F}" destId="{31D66CC5-12BD-4299-A95F-073677FADF6B}" srcOrd="1" destOrd="0" presId="urn:microsoft.com/office/officeart/2005/8/layout/list1"/>
    <dgm:cxn modelId="{CD0B0289-EC8C-481D-916F-EC0F041BAFC8}" type="presParOf" srcId="{16CB5411-6E55-4FB3-B4C8-3B16E738FF1F}" destId="{D519C903-DDA8-413C-B79F-977198FF38FF}" srcOrd="2" destOrd="0" presId="urn:microsoft.com/office/officeart/2005/8/layout/list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3DA65A-1F07-4DA6-BDCF-871DBC91F4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E4261B1-2733-4AFC-BB27-7D32D5251609}">
      <dgm:prSet phldrT="[Text]" custT="1"/>
      <dgm:spPr>
        <a:solidFill>
          <a:schemeClr val="bg2"/>
        </a:solidFill>
        <a:ln>
          <a:solidFill>
            <a:schemeClr val="accent2"/>
          </a:solidFill>
        </a:ln>
      </dgm:spPr>
      <dgm:t>
        <a:bodyPr/>
        <a:lstStyle/>
        <a:p>
          <a:pPr algn="just"/>
          <a:endParaRPr lang="en-US" sz="2800" b="1" dirty="0" smtClean="0">
            <a:solidFill>
              <a:schemeClr val="tx1"/>
            </a:solidFill>
          </a:endParaRPr>
        </a:p>
        <a:p>
          <a:pPr algn="just"/>
          <a:endParaRPr lang="en-US" sz="2800" b="1" dirty="0" smtClean="0">
            <a:solidFill>
              <a:schemeClr val="tx1"/>
            </a:solidFill>
          </a:endParaRPr>
        </a:p>
        <a:p>
          <a:pPr algn="just"/>
          <a:endParaRPr lang="en-US" sz="2800" b="1" dirty="0" smtClean="0">
            <a:solidFill>
              <a:schemeClr val="tx1"/>
            </a:solidFill>
          </a:endParaRPr>
        </a:p>
        <a:p>
          <a:pPr algn="just"/>
          <a:endParaRPr lang="en-US" sz="2800" b="1" dirty="0" smtClean="0">
            <a:solidFill>
              <a:schemeClr val="tx1"/>
            </a:solidFill>
          </a:endParaRPr>
        </a:p>
        <a:p>
          <a:pPr algn="just"/>
          <a:r>
            <a:rPr lang="en-US" sz="2800" b="1" dirty="0" smtClean="0">
              <a:solidFill>
                <a:schemeClr val="tx1"/>
              </a:solidFill>
            </a:rPr>
            <a:t>1. </a:t>
          </a:r>
          <a:r>
            <a:rPr lang="en-US" sz="2400" b="1" dirty="0" smtClean="0">
              <a:solidFill>
                <a:schemeClr val="tx1"/>
              </a:solidFill>
            </a:rPr>
            <a:t>IP is very long (&gt; 18 months).</a:t>
          </a: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2. The most cardinal clinical sign is diarrhea.</a:t>
          </a: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3. Diarrhea may continuous or intermittent.</a:t>
          </a: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4. Feces is dark with bubbles and no offensive </a:t>
          </a:r>
          <a:r>
            <a:rPr lang="en-US" sz="2400" b="1" dirty="0" err="1" smtClean="0">
              <a:solidFill>
                <a:schemeClr val="tx1"/>
              </a:solidFill>
            </a:rPr>
            <a:t>odour</a:t>
          </a:r>
          <a:endParaRPr lang="en-US" sz="2400" b="1" dirty="0" smtClean="0">
            <a:solidFill>
              <a:schemeClr val="tx1"/>
            </a:solidFill>
          </a:endParaRP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5. No blood or mucous in feces</a:t>
          </a: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6. Appetite normal.</a:t>
          </a: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7. Hide bound and weight loss.</a:t>
          </a: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8.Oedema under loose skin.</a:t>
          </a: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9. Recumbence and Death.</a:t>
          </a:r>
        </a:p>
        <a:p>
          <a:pPr algn="just"/>
          <a:endParaRPr lang="en-US" sz="2800" b="1" dirty="0" smtClean="0">
            <a:solidFill>
              <a:schemeClr val="tx1"/>
            </a:solidFill>
          </a:endParaRPr>
        </a:p>
        <a:p>
          <a:pPr algn="l"/>
          <a:endParaRPr lang="en-US" sz="2800" dirty="0" smtClean="0">
            <a:solidFill>
              <a:schemeClr val="tx1"/>
            </a:solidFill>
          </a:endParaRPr>
        </a:p>
        <a:p>
          <a:pPr algn="l"/>
          <a:endParaRPr lang="en-US" sz="2800" dirty="0" smtClean="0">
            <a:solidFill>
              <a:schemeClr val="tx1"/>
            </a:solidFill>
          </a:endParaRPr>
        </a:p>
        <a:p>
          <a:pPr algn="l"/>
          <a:endParaRPr lang="en-US" sz="2800" dirty="0" smtClean="0">
            <a:solidFill>
              <a:schemeClr val="tx1"/>
            </a:solidFill>
          </a:endParaRPr>
        </a:p>
      </dgm:t>
    </dgm:pt>
    <dgm:pt modelId="{D04B024C-BBDD-4AD7-98CA-1593E945B026}" type="parTrans" cxnId="{B3B5C97D-C107-4F65-AD98-5CA3E232E52C}">
      <dgm:prSet/>
      <dgm:spPr/>
      <dgm:t>
        <a:bodyPr/>
        <a:lstStyle/>
        <a:p>
          <a:endParaRPr lang="en-IN"/>
        </a:p>
      </dgm:t>
    </dgm:pt>
    <dgm:pt modelId="{9D4E4274-248C-4ACF-AB49-DBC57A9263C7}" type="sibTrans" cxnId="{B3B5C97D-C107-4F65-AD98-5CA3E232E52C}">
      <dgm:prSet/>
      <dgm:spPr/>
      <dgm:t>
        <a:bodyPr/>
        <a:lstStyle/>
        <a:p>
          <a:endParaRPr lang="en-IN"/>
        </a:p>
      </dgm:t>
    </dgm:pt>
    <dgm:pt modelId="{FAA51889-810A-4640-8B4C-CC764D4D957C}">
      <dgm:prSet phldrT="[Text]" phldr="1"/>
      <dgm:spPr/>
      <dgm:t>
        <a:bodyPr/>
        <a:lstStyle/>
        <a:p>
          <a:endParaRPr lang="en-IN" dirty="0"/>
        </a:p>
      </dgm:t>
    </dgm:pt>
    <dgm:pt modelId="{B5CCE4B9-6659-4A3B-B9C4-1572713629DF}" type="parTrans" cxnId="{4F01700A-271A-4D57-A0B4-7625ED975DCB}">
      <dgm:prSet/>
      <dgm:spPr/>
      <dgm:t>
        <a:bodyPr/>
        <a:lstStyle/>
        <a:p>
          <a:endParaRPr lang="en-IN"/>
        </a:p>
      </dgm:t>
    </dgm:pt>
    <dgm:pt modelId="{05425E41-1DC3-4868-AB8B-634E680186B6}" type="sibTrans" cxnId="{4F01700A-271A-4D57-A0B4-7625ED975DCB}">
      <dgm:prSet/>
      <dgm:spPr/>
      <dgm:t>
        <a:bodyPr/>
        <a:lstStyle/>
        <a:p>
          <a:endParaRPr lang="en-IN"/>
        </a:p>
      </dgm:t>
    </dgm:pt>
    <dgm:pt modelId="{D0E8A67A-6F8D-4489-8267-1F4EFC8E4DC1}" type="pres">
      <dgm:prSet presAssocID="{3B3DA65A-1F07-4DA6-BDCF-871DBC91F4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041AA26-4A1A-4D3B-99E8-DDC6C0C9E887}" type="pres">
      <dgm:prSet presAssocID="{8E4261B1-2733-4AFC-BB27-7D32D5251609}" presName="parentText" presStyleLbl="node1" presStyleIdx="0" presStyleCnt="1" custScaleY="69945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52EE4C3-C4A6-4B01-8389-D40659A4C9BA}" type="pres">
      <dgm:prSet presAssocID="{8E4261B1-2733-4AFC-BB27-7D32D5251609}" presName="childText" presStyleLbl="revTx" presStyleIdx="0" presStyleCnt="1" custScaleY="43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F01700A-271A-4D57-A0B4-7625ED975DCB}" srcId="{8E4261B1-2733-4AFC-BB27-7D32D5251609}" destId="{FAA51889-810A-4640-8B4C-CC764D4D957C}" srcOrd="0" destOrd="0" parTransId="{B5CCE4B9-6659-4A3B-B9C4-1572713629DF}" sibTransId="{05425E41-1DC3-4868-AB8B-634E680186B6}"/>
    <dgm:cxn modelId="{B3B5C97D-C107-4F65-AD98-5CA3E232E52C}" srcId="{3B3DA65A-1F07-4DA6-BDCF-871DBC91F423}" destId="{8E4261B1-2733-4AFC-BB27-7D32D5251609}" srcOrd="0" destOrd="0" parTransId="{D04B024C-BBDD-4AD7-98CA-1593E945B026}" sibTransId="{9D4E4274-248C-4ACF-AB49-DBC57A9263C7}"/>
    <dgm:cxn modelId="{CA98EC8C-0686-4C3F-8055-4253EDFF8337}" type="presOf" srcId="{FAA51889-810A-4640-8B4C-CC764D4D957C}" destId="{652EE4C3-C4A6-4B01-8389-D40659A4C9BA}" srcOrd="0" destOrd="0" presId="urn:microsoft.com/office/officeart/2005/8/layout/vList2"/>
    <dgm:cxn modelId="{FDE0C22F-07E4-48C6-892E-3685DF2F5896}" type="presOf" srcId="{8E4261B1-2733-4AFC-BB27-7D32D5251609}" destId="{4041AA26-4A1A-4D3B-99E8-DDC6C0C9E887}" srcOrd="0" destOrd="0" presId="urn:microsoft.com/office/officeart/2005/8/layout/vList2"/>
    <dgm:cxn modelId="{63392EA8-D8B9-4F9C-BBA5-66DA73697D02}" type="presOf" srcId="{3B3DA65A-1F07-4DA6-BDCF-871DBC91F423}" destId="{D0E8A67A-6F8D-4489-8267-1F4EFC8E4DC1}" srcOrd="0" destOrd="0" presId="urn:microsoft.com/office/officeart/2005/8/layout/vList2"/>
    <dgm:cxn modelId="{BE09E084-F2F7-4E8B-BF36-AB3E05E9B6C9}" type="presParOf" srcId="{D0E8A67A-6F8D-4489-8267-1F4EFC8E4DC1}" destId="{4041AA26-4A1A-4D3B-99E8-DDC6C0C9E887}" srcOrd="0" destOrd="0" presId="urn:microsoft.com/office/officeart/2005/8/layout/vList2"/>
    <dgm:cxn modelId="{E6C25A9C-5A81-4570-AFBF-19AA8498ECBE}" type="presParOf" srcId="{D0E8A67A-6F8D-4489-8267-1F4EFC8E4DC1}" destId="{652EE4C3-C4A6-4B01-8389-D40659A4C9B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A0589-6D80-43F3-9143-582E711655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12AECA2-EF4B-424E-9051-6288A1FCBF67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just"/>
          <a:r>
            <a:rPr lang="en-US" sz="3200" b="1" dirty="0" smtClean="0">
              <a:solidFill>
                <a:schemeClr val="tx1"/>
              </a:solidFill>
            </a:rPr>
            <a:t>1. </a:t>
          </a:r>
          <a:r>
            <a:rPr lang="en-US" sz="2400" b="1" dirty="0" smtClean="0">
              <a:solidFill>
                <a:schemeClr val="tx1"/>
              </a:solidFill>
            </a:rPr>
            <a:t>Carcasses are extremely emaciated.</a:t>
          </a: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2. Characteristic lesions noted in </a:t>
          </a:r>
          <a:r>
            <a:rPr lang="en-US" sz="2400" b="1" dirty="0" err="1" smtClean="0">
              <a:solidFill>
                <a:schemeClr val="tx1"/>
              </a:solidFill>
            </a:rPr>
            <a:t>caecum</a:t>
          </a:r>
          <a:r>
            <a:rPr lang="en-US" sz="2400" b="1" dirty="0" smtClean="0">
              <a:solidFill>
                <a:schemeClr val="tx1"/>
              </a:solidFill>
            </a:rPr>
            <a:t> and colon (</a:t>
          </a:r>
          <a:r>
            <a:rPr lang="en-US" sz="2400" b="1" dirty="0" err="1" smtClean="0">
              <a:solidFill>
                <a:schemeClr val="tx1"/>
              </a:solidFill>
            </a:rPr>
            <a:t>ileo-caecal</a:t>
          </a:r>
          <a:r>
            <a:rPr lang="en-US" sz="2400" b="1" dirty="0" smtClean="0">
              <a:solidFill>
                <a:schemeClr val="tx1"/>
              </a:solidFill>
            </a:rPr>
            <a:t> valve).</a:t>
          </a: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3. A diffuse thickening along with transverse and longitudinal  corrugation of the intestinal wall-making irregular folds due to thickening of </a:t>
          </a:r>
          <a:r>
            <a:rPr lang="en-US" sz="2400" b="1" dirty="0" err="1" smtClean="0">
              <a:solidFill>
                <a:schemeClr val="tx1"/>
              </a:solidFill>
            </a:rPr>
            <a:t>villi</a:t>
          </a:r>
          <a:r>
            <a:rPr lang="en-US" sz="2400" b="1" dirty="0" smtClean="0">
              <a:solidFill>
                <a:schemeClr val="tx1"/>
              </a:solidFill>
            </a:rPr>
            <a:t>.</a:t>
          </a: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4. The surface of the folds are red but not ulcerated.</a:t>
          </a:r>
        </a:p>
        <a:p>
          <a:pPr algn="just"/>
          <a:r>
            <a:rPr lang="en-US" sz="2400" b="1" dirty="0" smtClean="0">
              <a:solidFill>
                <a:schemeClr val="tx1"/>
              </a:solidFill>
            </a:rPr>
            <a:t>5. Absence of necrosis, nodule formation and calcification--- In Cattle.</a:t>
          </a:r>
          <a:endParaRPr lang="en-IN" sz="2400" b="1" dirty="0">
            <a:solidFill>
              <a:schemeClr val="tx1"/>
            </a:solidFill>
          </a:endParaRPr>
        </a:p>
      </dgm:t>
    </dgm:pt>
    <dgm:pt modelId="{1C23BE98-9008-408F-B2C2-A33BDF6A78DB}" type="sibTrans" cxnId="{D602A3C8-AD21-4DF5-9619-77B98A31626E}">
      <dgm:prSet/>
      <dgm:spPr/>
      <dgm:t>
        <a:bodyPr/>
        <a:lstStyle/>
        <a:p>
          <a:endParaRPr lang="en-IN"/>
        </a:p>
      </dgm:t>
    </dgm:pt>
    <dgm:pt modelId="{B20C2C21-DBD7-4DA6-B4F9-D62A60F28B97}" type="parTrans" cxnId="{D602A3C8-AD21-4DF5-9619-77B98A31626E}">
      <dgm:prSet/>
      <dgm:spPr/>
      <dgm:t>
        <a:bodyPr/>
        <a:lstStyle/>
        <a:p>
          <a:endParaRPr lang="en-IN"/>
        </a:p>
      </dgm:t>
    </dgm:pt>
    <dgm:pt modelId="{C21A7A5D-E05D-48EE-B3F6-85CD8D08ECDB}" type="pres">
      <dgm:prSet presAssocID="{A4BA0589-6D80-43F3-9143-582E711655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9D7EBFA-119A-457E-B6EB-5C417C7BD0AC}" type="pres">
      <dgm:prSet presAssocID="{F12AECA2-EF4B-424E-9051-6288A1FCBF67}" presName="parentText" presStyleLbl="node1" presStyleIdx="0" presStyleCnt="1" custScaleY="960098" custLinFactY="-100000" custLinFactNeighborY="-12225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4BB6A8D-7B97-4A96-A92D-67DBCC1F0192}" type="presOf" srcId="{F12AECA2-EF4B-424E-9051-6288A1FCBF67}" destId="{99D7EBFA-119A-457E-B6EB-5C417C7BD0AC}" srcOrd="0" destOrd="0" presId="urn:microsoft.com/office/officeart/2005/8/layout/vList2"/>
    <dgm:cxn modelId="{8EC8DF62-E219-4126-A97C-E31E1CD6D4ED}" type="presOf" srcId="{A4BA0589-6D80-43F3-9143-582E711655A2}" destId="{C21A7A5D-E05D-48EE-B3F6-85CD8D08ECDB}" srcOrd="0" destOrd="0" presId="urn:microsoft.com/office/officeart/2005/8/layout/vList2"/>
    <dgm:cxn modelId="{D602A3C8-AD21-4DF5-9619-77B98A31626E}" srcId="{A4BA0589-6D80-43F3-9143-582E711655A2}" destId="{F12AECA2-EF4B-424E-9051-6288A1FCBF67}" srcOrd="0" destOrd="0" parTransId="{B20C2C21-DBD7-4DA6-B4F9-D62A60F28B97}" sibTransId="{1C23BE98-9008-408F-B2C2-A33BDF6A78DB}"/>
    <dgm:cxn modelId="{139B9F58-550D-4A8E-AE7C-BC5FE8B53808}" type="presParOf" srcId="{C21A7A5D-E05D-48EE-B3F6-85CD8D08ECDB}" destId="{99D7EBFA-119A-457E-B6EB-5C417C7BD0A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9C903-DDA8-413C-B79F-977198FF38FF}">
      <dsp:nvSpPr>
        <dsp:cNvPr id="0" name=""/>
        <dsp:cNvSpPr/>
      </dsp:nvSpPr>
      <dsp:spPr>
        <a:xfrm>
          <a:off x="0" y="4361497"/>
          <a:ext cx="86868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D2F7E-A225-4B58-B7C7-33ABF05E2D95}">
      <dsp:nvSpPr>
        <dsp:cNvPr id="0" name=""/>
        <dsp:cNvSpPr/>
      </dsp:nvSpPr>
      <dsp:spPr>
        <a:xfrm>
          <a:off x="57221" y="64702"/>
          <a:ext cx="8390650" cy="4783875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1.Contaminated food and water with fecal materials.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2.Calves acquire infection in their intrauterine life.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3. </a:t>
          </a:r>
          <a:r>
            <a:rPr lang="en-US" sz="2400" b="1" kern="1200" dirty="0" smtClean="0">
              <a:solidFill>
                <a:schemeClr val="tx1"/>
              </a:solidFill>
            </a:rPr>
            <a:t>Milk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4. </a:t>
          </a:r>
          <a:r>
            <a:rPr lang="en-IN" sz="2400" b="1" kern="1200" dirty="0" smtClean="0">
              <a:solidFill>
                <a:schemeClr val="tx1"/>
              </a:solidFill>
            </a:rPr>
            <a:t>Testes and Accessory sex  glands.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5. Semen dos not interfere with fertility or conception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400" b="1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400" b="1" kern="1200" dirty="0">
            <a:solidFill>
              <a:schemeClr val="tx1"/>
            </a:solidFill>
          </a:endParaRPr>
        </a:p>
      </dsp:txBody>
      <dsp:txXfrm>
        <a:off x="290751" y="298232"/>
        <a:ext cx="7923590" cy="431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1AA26-4A1A-4D3B-99E8-DDC6C0C9E887}">
      <dsp:nvSpPr>
        <dsp:cNvPr id="0" name=""/>
        <dsp:cNvSpPr/>
      </dsp:nvSpPr>
      <dsp:spPr>
        <a:xfrm>
          <a:off x="0" y="4093"/>
          <a:ext cx="9144000" cy="6008048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solidFill>
              <a:schemeClr val="tx1"/>
            </a:solidFill>
          </a:endParaRP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solidFill>
              <a:schemeClr val="tx1"/>
            </a:solidFill>
          </a:endParaRP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solidFill>
              <a:schemeClr val="tx1"/>
            </a:solidFill>
          </a:endParaRP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solidFill>
              <a:schemeClr val="tx1"/>
            </a:solidFill>
          </a:endParaRP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1. </a:t>
          </a:r>
          <a:r>
            <a:rPr lang="en-US" sz="2400" b="1" kern="1200" dirty="0" smtClean="0">
              <a:solidFill>
                <a:schemeClr val="tx1"/>
              </a:solidFill>
            </a:rPr>
            <a:t>IP is very long </a:t>
          </a:r>
          <a:r>
            <a:rPr lang="en-US" sz="2400" b="1" kern="1200" dirty="0" smtClean="0">
              <a:solidFill>
                <a:schemeClr val="tx1"/>
              </a:solidFill>
            </a:rPr>
            <a:t>(&gt; 18 months).</a:t>
          </a:r>
          <a:endParaRPr lang="en-US" sz="2400" b="1" kern="1200" dirty="0" smtClean="0">
            <a:solidFill>
              <a:schemeClr val="tx1"/>
            </a:solidFill>
          </a:endParaRP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2. The most cardinal clinical sign is diarrhea.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3. Diarrhea may continuous or intermittent.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4. Feces is dark </a:t>
          </a:r>
          <a:r>
            <a:rPr lang="en-US" sz="2400" b="1" kern="1200" dirty="0" smtClean="0">
              <a:solidFill>
                <a:schemeClr val="tx1"/>
              </a:solidFill>
            </a:rPr>
            <a:t>with bubbles and no offensive </a:t>
          </a:r>
          <a:r>
            <a:rPr lang="en-US" sz="2400" b="1" kern="1200" dirty="0" err="1" smtClean="0">
              <a:solidFill>
                <a:schemeClr val="tx1"/>
              </a:solidFill>
            </a:rPr>
            <a:t>odour</a:t>
          </a:r>
          <a:endParaRPr lang="en-US" sz="2400" b="1" kern="1200" dirty="0" smtClean="0">
            <a:solidFill>
              <a:schemeClr val="tx1"/>
            </a:solidFill>
          </a:endParaRP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5. No blood or mucous in feces</a:t>
          </a:r>
          <a:endParaRPr lang="en-US" sz="2400" b="1" kern="1200" dirty="0" smtClean="0">
            <a:solidFill>
              <a:schemeClr val="tx1"/>
            </a:solidFill>
          </a:endParaRP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6. </a:t>
          </a:r>
          <a:r>
            <a:rPr lang="en-US" sz="2400" b="1" kern="1200" dirty="0" smtClean="0">
              <a:solidFill>
                <a:schemeClr val="tx1"/>
              </a:solidFill>
            </a:rPr>
            <a:t>Appetite normal.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7. </a:t>
          </a:r>
          <a:r>
            <a:rPr lang="en-US" sz="2400" b="1" kern="1200" dirty="0" smtClean="0">
              <a:solidFill>
                <a:schemeClr val="tx1"/>
              </a:solidFill>
            </a:rPr>
            <a:t>Hide bound and weight loss.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8.Oedema </a:t>
          </a:r>
          <a:r>
            <a:rPr lang="en-US" sz="2400" b="1" kern="1200" dirty="0" smtClean="0">
              <a:solidFill>
                <a:schemeClr val="tx1"/>
              </a:solidFill>
            </a:rPr>
            <a:t>under loose skin.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9. </a:t>
          </a:r>
          <a:r>
            <a:rPr lang="en-US" sz="2400" b="1" kern="1200" dirty="0" smtClean="0">
              <a:solidFill>
                <a:schemeClr val="tx1"/>
              </a:solidFill>
            </a:rPr>
            <a:t>Recumbence and Death.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solidFill>
              <a:schemeClr val="tx1"/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solidFill>
              <a:schemeClr val="tx1"/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solidFill>
              <a:schemeClr val="tx1"/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solidFill>
              <a:schemeClr val="tx1"/>
            </a:solidFill>
          </a:endParaRPr>
        </a:p>
      </dsp:txBody>
      <dsp:txXfrm>
        <a:off x="293289" y="297382"/>
        <a:ext cx="8557422" cy="5421470"/>
      </dsp:txXfrm>
    </dsp:sp>
    <dsp:sp modelId="{652EE4C3-C4A6-4B01-8389-D40659A4C9BA}">
      <dsp:nvSpPr>
        <dsp:cNvPr id="0" name=""/>
        <dsp:cNvSpPr/>
      </dsp:nvSpPr>
      <dsp:spPr>
        <a:xfrm>
          <a:off x="0" y="6012141"/>
          <a:ext cx="9144000" cy="3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IN" sz="400" kern="1200" dirty="0"/>
        </a:p>
      </dsp:txBody>
      <dsp:txXfrm>
        <a:off x="0" y="6012141"/>
        <a:ext cx="9144000" cy="35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7EBFA-119A-457E-B6EB-5C417C7BD0AC}">
      <dsp:nvSpPr>
        <dsp:cNvPr id="0" name=""/>
        <dsp:cNvSpPr/>
      </dsp:nvSpPr>
      <dsp:spPr>
        <a:xfrm>
          <a:off x="0" y="0"/>
          <a:ext cx="8686800" cy="5785544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1. </a:t>
          </a:r>
          <a:r>
            <a:rPr lang="en-US" sz="2400" b="1" kern="1200" dirty="0" smtClean="0">
              <a:solidFill>
                <a:schemeClr val="tx1"/>
              </a:solidFill>
            </a:rPr>
            <a:t>Carcasses are extremely emaciated.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2. Characteristic lesions noted in </a:t>
          </a:r>
          <a:r>
            <a:rPr lang="en-US" sz="2400" b="1" kern="1200" dirty="0" err="1" smtClean="0">
              <a:solidFill>
                <a:schemeClr val="tx1"/>
              </a:solidFill>
            </a:rPr>
            <a:t>caecum</a:t>
          </a:r>
          <a:r>
            <a:rPr lang="en-US" sz="2400" b="1" kern="1200" dirty="0" smtClean="0">
              <a:solidFill>
                <a:schemeClr val="tx1"/>
              </a:solidFill>
            </a:rPr>
            <a:t> and colon (</a:t>
          </a:r>
          <a:r>
            <a:rPr lang="en-US" sz="2400" b="1" kern="1200" dirty="0" err="1" smtClean="0">
              <a:solidFill>
                <a:schemeClr val="tx1"/>
              </a:solidFill>
            </a:rPr>
            <a:t>ileo-caecal</a:t>
          </a:r>
          <a:r>
            <a:rPr lang="en-US" sz="2400" b="1" kern="1200" dirty="0" smtClean="0">
              <a:solidFill>
                <a:schemeClr val="tx1"/>
              </a:solidFill>
            </a:rPr>
            <a:t> valve).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3. A diffuse thickening along with transverse and longitudinal  corrugation of the intestinal wall-making irregular folds due to thickening of </a:t>
          </a:r>
          <a:r>
            <a:rPr lang="en-US" sz="2400" b="1" kern="1200" dirty="0" err="1" smtClean="0">
              <a:solidFill>
                <a:schemeClr val="tx1"/>
              </a:solidFill>
            </a:rPr>
            <a:t>villi</a:t>
          </a:r>
          <a:r>
            <a:rPr lang="en-US" sz="2400" b="1" kern="1200" dirty="0" smtClean="0">
              <a:solidFill>
                <a:schemeClr val="tx1"/>
              </a:solidFill>
            </a:rPr>
            <a:t>.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4. The surface of the folds are red but not ulcerated.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5. Absence of necrosis, nodule formation and </a:t>
          </a:r>
          <a:r>
            <a:rPr lang="en-US" sz="2400" b="1" kern="1200" dirty="0" smtClean="0">
              <a:solidFill>
                <a:schemeClr val="tx1"/>
              </a:solidFill>
            </a:rPr>
            <a:t>calcification--- In Cattle.</a:t>
          </a:r>
          <a:endParaRPr lang="en-IN" sz="2400" b="1" kern="1200" dirty="0">
            <a:solidFill>
              <a:schemeClr val="tx1"/>
            </a:solidFill>
          </a:endParaRPr>
        </a:p>
      </dsp:txBody>
      <dsp:txXfrm>
        <a:off x="282427" y="282427"/>
        <a:ext cx="8121946" cy="5220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3CB1E-2C6C-41B8-BCDA-3B182E9D9C06}" type="datetimeFigureOut">
              <a:rPr lang="en-US" smtClean="0"/>
              <a:pPr/>
              <a:t>10/26/2020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7F478-6E57-4533-8728-21A4FF7F00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2865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7F478-6E57-4533-8728-21A4FF7F001F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69409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81800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JOHNEʼS</a:t>
            </a:r>
            <a:r>
              <a:rPr lang="en-US" sz="6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DISEASE</a:t>
            </a:r>
            <a:endParaRPr lang="en-IN" sz="6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Frame 2"/>
          <p:cNvSpPr/>
          <p:nvPr/>
        </p:nvSpPr>
        <p:spPr>
          <a:xfrm>
            <a:off x="381000" y="533400"/>
            <a:ext cx="8382000" cy="5715000"/>
          </a:xfrm>
          <a:prstGeom prst="fram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22148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1" dirty="0" smtClean="0"/>
              <a:t>7</a:t>
            </a:r>
            <a:r>
              <a:rPr lang="en-IN" b="1" i="1" baseline="30000" dirty="0" smtClean="0"/>
              <a:t>th</a:t>
            </a:r>
            <a:r>
              <a:rPr lang="en-IN" b="1" i="1" dirty="0" smtClean="0"/>
              <a:t> Semester</a:t>
            </a:r>
            <a:endParaRPr lang="en-IN" b="1" i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6400800" y="4221481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1" dirty="0" smtClean="0"/>
              <a:t>Anil Kumar</a:t>
            </a:r>
          </a:p>
          <a:p>
            <a:r>
              <a:rPr lang="en-IN" b="1" i="1" dirty="0" smtClean="0"/>
              <a:t>Asst. Professor</a:t>
            </a:r>
          </a:p>
          <a:p>
            <a:r>
              <a:rPr lang="en-IN" b="1" i="1" dirty="0" smtClean="0"/>
              <a:t>Dept. of VCC</a:t>
            </a:r>
            <a:endParaRPr lang="en-IN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7362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DIAGNOSIS</a:t>
            </a:r>
            <a:endParaRPr lang="en-IN" sz="36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1.Gross lesions of intestine is highly suggestive.</a:t>
            </a:r>
          </a:p>
          <a:p>
            <a:pPr>
              <a:buNone/>
            </a:pPr>
            <a:r>
              <a:rPr lang="en-US" sz="2400" b="1" dirty="0" smtClean="0"/>
              <a:t>2. Demonstration of acid-fast bacilli in smears or sections of mucosa.</a:t>
            </a:r>
          </a:p>
          <a:p>
            <a:pPr>
              <a:buNone/>
            </a:pPr>
            <a:r>
              <a:rPr lang="en-US" sz="2400" b="1" dirty="0" smtClean="0"/>
              <a:t>3. Mucosal scraping from rectum in the living animal and examined under microscope(reveal innumerable acid fast bacilli).</a:t>
            </a:r>
          </a:p>
          <a:p>
            <a:pPr>
              <a:buNone/>
            </a:pPr>
            <a:r>
              <a:rPr lang="en-US" sz="2400" b="1" dirty="0" smtClean="0"/>
              <a:t>4. Fecal culture (Detecting clinical and symptomatic shedders)</a:t>
            </a:r>
          </a:p>
          <a:p>
            <a:pPr>
              <a:buNone/>
            </a:pPr>
            <a:r>
              <a:rPr lang="en-US" sz="2400" b="1" dirty="0" smtClean="0"/>
              <a:t>5. Intradermal </a:t>
            </a:r>
            <a:r>
              <a:rPr lang="en-US" sz="2400" b="1" dirty="0" err="1" smtClean="0"/>
              <a:t>johnin</a:t>
            </a:r>
            <a:r>
              <a:rPr lang="en-US" sz="2400" b="1" dirty="0" smtClean="0"/>
              <a:t> test.</a:t>
            </a:r>
          </a:p>
          <a:p>
            <a:pPr>
              <a:buNone/>
            </a:pPr>
            <a:r>
              <a:rPr lang="en-US" sz="2400" b="1" dirty="0" smtClean="0"/>
              <a:t>6. Serological tests:</a:t>
            </a:r>
          </a:p>
          <a:p>
            <a:pPr>
              <a:buNone/>
            </a:pPr>
            <a:r>
              <a:rPr lang="en-US" sz="2400" b="1" dirty="0" smtClean="0"/>
              <a:t>                 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. CFT</a:t>
            </a:r>
          </a:p>
          <a:p>
            <a:pPr>
              <a:buNone/>
            </a:pPr>
            <a:r>
              <a:rPr lang="en-US" sz="2400" b="1" dirty="0" smtClean="0"/>
              <a:t>                  ii. LAM-ELISA (</a:t>
            </a:r>
            <a:r>
              <a:rPr lang="en-US" sz="2400" b="1" dirty="0" err="1" smtClean="0"/>
              <a:t>Lipoarabinomannan</a:t>
            </a:r>
            <a:r>
              <a:rPr lang="en-US" sz="2400" b="1" dirty="0" smtClean="0"/>
              <a:t> antigen ELISA)</a:t>
            </a:r>
          </a:p>
          <a:p>
            <a:pPr>
              <a:buNone/>
            </a:pPr>
            <a:r>
              <a:rPr lang="en-US" sz="2400" b="1" dirty="0" smtClean="0"/>
              <a:t>                 iii. AGID</a:t>
            </a:r>
          </a:p>
          <a:p>
            <a:pPr>
              <a:buNone/>
            </a:pPr>
            <a:r>
              <a:rPr lang="en-US" sz="2400" b="1" dirty="0" smtClean="0"/>
              <a:t>		    iv. FAT(more sensitive and specific) and used identifying preclinical cases and advanced clinical cases.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</a:t>
            </a:r>
            <a:endParaRPr lang="en-IN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r>
              <a:rPr lang="en-US" sz="2800" b="1" dirty="0" smtClean="0"/>
              <a:t>TREATMENT AND CONTROL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Treatment do not give encouraging result due to advance course of disease. However, anti tubercular drug (streptomycin @50 mg/Kg)may be used.</a:t>
            </a:r>
          </a:p>
          <a:p>
            <a:r>
              <a:rPr lang="en-US" sz="2400" b="1" dirty="0" smtClean="0"/>
              <a:t>In Goat </a:t>
            </a:r>
            <a:r>
              <a:rPr lang="en-US" sz="2400" b="1" dirty="0" err="1" smtClean="0"/>
              <a:t>Dihydrostreptomycin</a:t>
            </a:r>
            <a:r>
              <a:rPr lang="en-US" sz="2400" b="1" dirty="0" smtClean="0"/>
              <a:t> 500mg IM and Rifampicin,300 mg is very effective</a:t>
            </a:r>
          </a:p>
          <a:p>
            <a:pPr>
              <a:buNone/>
            </a:pPr>
            <a:r>
              <a:rPr lang="en-US" sz="2400" b="1" dirty="0" smtClean="0"/>
              <a:t>2.  Control measures for infected herd</a:t>
            </a:r>
          </a:p>
          <a:p>
            <a:pPr lvl="1"/>
            <a:r>
              <a:rPr lang="en-US" sz="2400" b="1" dirty="0" smtClean="0"/>
              <a:t>Reduce contamination by good sanitation</a:t>
            </a:r>
          </a:p>
          <a:p>
            <a:pPr lvl="1"/>
            <a:r>
              <a:rPr lang="en-US" sz="2400" b="1" dirty="0" smtClean="0"/>
              <a:t>Do not spread manure on pasture land</a:t>
            </a:r>
          </a:p>
          <a:p>
            <a:pPr lvl="1"/>
            <a:r>
              <a:rPr lang="en-US" sz="2400" b="1" dirty="0" smtClean="0"/>
              <a:t>Raise young stock in uncontaminated environment, separate from mature animals.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324600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b="1" dirty="0"/>
              <a:t>3</a:t>
            </a:r>
            <a:r>
              <a:rPr lang="en-US" sz="2400" b="1" dirty="0" smtClean="0"/>
              <a:t>.Reduce incidence in herd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test mature animals every 6 months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remove test-positive animals immediately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cull any apparent </a:t>
            </a:r>
            <a:r>
              <a:rPr lang="en-US" sz="2400" b="1" dirty="0" err="1" smtClean="0"/>
              <a:t>clinicals</a:t>
            </a:r>
            <a:r>
              <a:rPr lang="en-US" sz="2400" b="1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regardless of test results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purchase only from tested clean herds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vaccinate infected herds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Vaccine (Valle’s vaccine) consists of live </a:t>
            </a:r>
            <a:r>
              <a:rPr lang="en-US" b="1" i="1" dirty="0" smtClean="0"/>
              <a:t>M. </a:t>
            </a:r>
            <a:r>
              <a:rPr lang="en-US" b="1" i="1" dirty="0" err="1" smtClean="0"/>
              <a:t>paratuberculosis</a:t>
            </a:r>
            <a:endParaRPr lang="en-US" b="1" i="1" dirty="0" smtClean="0"/>
          </a:p>
          <a:p>
            <a:pPr lvl="2">
              <a:lnSpc>
                <a:spcPct val="90000"/>
              </a:lnSpc>
            </a:pPr>
            <a:r>
              <a:rPr lang="en-US" b="1" dirty="0" smtClean="0"/>
              <a:t>Adjuvant equal parts liquid paraffin and olive oil with finely powdered pumice stone.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Dose @ 1.5ml s/c to calves (&lt; 1 month of age).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Sigurdsson vaccine –Heat killed vaccine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chemeClr val="bg2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   </a:t>
            </a:r>
            <a:r>
              <a:rPr lang="en-US" b="1" dirty="0" smtClean="0"/>
              <a:t> </a:t>
            </a:r>
            <a:r>
              <a:rPr lang="en-US" sz="4400" b="1" dirty="0" smtClean="0"/>
              <a:t>Johne’s Disease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(Para tuberculosis)</a:t>
            </a:r>
          </a:p>
          <a:p>
            <a:pPr algn="just"/>
            <a:r>
              <a:rPr lang="en-US" sz="2400" b="1" dirty="0" smtClean="0">
                <a:cs typeface="Arial" panose="020B0604020202020204" pitchFamily="34" charset="0"/>
              </a:rPr>
              <a:t>Chronic bacterial infection of lower intestinal tract of ruminants characterized by Chronic diarrhea and emaciation.</a:t>
            </a:r>
          </a:p>
          <a:p>
            <a:pPr algn="just"/>
            <a:r>
              <a:rPr lang="en-US" sz="2400" b="1" dirty="0" smtClean="0">
                <a:cs typeface="Arial" panose="020B0604020202020204" pitchFamily="34" charset="0"/>
              </a:rPr>
              <a:t>Caused by </a:t>
            </a:r>
            <a:r>
              <a:rPr lang="en-US" sz="2400" b="1" i="1" dirty="0" smtClean="0">
                <a:cs typeface="Arial" panose="020B0604020202020204" pitchFamily="34" charset="0"/>
              </a:rPr>
              <a:t>Mycobacterium </a:t>
            </a:r>
            <a:r>
              <a:rPr lang="en-US" sz="2400" b="1" i="1" dirty="0" err="1" smtClean="0">
                <a:cs typeface="Arial" panose="020B0604020202020204" pitchFamily="34" charset="0"/>
              </a:rPr>
              <a:t>paratuberculosis</a:t>
            </a:r>
            <a:endParaRPr lang="en-US" sz="2400" b="1" dirty="0" smtClean="0">
              <a:cs typeface="Arial" panose="020B0604020202020204" pitchFamily="34" charset="0"/>
            </a:endParaRPr>
          </a:p>
          <a:p>
            <a:pPr algn="just"/>
            <a:r>
              <a:rPr lang="en-US" sz="2400" b="1" dirty="0" smtClean="0">
                <a:cs typeface="Arial" panose="020B0604020202020204" pitchFamily="34" charset="0"/>
              </a:rPr>
              <a:t>Affects all ruminants.</a:t>
            </a:r>
          </a:p>
          <a:p>
            <a:pPr algn="just"/>
            <a:r>
              <a:rPr lang="en-US" sz="2400" b="1" dirty="0" smtClean="0">
                <a:cs typeface="Arial" panose="020B0604020202020204" pitchFamily="34" charset="0"/>
              </a:rPr>
              <a:t>Infection takes years to develop.</a:t>
            </a:r>
          </a:p>
          <a:p>
            <a:pPr algn="just"/>
            <a:r>
              <a:rPr lang="en-US" sz="2400" b="1" dirty="0" smtClean="0">
                <a:cs typeface="Arial" panose="020B0604020202020204" pitchFamily="34" charset="0"/>
              </a:rPr>
              <a:t>Disease usually occurs in mature animals ( &gt; 2 Years of age).</a:t>
            </a:r>
          </a:p>
          <a:p>
            <a:pPr algn="just"/>
            <a:r>
              <a:rPr lang="en-US" sz="2400" b="1" dirty="0" smtClean="0">
                <a:cs typeface="Arial" panose="020B0604020202020204" pitchFamily="34" charset="0"/>
              </a:rPr>
              <a:t>The primary site of multiplication—Terminal part  of small intestine and large intestine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6325448"/>
              </p:ext>
            </p:extLst>
          </p:nvPr>
        </p:nvGraphicFramePr>
        <p:xfrm>
          <a:off x="228600" y="13716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76200"/>
            <a:ext cx="914400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MODE OF TRANSMISSION</a:t>
            </a:r>
            <a:endParaRPr lang="en-IN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>
          <a:xfrm>
            <a:off x="445727" y="83283"/>
            <a:ext cx="8229600" cy="563562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Pathogenesis of </a:t>
            </a: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paratuberculosis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GB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Johne’s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disease)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28148" y="1490124"/>
            <a:ext cx="3730508" cy="46166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GB" sz="2400" b="1" dirty="0" smtClean="0">
                <a:latin typeface="Times New Roman" pitchFamily="18" charset="0"/>
              </a:rPr>
              <a:t>penetration of </a:t>
            </a:r>
            <a:r>
              <a:rPr lang="en-GB" sz="2400" b="1" dirty="0" err="1" smtClean="0">
                <a:latin typeface="Times New Roman" pitchFamily="18" charset="0"/>
              </a:rPr>
              <a:t>ileal</a:t>
            </a:r>
            <a:r>
              <a:rPr lang="en-GB" sz="2400" b="1" dirty="0" smtClean="0">
                <a:latin typeface="Times New Roman" pitchFamily="18" charset="0"/>
              </a:rPr>
              <a:t> mucosa</a:t>
            </a:r>
            <a:endParaRPr lang="en-IN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48520" y="794141"/>
            <a:ext cx="1362489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Ingestion</a:t>
            </a:r>
            <a:endParaRPr lang="en-IN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357215" y="2154073"/>
            <a:ext cx="7112075" cy="46166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GB" sz="2400" b="1" dirty="0" err="1">
                <a:latin typeface="Times New Roman" pitchFamily="18" charset="0"/>
              </a:rPr>
              <a:t>P</a:t>
            </a:r>
            <a:r>
              <a:rPr lang="en-GB" sz="2400" b="1" dirty="0" err="1" smtClean="0">
                <a:latin typeface="Times New Roman" pitchFamily="18" charset="0"/>
              </a:rPr>
              <a:t>hagocytosed</a:t>
            </a:r>
            <a:r>
              <a:rPr lang="en-GB" sz="2400" b="1" dirty="0" smtClean="0">
                <a:latin typeface="Times New Roman" pitchFamily="18" charset="0"/>
              </a:rPr>
              <a:t> by local macrophages (Payers patches)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890266"/>
            <a:ext cx="9144000" cy="40011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latin typeface="Times New Roman" pitchFamily="18" charset="0"/>
              </a:rPr>
              <a:t>Inflammatory response (Cell mediated followed by </a:t>
            </a:r>
            <a:r>
              <a:rPr lang="en-GB" sz="2000" b="1" dirty="0" err="1" smtClean="0">
                <a:latin typeface="Times New Roman" pitchFamily="18" charset="0"/>
              </a:rPr>
              <a:t>Humoral</a:t>
            </a:r>
            <a:r>
              <a:rPr lang="en-GB" sz="2000" b="1" dirty="0" smtClean="0">
                <a:latin typeface="Times New Roman" pitchFamily="18" charset="0"/>
              </a:rPr>
              <a:t>  immunity)</a:t>
            </a:r>
            <a:endParaRPr lang="en-IN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991857" y="3550048"/>
            <a:ext cx="7162800" cy="46166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Times New Roman" pitchFamily="18" charset="0"/>
              </a:rPr>
              <a:t>Granuloma formation (ileum/colon/mesenteric LNs)  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69110" y="4184284"/>
            <a:ext cx="6400800" cy="46166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>
                <a:latin typeface="Times New Roman" pitchFamily="18" charset="0"/>
              </a:rPr>
              <a:t>P</a:t>
            </a:r>
            <a:r>
              <a:rPr lang="en-GB" sz="2400" b="1" dirty="0" smtClean="0">
                <a:latin typeface="Times New Roman" pitchFamily="18" charset="0"/>
              </a:rPr>
              <a:t>roliferation of sub-epithelial macrophages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1288" y="4886974"/>
            <a:ext cx="6339428" cy="46166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GB" sz="2400" b="1" dirty="0" smtClean="0">
                <a:latin typeface="Times New Roman" pitchFamily="18" charset="0"/>
              </a:rPr>
              <a:t>Thickening of intestine, increased permeability</a:t>
            </a:r>
            <a:endParaRPr lang="en-IN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2014215" y="5480168"/>
            <a:ext cx="5235792" cy="46166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itchFamily="18" charset="0"/>
              </a:rPr>
              <a:t>L</a:t>
            </a:r>
            <a:r>
              <a:rPr lang="en-GB" sz="2400" b="1" dirty="0" smtClean="0">
                <a:latin typeface="Times New Roman" pitchFamily="18" charset="0"/>
              </a:rPr>
              <a:t>oss of serum protein/poor absorption</a:t>
            </a: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9758" y="6195444"/>
            <a:ext cx="1758815" cy="52322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GB" sz="2800" b="1" dirty="0">
                <a:latin typeface="Times New Roman" pitchFamily="18" charset="0"/>
              </a:rPr>
              <a:t>D</a:t>
            </a:r>
            <a:r>
              <a:rPr lang="en-GB" sz="2800" b="1" dirty="0" smtClean="0">
                <a:latin typeface="Times New Roman" pitchFamily="18" charset="0"/>
              </a:rPr>
              <a:t>iarrhoea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495800" y="1257346"/>
            <a:ext cx="245202" cy="2065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Down Arrow 15"/>
          <p:cNvSpPr/>
          <p:nvPr/>
        </p:nvSpPr>
        <p:spPr>
          <a:xfrm>
            <a:off x="4517110" y="1953671"/>
            <a:ext cx="152400" cy="23580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Down Arrow 17"/>
          <p:cNvSpPr/>
          <p:nvPr/>
        </p:nvSpPr>
        <p:spPr>
          <a:xfrm>
            <a:off x="4302103" y="2640446"/>
            <a:ext cx="484632" cy="1950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511" y="3377477"/>
            <a:ext cx="566977" cy="1956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930" y="3987182"/>
            <a:ext cx="566977" cy="22264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929" y="4638907"/>
            <a:ext cx="566977" cy="2480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0928" y="5334344"/>
            <a:ext cx="566977" cy="18686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039" y="5968580"/>
            <a:ext cx="566977" cy="2085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WINDOWS\Desktop\rename_th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600" cy="640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/>
              <a:t>CLINICAL FINDINGS</a:t>
            </a:r>
            <a:endParaRPr lang="en-IN" sz="32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1529055"/>
              </p:ext>
            </p:extLst>
          </p:nvPr>
        </p:nvGraphicFramePr>
        <p:xfrm>
          <a:off x="0" y="838200"/>
          <a:ext cx="9144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uernsey_rear-l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29200" y="762000"/>
            <a:ext cx="3810000" cy="4267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5" name="Picture 1030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1938" y="685800"/>
            <a:ext cx="4533900" cy="427672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5000" y="5105400"/>
            <a:ext cx="1851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HIDE BOUND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029201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DIARRHEA</a:t>
            </a:r>
            <a:endParaRPr lang="en-IN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C:\WINDOWS\Desktop\rename_th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534400" cy="6553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1872010"/>
              </p:ext>
            </p:extLst>
          </p:nvPr>
        </p:nvGraphicFramePr>
        <p:xfrm>
          <a:off x="228600" y="762000"/>
          <a:ext cx="8686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76200"/>
            <a:ext cx="78486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LESIONS</a:t>
            </a:r>
            <a:endParaRPr lang="en-IN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478</Words>
  <Application>Microsoft Office PowerPoint</Application>
  <PresentationFormat>On-screen Show (4:3)</PresentationFormat>
  <Paragraphs>86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JOHNEʼS DISEASE</vt:lpstr>
      <vt:lpstr>Slide 2</vt:lpstr>
      <vt:lpstr>Slide 3</vt:lpstr>
      <vt:lpstr>Slide 4</vt:lpstr>
      <vt:lpstr>Slide 5</vt:lpstr>
      <vt:lpstr>CLINICAL FINDINGS</vt:lpstr>
      <vt:lpstr>Slide 7</vt:lpstr>
      <vt:lpstr>Slide 8</vt:lpstr>
      <vt:lpstr>Slide 9</vt:lpstr>
      <vt:lpstr>DIAGNOSIS</vt:lpstr>
      <vt:lpstr>TREATMENT AND CONTROL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JOHNEʼS DISEASE</dc:title>
  <dc:creator>Admin</dc:creator>
  <cp:lastModifiedBy>Admin</cp:lastModifiedBy>
  <cp:revision>50</cp:revision>
  <dcterms:created xsi:type="dcterms:W3CDTF">2006-08-16T00:00:00Z</dcterms:created>
  <dcterms:modified xsi:type="dcterms:W3CDTF">2020-10-26T15:36:56Z</dcterms:modified>
</cp:coreProperties>
</file>