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5" r:id="rId3"/>
    <p:sldId id="266" r:id="rId4"/>
    <p:sldId id="267" r:id="rId5"/>
    <p:sldId id="268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84740-1AB6-4B8C-A7CB-80B942393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9B285-A4EE-4CF1-9992-30ECB5A26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ABC93-7153-4ABB-B71C-F59138A5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B77-C23A-4AF5-9C8D-ABC2D55A9454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9C76F-47B5-4B51-8EF9-99E847B2C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DA07E-034F-423A-A810-CCEB3FD96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7908-F085-4A74-BF9D-35D06852A2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107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EEF28-3103-4FF7-831D-2D6F8E07B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030AE-9724-4849-A344-944A583453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B0C06-BAEB-423A-9771-72B57815E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B77-C23A-4AF5-9C8D-ABC2D55A9454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6F315-EF97-4A30-9463-57C838179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5EE3D-FBE8-4C24-85F5-D3D67F99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7908-F085-4A74-BF9D-35D06852A2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345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360DA2-3E0D-4158-8D9C-48E744B8D2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C273E1-8E03-4611-962A-A9B6DD284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BEF08-3F08-44EB-91F5-D26D5DB4B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B77-C23A-4AF5-9C8D-ABC2D55A9454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1A923-E28D-4903-9F1B-773F484FF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DD495-884C-4DAE-BE48-8526F48EC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7908-F085-4A74-BF9D-35D06852A2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991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54EC9-9DF1-4DF2-92F5-E12C8BBB9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6EF1A-462B-4003-9B58-8113DA47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791A7-A2B6-440F-8D9B-7C47D49E1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B77-C23A-4AF5-9C8D-ABC2D55A9454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0851A-0AD9-4F8B-983D-9E9E4408D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429AE-B7B9-4481-BE82-B97FAEB1E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7908-F085-4A74-BF9D-35D06852A2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636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E0D17-FEAA-477E-A132-C7ABA5AE9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1F5F4-D445-4848-9BDA-73AF99530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4042B-513A-4991-B05E-9402E739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B77-C23A-4AF5-9C8D-ABC2D55A9454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97AA8-1B46-4CE3-B2BA-EF9578C80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F36A7-8682-473A-A048-7575D11E2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7908-F085-4A74-BF9D-35D06852A2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872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7BB9F-EDCD-4E72-B42A-B1C0FEBA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C2B54-8C52-4E9C-AAA9-BBD192EE0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3E40F2-F8C2-4E43-9F6F-6322D1608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A496ED-5DD5-46D3-9F47-809F1C979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B77-C23A-4AF5-9C8D-ABC2D55A9454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4493E-F013-42A3-8C93-88B5CD88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02E81-812B-4460-AA92-E87D0E80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7908-F085-4A74-BF9D-35D06852A2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888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44087-B885-4D12-9A94-0F70813D9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F2727B-235A-4E1B-8429-FE9A8814D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36641-A043-4BE0-B67C-C91FB9D42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185A2F-5308-44D5-896B-D09888E9C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BC8ED7-EB48-418E-A66B-1B093171E6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523B39-A53E-4C4F-A467-B6C6F4680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B77-C23A-4AF5-9C8D-ABC2D55A9454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1A18EC-64CA-4560-B3A7-CE25DED07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3EA99D-3EB5-4FE5-8FC4-421C9B99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7908-F085-4A74-BF9D-35D06852A2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033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AE5E-14CE-4B4A-8FE7-FC0B561F5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F7C4D2-5BA4-4892-9087-80ADF280B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B77-C23A-4AF5-9C8D-ABC2D55A9454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54B06-5AC3-4151-A1E5-5DD044F08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7EB476-1C59-42D8-A50E-BABCB444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7908-F085-4A74-BF9D-35D06852A2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712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5A0131-22EC-44C2-B974-3536B3DB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B77-C23A-4AF5-9C8D-ABC2D55A9454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E5226A-94EE-45D3-BEC0-E54D9190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D42283-54C4-432B-A9DA-053E3AD5C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7908-F085-4A74-BF9D-35D06852A2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006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FAC66-1A77-4784-978C-34AFEFB1F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F8E58-245C-43AB-8308-40C08624C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53B5D8-7575-4246-9D40-0F46607C2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8B971-00A2-489B-89DA-72571ED3F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B77-C23A-4AF5-9C8D-ABC2D55A9454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D7B1B-DE10-43AB-BD07-19A166A7E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134A5-016B-4940-8ECC-DE6FAF235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7908-F085-4A74-BF9D-35D06852A2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9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D6A6-563F-4D60-8EB5-C6F37059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75564-54E7-4112-A531-7831D3A23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ABB5B5-F041-4484-A573-FB1DD7111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4AD2A-E8FA-4190-8649-8BD3BB7ED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B77-C23A-4AF5-9C8D-ABC2D55A9454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0164E-7FC1-4A38-9ABF-CED310160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A6734-EF37-48DA-AFE5-8C30DEFC0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7908-F085-4A74-BF9D-35D06852A2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03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73B545-8926-4456-9BFA-0DFE8CE6D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F1673-3E56-44D4-9E0E-32B03FF3C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C36C0-732E-4D75-B468-A012828C6D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C6B77-C23A-4AF5-9C8D-ABC2D55A9454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3CC1E-154C-49A7-8BCD-3F9D275C2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32890-A373-40C6-90A9-67F86F1D2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17908-F085-4A74-BF9D-35D06852A2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704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3E136-459B-49B9-9AB4-F58165760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</p:spPr>
        <p:txBody>
          <a:bodyPr/>
          <a:lstStyle/>
          <a:p>
            <a:r>
              <a:rPr lang="en-IN" dirty="0"/>
              <a:t>PROPERTIES OF MILK </a:t>
            </a:r>
            <a:br>
              <a:rPr lang="en-IN" dirty="0"/>
            </a:br>
            <a:br>
              <a:rPr lang="en-IN" dirty="0"/>
            </a:br>
            <a:r>
              <a:rPr lang="en-IN" dirty="0"/>
              <a:t>(Part-2)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6D3080-D660-4821-83DD-FECB9224F0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900196"/>
            <a:ext cx="12192000" cy="2957804"/>
          </a:xfrm>
        </p:spPr>
        <p:txBody>
          <a:bodyPr>
            <a:normAutofit/>
          </a:bodyPr>
          <a:lstStyle/>
          <a:p>
            <a:r>
              <a:rPr lang="en-IN" dirty="0"/>
              <a:t>     BY-</a:t>
            </a:r>
          </a:p>
          <a:p>
            <a:r>
              <a:rPr lang="en-IN" dirty="0"/>
              <a:t>                                                        </a:t>
            </a:r>
            <a:r>
              <a:rPr lang="en-IN" dirty="0" err="1"/>
              <a:t>Dr.</a:t>
            </a:r>
            <a:r>
              <a:rPr lang="en-IN" dirty="0"/>
              <a:t> SUSHMA KUMARI</a:t>
            </a:r>
          </a:p>
          <a:p>
            <a:r>
              <a:rPr lang="en-IN" dirty="0"/>
              <a:t>                                                     HOD,</a:t>
            </a:r>
          </a:p>
          <a:p>
            <a:r>
              <a:rPr lang="en-IN" dirty="0"/>
              <a:t>                                                       DEPT. OF LPT,BVC,</a:t>
            </a:r>
          </a:p>
          <a:p>
            <a:r>
              <a:rPr lang="en-IN" dirty="0"/>
              <a:t>                                                             Bihar Animal Sciences University, Patna</a:t>
            </a:r>
          </a:p>
        </p:txBody>
      </p:sp>
    </p:spTree>
    <p:extLst>
      <p:ext uri="{BB962C8B-B14F-4D97-AF65-F5344CB8AC3E}">
        <p14:creationId xmlns:p14="http://schemas.microsoft.com/office/powerpoint/2010/main" val="319408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Microbial deterioration of milk and milk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/>
          <a:lstStyle/>
          <a:p>
            <a:r>
              <a:rPr lang="en-IN" dirty="0">
                <a:solidFill>
                  <a:srgbClr val="00B0F0"/>
                </a:solidFill>
              </a:rPr>
              <a:t>Sources-</a:t>
            </a:r>
          </a:p>
          <a:p>
            <a:r>
              <a:rPr lang="en-IN" dirty="0"/>
              <a:t>     bacteria, viruses, yeast and moulds.</a:t>
            </a:r>
          </a:p>
          <a:p>
            <a:r>
              <a:rPr lang="en-IN" dirty="0">
                <a:solidFill>
                  <a:srgbClr val="0070C0"/>
                </a:solidFill>
              </a:rPr>
              <a:t>Stages of growth of micro organisms-</a:t>
            </a:r>
          </a:p>
          <a:p>
            <a:r>
              <a:rPr lang="en-IN" dirty="0"/>
              <a:t>   1. lag phase </a:t>
            </a:r>
          </a:p>
          <a:p>
            <a:r>
              <a:rPr lang="en-IN" dirty="0"/>
              <a:t>   2. log phase</a:t>
            </a:r>
          </a:p>
          <a:p>
            <a:r>
              <a:rPr lang="en-IN" dirty="0"/>
              <a:t>   3. stationary phase</a:t>
            </a:r>
          </a:p>
          <a:p>
            <a:r>
              <a:rPr lang="en-IN" dirty="0"/>
              <a:t>   4. decline phase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981200" y="-990600"/>
            <a:ext cx="8229600" cy="4572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r>
              <a:rPr lang="en-IN" dirty="0">
                <a:solidFill>
                  <a:srgbClr val="00B050"/>
                </a:solidFill>
              </a:rPr>
              <a:t>A/o optimum growth temp. bacteria can be classified into </a:t>
            </a:r>
            <a:r>
              <a:rPr lang="en-IN" dirty="0"/>
              <a:t>–</a:t>
            </a:r>
          </a:p>
          <a:p>
            <a:r>
              <a:rPr lang="en-IN" dirty="0"/>
              <a:t>             1. </a:t>
            </a:r>
            <a:r>
              <a:rPr lang="en-IN" dirty="0" err="1"/>
              <a:t>Psychrophilic</a:t>
            </a:r>
            <a:endParaRPr lang="en-IN" dirty="0"/>
          </a:p>
          <a:p>
            <a:r>
              <a:rPr lang="en-IN" dirty="0"/>
              <a:t>              2. </a:t>
            </a:r>
            <a:r>
              <a:rPr lang="en-IN" dirty="0" err="1"/>
              <a:t>Mesophilic</a:t>
            </a:r>
            <a:endParaRPr lang="en-IN" dirty="0"/>
          </a:p>
          <a:p>
            <a:r>
              <a:rPr lang="en-IN" dirty="0"/>
              <a:t>               3. </a:t>
            </a:r>
            <a:r>
              <a:rPr lang="en-IN" dirty="0" err="1"/>
              <a:t>Thermophilic</a:t>
            </a:r>
            <a:endParaRPr lang="en-IN" dirty="0"/>
          </a:p>
          <a:p>
            <a:r>
              <a:rPr lang="en-IN" dirty="0">
                <a:solidFill>
                  <a:srgbClr val="7030A0"/>
                </a:solidFill>
              </a:rPr>
              <a:t>Effect of microbial growth in milk &amp; milk products-</a:t>
            </a:r>
          </a:p>
          <a:p>
            <a:r>
              <a:rPr lang="en-IN" dirty="0" err="1"/>
              <a:t>i</a:t>
            </a:r>
            <a:r>
              <a:rPr lang="en-IN" dirty="0"/>
              <a:t>. Souring- by lactic acid producing bacteria</a:t>
            </a:r>
          </a:p>
          <a:p>
            <a:pPr>
              <a:buNone/>
            </a:pPr>
            <a:r>
              <a:rPr lang="en-IN" dirty="0"/>
              <a:t>Lactose---- Lactic acid, volatile acids and compounds.</a:t>
            </a:r>
          </a:p>
          <a:p>
            <a:pPr>
              <a:buNone/>
            </a:pPr>
            <a:r>
              <a:rPr lang="en-IN" dirty="0"/>
              <a:t>  ii. Souring and gassiness-  by coli. </a:t>
            </a:r>
            <a:r>
              <a:rPr lang="en-IN" dirty="0" err="1"/>
              <a:t>gr</a:t>
            </a:r>
            <a:r>
              <a:rPr lang="en-IN" dirty="0"/>
              <a:t> ( soil, manure, feed , faecal matter).</a:t>
            </a:r>
          </a:p>
          <a:p>
            <a:pPr>
              <a:buNone/>
            </a:pPr>
            <a:r>
              <a:rPr lang="en-IN" dirty="0"/>
              <a:t> iii. Proteolysis- unpleasant odour.</a:t>
            </a:r>
          </a:p>
          <a:p>
            <a:pPr>
              <a:buNone/>
            </a:pPr>
            <a:r>
              <a:rPr lang="en-IN" dirty="0"/>
              <a:t>  iv. </a:t>
            </a:r>
            <a:r>
              <a:rPr lang="en-IN" dirty="0" err="1"/>
              <a:t>Roppiness</a:t>
            </a:r>
            <a:r>
              <a:rPr lang="en-IN" dirty="0"/>
              <a:t>-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002060"/>
                </a:solidFill>
              </a:rPr>
              <a:t>Bacteriological standards of raw milk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/>
          <a:lstStyle/>
          <a:p>
            <a:r>
              <a:rPr lang="en-IN" dirty="0">
                <a:solidFill>
                  <a:srgbClr val="00B050"/>
                </a:solidFill>
              </a:rPr>
              <a:t>SPC / ml (or g)                             Grade</a:t>
            </a:r>
          </a:p>
          <a:p>
            <a:r>
              <a:rPr lang="en-IN" dirty="0"/>
              <a:t>Not exceeding 2,00,000             very good</a:t>
            </a:r>
          </a:p>
          <a:p>
            <a:r>
              <a:rPr lang="en-IN" dirty="0"/>
              <a:t>2,00,000 to 10,00,000                good</a:t>
            </a:r>
          </a:p>
          <a:p>
            <a:r>
              <a:rPr lang="en-IN" dirty="0"/>
              <a:t>10,00,000 to 50,00,000              fair</a:t>
            </a:r>
          </a:p>
          <a:p>
            <a:r>
              <a:rPr lang="en-IN" dirty="0"/>
              <a:t>Over 50,00,000                           poor</a:t>
            </a:r>
          </a:p>
          <a:p>
            <a:endParaRPr lang="en-IN" dirty="0"/>
          </a:p>
          <a:p>
            <a:r>
              <a:rPr lang="en-IN" dirty="0"/>
              <a:t>SPC in Pasteurized milk less than 30,000/ml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7030A0"/>
                </a:solidFill>
              </a:rPr>
              <a:t>Clean milk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Barn clean</a:t>
            </a:r>
          </a:p>
          <a:p>
            <a:r>
              <a:rPr lang="en-IN" dirty="0"/>
              <a:t>Udder clean</a:t>
            </a:r>
          </a:p>
          <a:p>
            <a:r>
              <a:rPr lang="en-IN" dirty="0" err="1"/>
              <a:t>Milker’s</a:t>
            </a:r>
            <a:r>
              <a:rPr lang="en-IN" dirty="0"/>
              <a:t> hand clean</a:t>
            </a:r>
          </a:p>
          <a:p>
            <a:r>
              <a:rPr lang="en-IN" dirty="0" err="1"/>
              <a:t>Milker’s</a:t>
            </a:r>
            <a:r>
              <a:rPr lang="en-IN" dirty="0"/>
              <a:t> should healthy</a:t>
            </a:r>
          </a:p>
          <a:p>
            <a:r>
              <a:rPr lang="en-IN" dirty="0"/>
              <a:t>Wear cap on head during milking</a:t>
            </a:r>
          </a:p>
          <a:p>
            <a:r>
              <a:rPr lang="en-IN" dirty="0"/>
              <a:t>Utensils clean</a:t>
            </a:r>
          </a:p>
          <a:p>
            <a:r>
              <a:rPr lang="en-IN" dirty="0"/>
              <a:t>No flies and insects in barn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2F90B-78AC-408B-8D5C-13D73F65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1558212"/>
            <a:ext cx="10515600" cy="114766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0BD95-167D-4E80-9C81-8BB741BB5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20465" cy="6858000"/>
          </a:xfrm>
        </p:spPr>
        <p:txBody>
          <a:bodyPr/>
          <a:lstStyle/>
          <a:p>
            <a:r>
              <a:rPr lang="en-IN" dirty="0"/>
              <a:t>                                                 </a:t>
            </a:r>
          </a:p>
          <a:p>
            <a:endParaRPr lang="en-IN" dirty="0"/>
          </a:p>
          <a:p>
            <a:endParaRPr lang="en-IN" dirty="0"/>
          </a:p>
          <a:p>
            <a:pPr marL="0" indent="0" algn="ctr">
              <a:buNone/>
            </a:pPr>
            <a:r>
              <a:rPr lang="en-IN" dirty="0"/>
              <a:t> </a:t>
            </a:r>
            <a:r>
              <a:rPr lang="en-IN" sz="8000" dirty="0"/>
              <a:t>                                                               THANKS</a:t>
            </a:r>
          </a:p>
        </p:txBody>
      </p:sp>
    </p:spTree>
    <p:extLst>
      <p:ext uri="{BB962C8B-B14F-4D97-AF65-F5344CB8AC3E}">
        <p14:creationId xmlns:p14="http://schemas.microsoft.com/office/powerpoint/2010/main" val="3206414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227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PROPERTIES OF MILK   (Part-2)</vt:lpstr>
      <vt:lpstr>Microbial deterioration of milk and milk products</vt:lpstr>
      <vt:lpstr>PowerPoint Presentation</vt:lpstr>
      <vt:lpstr>Bacteriological standards of raw milk</vt:lpstr>
      <vt:lpstr>Clean milk production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Microbial deterioration of milk and milk products</dc:title>
  <dc:creator>SAKET GUNGUN</dc:creator>
  <cp:lastModifiedBy>SAKET GUNGUN</cp:lastModifiedBy>
  <cp:revision>2</cp:revision>
  <dcterms:created xsi:type="dcterms:W3CDTF">2020-10-16T13:53:22Z</dcterms:created>
  <dcterms:modified xsi:type="dcterms:W3CDTF">2020-10-22T13:41:09Z</dcterms:modified>
</cp:coreProperties>
</file>