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7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A2213-9DE2-43B8-B569-0BDB7B98F0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8C1984-8BF9-42E7-9EE1-890B027B7E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9C481-B4BC-4B7E-BFB9-EC1C90960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1AC79-F86E-45D3-AB8C-60E802BF0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6E425-4789-46E3-8848-1DC3E70C4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7700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0B25B-00DD-4FD0-8C54-566E58A4D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182E5-C652-488D-88AA-13DF91E9C5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85399-A84D-4DED-A869-38C3336AE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16412-35BC-48D2-A0F9-52BB5C51B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68464-C016-46D3-A27C-7F332FCF2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2122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94043-773E-4464-AB69-4E85466D2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839008-5BFF-4102-A01A-226283F3D4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27E45-4542-483E-80FD-DE1BA11C0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9865A-E6F2-4081-A4A6-C064BB1CE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7AA88-AE99-40E1-94B2-3BE98FBF4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76408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90560-DE6D-4E91-9CC1-33B16712D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AC4E0-A5DC-4845-B7F3-B995DD2486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C4B54B-685A-4735-8824-37D8A82FF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12FD9-211D-4BC1-AA5D-AD9B1EADA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FAE1B-8BEC-40A6-9E0E-DB70B5605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293DC6-EA56-47BB-8EC3-247B59374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04361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ED92-33AD-4D75-8416-32991C593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124494-393B-4AAD-8AD0-2D0AA0911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7822E1-1B79-4D57-8FBD-4BDF60FCD9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6502D1-02AA-4B6E-A9F4-D2D26374DF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6581A1-1294-4841-8DE1-D753D6A0CB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9E6AEA-7EDF-4DBB-A963-22FEA8C57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592D23-9240-4E3C-9206-87A609E11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551346-966D-418C-A8CF-25F200DEA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4819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3DCA7-7032-4D2D-83EB-FB0701B3C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882909-BA2F-4F06-A247-444D768E8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00DCF3-955B-4A44-9D5E-D994F65C1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F79EE-AEDF-486F-B727-EF4AA369E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280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09EA07-F39E-468D-8C74-C45F4CFEF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7435F1-4309-43F8-96B5-A4F4451F6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59287-43D6-4323-8C34-D1FF5C18B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982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C3DD5-3A3E-4265-AB6E-9854DF36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86440-39E3-4FD8-847D-50C29878E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1C693-9648-4909-8C78-4E9EAF3259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D9B8BC-6D44-4655-AE13-34FCE5443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526EB-F44B-4BD5-993B-ADB432289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E6EB16-3BF2-4628-8D20-6FAB87415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91764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829D1-4996-4A92-ABBD-C0B5B5D9E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E3C99C-99FB-4A96-8638-3E786ED70D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0F2E3C-0231-46BA-9A78-D665CF589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6C33A-075E-4465-9CA3-24A298BC9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5ED31B-1DFC-4523-B2BF-989949811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D69A40-EFE6-4556-ABD3-25F05AD81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4456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69309-786C-40F3-BFC4-AA0C8ED63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2F10C6-9929-4B23-BE8C-DF2F8D309B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41A4C-D051-493A-89C5-1F9DF0D90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EA3B2-93F6-4E37-B0A3-B7D5F1703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B97D96-673A-4306-B06E-DAC3ADA92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1219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E31D12-62CA-457E-B3C5-7BAFB7103B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9A69C1-0772-48BF-853D-9261BD5404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E0EC59-73F3-41C2-86C7-8EF170D6B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5CB284-8367-44C5-9979-CCE871722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9FF19D-0C26-4718-8CEA-426D86AAA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2867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B1EFE4-AA7E-4119-9222-B6350E0B3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C5CCC-FD88-4EC9-9167-7AD4ED3C0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8239C-D67D-4B89-814A-8204C7AA11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89E76-93A9-4586-AE67-077B878D5ED3}" type="datetimeFigureOut">
              <a:rPr lang="en-IN" smtClean="0"/>
              <a:t>09-10-2020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461C6-9B40-4727-9D4C-02BC281575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E81C5-553C-4CBB-B2B0-61AE80A086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AB41B-BABB-46DF-ABD3-6DB99B60AD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3059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EF96BF-B572-47A7-8DDA-D68F42255A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107" b="893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087F2-3527-412B-A519-6DF00C05F5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US" sz="6600" dirty="0"/>
              <a:t>Collection and labeling of body fluid samples</a:t>
            </a:r>
            <a:endParaRPr lang="en-IN" sz="6600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B11E01-7683-4405-9033-F01209ED9D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IN" dirty="0"/>
              <a:t>VLD-411 (</a:t>
            </a:r>
            <a:r>
              <a:rPr lang="en-IN" dirty="0" err="1"/>
              <a:t>VeterinaryBiochemistry</a:t>
            </a:r>
            <a:r>
              <a:rPr lang="en-IN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969518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FB155-F718-4FB0-8506-7FB255395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Blood Collection from Canine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A48862-0CAE-4BFA-93A2-9DE9C23243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53" r="2" b="2"/>
          <a:stretch/>
        </p:blipFill>
        <p:spPr>
          <a:xfrm>
            <a:off x="307840" y="321732"/>
            <a:ext cx="3793472" cy="4111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0AEB8B-E375-4E6C-9FEF-E0EA00E8B3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010" r="-3" b="4429"/>
          <a:stretch/>
        </p:blipFill>
        <p:spPr>
          <a:xfrm>
            <a:off x="4194959" y="321734"/>
            <a:ext cx="3797570" cy="2010551"/>
          </a:xfrm>
          <a:prstGeom prst="rect">
            <a:avLst/>
          </a:prstGeom>
        </p:spPr>
      </p:pic>
      <p:pic>
        <p:nvPicPr>
          <p:cNvPr id="1026" name="Picture 2" descr="Pin on Veterinary Medicine">
            <a:extLst>
              <a:ext uri="{FF2B5EF4-FFF2-40B4-BE49-F238E27FC236}">
                <a16:creationId xmlns:a16="http://schemas.microsoft.com/office/drawing/2014/main" id="{6BB11E1B-6B71-49F3-88CC-44B97C7206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98" r="-3" b="15246"/>
          <a:stretch/>
        </p:blipFill>
        <p:spPr bwMode="auto">
          <a:xfrm>
            <a:off x="4190180" y="2422097"/>
            <a:ext cx="3794760" cy="201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1C52D5-853B-4279-9B10-169B0BD2B39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015" r="8510" b="-1"/>
          <a:stretch/>
        </p:blipFill>
        <p:spPr>
          <a:xfrm>
            <a:off x="8086176" y="321733"/>
            <a:ext cx="3797984" cy="41113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83EB529-EDBE-46D0-8271-FC9F0D7AC84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445" r="-2" b="1943"/>
          <a:stretch/>
        </p:blipFill>
        <p:spPr>
          <a:xfrm>
            <a:off x="307840" y="4525715"/>
            <a:ext cx="3794760" cy="2010551"/>
          </a:xfrm>
          <a:prstGeom prst="rect">
            <a:avLst/>
          </a:prstGeom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844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CA3D-90C3-46A2-822C-53367AF13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4522156"/>
            <a:ext cx="5609222" cy="136321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Blood Collection from Porcine</a:t>
            </a: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13091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Pig bleeding">
            <a:extLst>
              <a:ext uri="{FF2B5EF4-FFF2-40B4-BE49-F238E27FC236}">
                <a16:creationId xmlns:a16="http://schemas.microsoft.com/office/drawing/2014/main" id="{64888DA9-FD5E-4705-89EB-559D529C41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34" r="1" b="1"/>
          <a:stretch/>
        </p:blipFill>
        <p:spPr bwMode="auto">
          <a:xfrm>
            <a:off x="1246574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B06379-AF06-48A2-A92F-3794A57A2C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871" r="-1" b="23214"/>
          <a:stretch/>
        </p:blipFill>
        <p:spPr>
          <a:xfrm>
            <a:off x="20" y="2279205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7279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4FD5D1-3E25-4CEF-8DFB-794B8D528C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050" r="4552" b="2"/>
          <a:stretch/>
        </p:blipFill>
        <p:spPr>
          <a:xfrm>
            <a:off x="5511871" y="7805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610792-D386-4EDB-B812-C2D570DD7A0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193" r="3" b="3"/>
          <a:stretch/>
        </p:blipFill>
        <p:spPr>
          <a:xfrm>
            <a:off x="8918761" y="-4331"/>
            <a:ext cx="3273238" cy="3618965"/>
          </a:xfrm>
          <a:custGeom>
            <a:avLst/>
            <a:gdLst/>
            <a:ahLst/>
            <a:cxnLst/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2436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D4A3B-AFB0-45C9-8F7C-8F687C43C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175" y="4522156"/>
            <a:ext cx="5609222" cy="136321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Blood Collection from Ruminants</a:t>
            </a:r>
          </a:p>
        </p:txBody>
      </p:sp>
      <p:sp>
        <p:nvSpPr>
          <p:cNvPr id="3076" name="Freeform: Shape 70">
            <a:extLst>
              <a:ext uri="{FF2B5EF4-FFF2-40B4-BE49-F238E27FC236}">
                <a16:creationId xmlns:a16="http://schemas.microsoft.com/office/drawing/2014/main" id="{D5C3FE89-A0B6-4C0E-A1F2-7CA2025B3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156092" cy="3442494"/>
          </a:xfrm>
          <a:custGeom>
            <a:avLst/>
            <a:gdLst>
              <a:gd name="connsiteX0" fmla="*/ 0 w 3156092"/>
              <a:gd name="connsiteY0" fmla="*/ 0 h 3442494"/>
              <a:gd name="connsiteX1" fmla="*/ 2765641 w 3156092"/>
              <a:gd name="connsiteY1" fmla="*/ 0 h 3442494"/>
              <a:gd name="connsiteX2" fmla="*/ 2781296 w 3156092"/>
              <a:gd name="connsiteY2" fmla="*/ 20935 h 3442494"/>
              <a:gd name="connsiteX3" fmla="*/ 3156092 w 3156092"/>
              <a:gd name="connsiteY3" fmla="*/ 1247934 h 3442494"/>
              <a:gd name="connsiteX4" fmla="*/ 961532 w 3156092"/>
              <a:gd name="connsiteY4" fmla="*/ 3442494 h 3442494"/>
              <a:gd name="connsiteX5" fmla="*/ 107310 w 3156092"/>
              <a:gd name="connsiteY5" fmla="*/ 3270035 h 3442494"/>
              <a:gd name="connsiteX6" fmla="*/ 0 w 3156092"/>
              <a:gd name="connsiteY6" fmla="*/ 3218341 h 3442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6092" h="3442494">
                <a:moveTo>
                  <a:pt x="0" y="0"/>
                </a:moveTo>
                <a:lnTo>
                  <a:pt x="2765641" y="0"/>
                </a:lnTo>
                <a:lnTo>
                  <a:pt x="2781296" y="20935"/>
                </a:lnTo>
                <a:cubicBezTo>
                  <a:pt x="3017923" y="371189"/>
                  <a:pt x="3156092" y="793426"/>
                  <a:pt x="3156092" y="1247934"/>
                </a:cubicBezTo>
                <a:cubicBezTo>
                  <a:pt x="3156092" y="2459956"/>
                  <a:pt x="2173554" y="3442494"/>
                  <a:pt x="961532" y="3442494"/>
                </a:cubicBezTo>
                <a:cubicBezTo>
                  <a:pt x="658527" y="3442494"/>
                  <a:pt x="369864" y="3381086"/>
                  <a:pt x="107310" y="3270035"/>
                </a:cubicBezTo>
                <a:lnTo>
                  <a:pt x="0" y="3218341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0913FB-EBC2-4CA0-B487-2F55D66972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4160"/>
          <a:stretch/>
        </p:blipFill>
        <p:spPr>
          <a:xfrm>
            <a:off x="5" y="-1"/>
            <a:ext cx="3005349" cy="3291750"/>
          </a:xfrm>
          <a:custGeom>
            <a:avLst/>
            <a:gdLst/>
            <a:ahLst/>
            <a:cxnLst/>
            <a:rect l="l" t="t" r="r" b="b"/>
            <a:pathLst>
              <a:path w="3005349" h="3291750">
                <a:moveTo>
                  <a:pt x="0" y="0"/>
                </a:moveTo>
                <a:lnTo>
                  <a:pt x="2577617" y="0"/>
                </a:lnTo>
                <a:lnTo>
                  <a:pt x="2656297" y="105217"/>
                </a:lnTo>
                <a:cubicBezTo>
                  <a:pt x="2876670" y="431412"/>
                  <a:pt x="3005349" y="824646"/>
                  <a:pt x="3005349" y="1247934"/>
                </a:cubicBezTo>
                <a:cubicBezTo>
                  <a:pt x="3005349" y="2376702"/>
                  <a:pt x="2090301" y="3291750"/>
                  <a:pt x="961533" y="3291750"/>
                </a:cubicBezTo>
                <a:cubicBezTo>
                  <a:pt x="679341" y="3291750"/>
                  <a:pt x="410507" y="3234560"/>
                  <a:pt x="165988" y="3131137"/>
                </a:cubicBezTo>
                <a:lnTo>
                  <a:pt x="0" y="3051176"/>
                </a:lnTo>
                <a:close/>
              </a:path>
            </a:pathLst>
          </a:custGeom>
        </p:spPr>
      </p:pic>
      <p:sp>
        <p:nvSpPr>
          <p:cNvPr id="3077" name="Oval 72">
            <a:extLst>
              <a:ext uri="{FF2B5EF4-FFF2-40B4-BE49-F238E27FC236}">
                <a16:creationId xmlns:a16="http://schemas.microsoft.com/office/drawing/2014/main" id="{8A6D7C84-6176-4F2A-985C-7F1B8C39D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141" y="459337"/>
            <a:ext cx="3163824" cy="3163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C1F7D4-4E1A-4046-A93E-BC2AE6756E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14" r="7431" b="2"/>
          <a:stretch/>
        </p:blipFill>
        <p:spPr>
          <a:xfrm>
            <a:off x="3832733" y="623929"/>
            <a:ext cx="2834640" cy="2834640"/>
          </a:xfrm>
          <a:custGeom>
            <a:avLst/>
            <a:gdLst/>
            <a:ahLst/>
            <a:cxnLst/>
            <a:rect l="l" t="t" r="r" b="b"/>
            <a:pathLst>
              <a:path w="2990088" h="2990088">
                <a:moveTo>
                  <a:pt x="1495044" y="0"/>
                </a:moveTo>
                <a:cubicBezTo>
                  <a:pt x="2320734" y="0"/>
                  <a:pt x="2990088" y="669354"/>
                  <a:pt x="2990088" y="1495044"/>
                </a:cubicBezTo>
                <a:cubicBezTo>
                  <a:pt x="2990088" y="2320734"/>
                  <a:pt x="2320734" y="2990088"/>
                  <a:pt x="1495044" y="2990088"/>
                </a:cubicBezTo>
                <a:cubicBezTo>
                  <a:pt x="669354" y="2990088"/>
                  <a:pt x="0" y="2320734"/>
                  <a:pt x="0" y="1495044"/>
                </a:cubicBezTo>
                <a:cubicBezTo>
                  <a:pt x="0" y="669354"/>
                  <a:pt x="669354" y="0"/>
                  <a:pt x="1495044" y="0"/>
                </a:cubicBezTo>
                <a:close/>
              </a:path>
            </a:pathLst>
          </a:cu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8E319B0-C403-46B6-8DDF-C46B5EB13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6150" y="2364552"/>
            <a:ext cx="3835850" cy="4493449"/>
          </a:xfrm>
          <a:custGeom>
            <a:avLst/>
            <a:gdLst>
              <a:gd name="connsiteX0" fmla="*/ 2839212 w 3835850"/>
              <a:gd name="connsiteY0" fmla="*/ 0 h 4493449"/>
              <a:gd name="connsiteX1" fmla="*/ 3683507 w 3835850"/>
              <a:gd name="connsiteY1" fmla="*/ 127646 h 4493449"/>
              <a:gd name="connsiteX2" fmla="*/ 3835850 w 3835850"/>
              <a:gd name="connsiteY2" fmla="*/ 183404 h 4493449"/>
              <a:gd name="connsiteX3" fmla="*/ 3835850 w 3835850"/>
              <a:gd name="connsiteY3" fmla="*/ 4493449 h 4493449"/>
              <a:gd name="connsiteX4" fmla="*/ 534850 w 3835850"/>
              <a:gd name="connsiteY4" fmla="*/ 4493449 h 4493449"/>
              <a:gd name="connsiteX5" fmla="*/ 484893 w 3835850"/>
              <a:gd name="connsiteY5" fmla="*/ 4426642 h 4493449"/>
              <a:gd name="connsiteX6" fmla="*/ 0 w 3835850"/>
              <a:gd name="connsiteY6" fmla="*/ 2839212 h 4493449"/>
              <a:gd name="connsiteX7" fmla="*/ 2839212 w 3835850"/>
              <a:gd name="connsiteY7" fmla="*/ 0 h 4493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35850" h="4493449">
                <a:moveTo>
                  <a:pt x="2839212" y="0"/>
                </a:moveTo>
                <a:cubicBezTo>
                  <a:pt x="3133222" y="0"/>
                  <a:pt x="3416794" y="44689"/>
                  <a:pt x="3683507" y="127646"/>
                </a:cubicBezTo>
                <a:lnTo>
                  <a:pt x="3835850" y="183404"/>
                </a:lnTo>
                <a:lnTo>
                  <a:pt x="3835850" y="4493449"/>
                </a:lnTo>
                <a:lnTo>
                  <a:pt x="534850" y="4493449"/>
                </a:lnTo>
                <a:lnTo>
                  <a:pt x="484893" y="4426642"/>
                </a:lnTo>
                <a:cubicBezTo>
                  <a:pt x="178757" y="3973501"/>
                  <a:pt x="0" y="3427232"/>
                  <a:pt x="0" y="2839212"/>
                </a:cubicBezTo>
                <a:cubicBezTo>
                  <a:pt x="0" y="1271159"/>
                  <a:pt x="1271159" y="0"/>
                  <a:pt x="283921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E1E27C89-94CF-4F2D-8750-9361FD1D9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7371" y="1"/>
            <a:ext cx="3986784" cy="2427765"/>
          </a:xfrm>
          <a:custGeom>
            <a:avLst/>
            <a:gdLst>
              <a:gd name="connsiteX0" fmla="*/ 48890 w 3986784"/>
              <a:gd name="connsiteY0" fmla="*/ 0 h 2427765"/>
              <a:gd name="connsiteX1" fmla="*/ 3937894 w 3986784"/>
              <a:gd name="connsiteY1" fmla="*/ 0 h 2427765"/>
              <a:gd name="connsiteX2" fmla="*/ 3946285 w 3986784"/>
              <a:gd name="connsiteY2" fmla="*/ 32635 h 2427765"/>
              <a:gd name="connsiteX3" fmla="*/ 3986784 w 3986784"/>
              <a:gd name="connsiteY3" fmla="*/ 434373 h 2427765"/>
              <a:gd name="connsiteX4" fmla="*/ 1993392 w 3986784"/>
              <a:gd name="connsiteY4" fmla="*/ 2427765 h 2427765"/>
              <a:gd name="connsiteX5" fmla="*/ 0 w 3986784"/>
              <a:gd name="connsiteY5" fmla="*/ 434373 h 2427765"/>
              <a:gd name="connsiteX6" fmla="*/ 40499 w 3986784"/>
              <a:gd name="connsiteY6" fmla="*/ 32635 h 2427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86784" h="2427765">
                <a:moveTo>
                  <a:pt x="48890" y="0"/>
                </a:moveTo>
                <a:lnTo>
                  <a:pt x="3937894" y="0"/>
                </a:lnTo>
                <a:lnTo>
                  <a:pt x="3946285" y="32635"/>
                </a:lnTo>
                <a:cubicBezTo>
                  <a:pt x="3972839" y="162400"/>
                  <a:pt x="3986784" y="296758"/>
                  <a:pt x="3986784" y="434373"/>
                </a:cubicBezTo>
                <a:cubicBezTo>
                  <a:pt x="3986784" y="1535293"/>
                  <a:pt x="3094312" y="2427765"/>
                  <a:pt x="1993392" y="2427765"/>
                </a:cubicBezTo>
                <a:cubicBezTo>
                  <a:pt x="892472" y="2427765"/>
                  <a:pt x="0" y="1535293"/>
                  <a:pt x="0" y="434373"/>
                </a:cubicBezTo>
                <a:cubicBezTo>
                  <a:pt x="0" y="296758"/>
                  <a:pt x="13945" y="162400"/>
                  <a:pt x="40499" y="32635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753F38-FAD0-4262-A1C4-37B908F7B2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256" r="2" b="6593"/>
          <a:stretch/>
        </p:blipFill>
        <p:spPr>
          <a:xfrm>
            <a:off x="7171962" y="2"/>
            <a:ext cx="3657600" cy="2263173"/>
          </a:xfrm>
          <a:custGeom>
            <a:avLst/>
            <a:gdLst/>
            <a:ahLst/>
            <a:cxnLst/>
            <a:rect l="l" t="t" r="r" b="b"/>
            <a:pathLst>
              <a:path w="3657600" h="2263173">
                <a:moveTo>
                  <a:pt x="54075" y="0"/>
                </a:moveTo>
                <a:lnTo>
                  <a:pt x="3603525" y="0"/>
                </a:lnTo>
                <a:lnTo>
                  <a:pt x="3620445" y="65806"/>
                </a:lnTo>
                <a:cubicBezTo>
                  <a:pt x="3644807" y="184856"/>
                  <a:pt x="3657600" y="308121"/>
                  <a:pt x="3657600" y="434373"/>
                </a:cubicBezTo>
                <a:cubicBezTo>
                  <a:pt x="3657600" y="1444391"/>
                  <a:pt x="2838818" y="2263173"/>
                  <a:pt x="1828800" y="2263173"/>
                </a:cubicBezTo>
                <a:cubicBezTo>
                  <a:pt x="818782" y="2263173"/>
                  <a:pt x="0" y="1444391"/>
                  <a:pt x="0" y="434373"/>
                </a:cubicBezTo>
                <a:cubicBezTo>
                  <a:pt x="0" y="308121"/>
                  <a:pt x="12794" y="184856"/>
                  <a:pt x="37155" y="65806"/>
                </a:cubicBezTo>
                <a:close/>
              </a:path>
            </a:pathLst>
          </a:custGeom>
        </p:spPr>
      </p:pic>
      <p:pic>
        <p:nvPicPr>
          <p:cNvPr id="3074" name="Picture 2" descr="Sample Collection Guide">
            <a:extLst>
              <a:ext uri="{FF2B5EF4-FFF2-40B4-BE49-F238E27FC236}">
                <a16:creationId xmlns:a16="http://schemas.microsoft.com/office/drawing/2014/main" id="{40548423-E07A-416C-BC68-084C607F8E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92" b="2"/>
          <a:stretch/>
        </p:blipFill>
        <p:spPr bwMode="auto">
          <a:xfrm>
            <a:off x="8520674" y="2529078"/>
            <a:ext cx="3671324" cy="4328922"/>
          </a:xfrm>
          <a:custGeom>
            <a:avLst/>
            <a:gdLst/>
            <a:ahLst/>
            <a:cxnLst/>
            <a:rect l="l" t="t" r="r" b="b"/>
            <a:pathLst>
              <a:path w="3671324" h="4328922">
                <a:moveTo>
                  <a:pt x="2674686" y="0"/>
                </a:moveTo>
                <a:cubicBezTo>
                  <a:pt x="2951659" y="0"/>
                  <a:pt x="3218799" y="42100"/>
                  <a:pt x="3470056" y="120249"/>
                </a:cubicBezTo>
                <a:lnTo>
                  <a:pt x="3671324" y="193914"/>
                </a:lnTo>
                <a:lnTo>
                  <a:pt x="3671324" y="4328922"/>
                </a:lnTo>
                <a:lnTo>
                  <a:pt x="575538" y="4328922"/>
                </a:lnTo>
                <a:lnTo>
                  <a:pt x="456795" y="4170129"/>
                </a:lnTo>
                <a:cubicBezTo>
                  <a:pt x="168398" y="3743246"/>
                  <a:pt x="0" y="3228632"/>
                  <a:pt x="0" y="2674686"/>
                </a:cubicBezTo>
                <a:cubicBezTo>
                  <a:pt x="0" y="1197498"/>
                  <a:pt x="1197498" y="0"/>
                  <a:pt x="267468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357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73B9F8-6F8D-43C1-B6FA-54790661BE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11" r="-2" b="3702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4098" name="Picture 2" descr="Collection of Blood from Sites other than a Jugular Vein | IVIS">
            <a:extLst>
              <a:ext uri="{FF2B5EF4-FFF2-40B4-BE49-F238E27FC236}">
                <a16:creationId xmlns:a16="http://schemas.microsoft.com/office/drawing/2014/main" id="{1DC81667-BF7A-44D4-B1AC-3B0A709470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29" r="-1" b="-1"/>
          <a:stretch/>
        </p:blipFill>
        <p:spPr bwMode="auto"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3D0BF6-B53A-4741-9A0C-6FF6F79FE0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151" r="-1" b="6230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73" name="Freeform: Shape 72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D39147-0AAF-4507-A3B5-4E2DD55E5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280720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Blood Collection from Equine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762644-652A-42F4-A65A-44456F739EB5}"/>
              </a:ext>
            </a:extLst>
          </p:cNvPr>
          <p:cNvSpPr txBox="1"/>
          <p:nvPr/>
        </p:nvSpPr>
        <p:spPr>
          <a:xfrm>
            <a:off x="448056" y="2258568"/>
            <a:ext cx="2807208" cy="3922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Alternative site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transverse facial vein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lateral thoracic vein</a:t>
            </a:r>
            <a:endParaRPr lang="en-US" sz="17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cephalic vein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39F0F9-5336-4904-A72B-30C74F50025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090" r="-1" b="15478"/>
          <a:stretch/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26200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0915C-0C7B-492E-A92B-B24B374DA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Blood Collection from Rat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21BDF2-93CC-4A4D-91D0-455B83F760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54" r="-2" b="7057"/>
          <a:stretch/>
        </p:blipFill>
        <p:spPr>
          <a:xfrm>
            <a:off x="317636" y="321734"/>
            <a:ext cx="3797570" cy="20105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C67D55-4DE7-4744-A5AC-01A0E7F510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134" r="6018" b="-2"/>
          <a:stretch/>
        </p:blipFill>
        <p:spPr>
          <a:xfrm>
            <a:off x="4202549" y="321732"/>
            <a:ext cx="3793472" cy="41113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B66BD2-0A4E-4C3C-9E69-95A5EE37B4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16" b="27010"/>
          <a:stretch/>
        </p:blipFill>
        <p:spPr>
          <a:xfrm>
            <a:off x="8086176" y="321733"/>
            <a:ext cx="3797984" cy="20105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771641-CEF0-46F8-B996-FB7F1D53F9C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5705" r="-2" b="-2"/>
          <a:stretch/>
        </p:blipFill>
        <p:spPr>
          <a:xfrm>
            <a:off x="8089400" y="2422403"/>
            <a:ext cx="3794760" cy="20138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7D317A-4E28-4FBC-8290-7FB329A0183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356" b="17308"/>
          <a:stretch/>
        </p:blipFill>
        <p:spPr>
          <a:xfrm>
            <a:off x="314411" y="2432108"/>
            <a:ext cx="3797983" cy="20009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129D37-F569-4E52-BDD6-F595BD54C35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332" r="3" b="21936"/>
          <a:stretch/>
        </p:blipFill>
        <p:spPr>
          <a:xfrm>
            <a:off x="317634" y="4525716"/>
            <a:ext cx="3794760" cy="201055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4875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55A890-B60B-4670-9DC2-69DC0501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6FFC1-65E0-4313-AB23-DD02480B2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467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Blood Collection from Poultry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22480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042549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283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E627E1-95FF-4E83-BD65-3C5DD83AA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357" y="883463"/>
            <a:ext cx="3339107" cy="25237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ADA40D-E926-44B8-B004-921BB55FE9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2325" y="883463"/>
            <a:ext cx="3353813" cy="25237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7A41784-7968-45AD-AF6B-01435E2E93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1247" y="3564974"/>
            <a:ext cx="3369328" cy="25237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75B796-5EE9-4E0A-9697-4C5C0844FB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5761" y="3564973"/>
            <a:ext cx="3697793" cy="252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858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C9E7D-4E9E-4DFD-A511-05FCE7E72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4498848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Urine Collection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9A4801-0ACD-4C66-8201-062C71AD47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74" r="-1" b="-1"/>
          <a:stretch/>
        </p:blipFill>
        <p:spPr>
          <a:xfrm>
            <a:off x="609600" y="320749"/>
            <a:ext cx="5212080" cy="3856948"/>
          </a:xfrm>
          <a:prstGeom prst="rect">
            <a:avLst/>
          </a:prstGeom>
        </p:spPr>
      </p:pic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251845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ollecting a urine specimen from your dog – Female | Pain center and  rehabilitation center and animal hospital in Windsor | The Downing Center  for Animal Pain Management">
            <a:extLst>
              <a:ext uri="{FF2B5EF4-FFF2-40B4-BE49-F238E27FC236}">
                <a16:creationId xmlns:a16="http://schemas.microsoft.com/office/drawing/2014/main" id="{9AF789C2-8B5E-42FE-B9BD-4BE6CFC5C2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697"/>
          <a:stretch/>
        </p:blipFill>
        <p:spPr bwMode="auto">
          <a:xfrm>
            <a:off x="6370320" y="320109"/>
            <a:ext cx="5212080" cy="385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619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E2A62-42F2-4157-A219-52338D326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CSF collection in Horse</a:t>
            </a:r>
          </a:p>
        </p:txBody>
      </p:sp>
      <p:pic>
        <p:nvPicPr>
          <p:cNvPr id="7170" name="Picture 2" descr="The site for collection of CSF at the lumbo-sacral cistern">
            <a:extLst>
              <a:ext uri="{FF2B5EF4-FFF2-40B4-BE49-F238E27FC236}">
                <a16:creationId xmlns:a16="http://schemas.microsoft.com/office/drawing/2014/main" id="{94A35C2F-363C-4EFE-9EA4-6576754C3D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1762125"/>
            <a:ext cx="427990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154A66-2517-4603-A398-8436A602BE1E}"/>
              </a:ext>
            </a:extLst>
          </p:cNvPr>
          <p:cNvSpPr txBox="1"/>
          <p:nvPr/>
        </p:nvSpPr>
        <p:spPr>
          <a:xfrm>
            <a:off x="1963593" y="5183971"/>
            <a:ext cx="18957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IN" b="1" i="0" u="none" strike="noStrike" dirty="0">
                <a:solidFill>
                  <a:srgbClr val="454356"/>
                </a:solidFill>
                <a:effectLst/>
                <a:latin typeface="inherit"/>
              </a:rPr>
              <a:t>Lumbo-sacral Site</a:t>
            </a:r>
            <a:endParaRPr lang="en-IN" b="1" i="0" dirty="0">
              <a:solidFill>
                <a:srgbClr val="454356"/>
              </a:solidFill>
              <a:effectLst/>
              <a:latin typeface="Signika"/>
            </a:endParaRPr>
          </a:p>
        </p:txBody>
      </p:sp>
      <p:pic>
        <p:nvPicPr>
          <p:cNvPr id="7172" name="Picture 4" descr="CSF is collected from the atlanto-occipital cistern by allowing it to flow into a collection tube">
            <a:extLst>
              <a:ext uri="{FF2B5EF4-FFF2-40B4-BE49-F238E27FC236}">
                <a16:creationId xmlns:a16="http://schemas.microsoft.com/office/drawing/2014/main" id="{444EA780-BB94-4177-B363-E633A3C8B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325" y="1762125"/>
            <a:ext cx="4427483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F3135B1-1CAE-4BF7-9DCD-B2F8F0AEB65C}"/>
              </a:ext>
            </a:extLst>
          </p:cNvPr>
          <p:cNvSpPr txBox="1"/>
          <p:nvPr/>
        </p:nvSpPr>
        <p:spPr>
          <a:xfrm>
            <a:off x="7797320" y="5183971"/>
            <a:ext cx="22074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IN" b="1" i="0" u="none" strike="noStrike" dirty="0" err="1">
                <a:solidFill>
                  <a:srgbClr val="454356"/>
                </a:solidFill>
                <a:effectLst/>
                <a:latin typeface="inherit"/>
              </a:rPr>
              <a:t>Atlanto</a:t>
            </a:r>
            <a:r>
              <a:rPr lang="en-IN" b="1" i="0" u="none" strike="noStrike" dirty="0">
                <a:solidFill>
                  <a:srgbClr val="454356"/>
                </a:solidFill>
                <a:effectLst/>
                <a:latin typeface="inherit"/>
              </a:rPr>
              <a:t>-occipital Site</a:t>
            </a:r>
            <a:endParaRPr lang="en-IN" b="1" i="0" dirty="0">
              <a:solidFill>
                <a:srgbClr val="454356"/>
              </a:solidFill>
              <a:effectLst/>
              <a:latin typeface="Signik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42A484-7610-4B5A-8D53-6E669520764A}"/>
              </a:ext>
            </a:extLst>
          </p:cNvPr>
          <p:cNvSpPr txBox="1"/>
          <p:nvPr/>
        </p:nvSpPr>
        <p:spPr>
          <a:xfrm>
            <a:off x="591325" y="5620435"/>
            <a:ext cx="44601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454356"/>
                </a:solidFill>
                <a:effectLst/>
                <a:latin typeface="Lato"/>
              </a:rPr>
              <a:t>near a line drawn between the caudal borders of the tuber coxae on the midline</a:t>
            </a:r>
            <a:endParaRPr lang="en-IN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B78561-C362-4C2F-8A3F-9F9A170FCD69}"/>
              </a:ext>
            </a:extLst>
          </p:cNvPr>
          <p:cNvSpPr txBox="1"/>
          <p:nvPr/>
        </p:nvSpPr>
        <p:spPr>
          <a:xfrm>
            <a:off x="6853382" y="5620435"/>
            <a:ext cx="490681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454356"/>
                </a:solidFill>
                <a:effectLst/>
                <a:latin typeface="Lato"/>
              </a:rPr>
              <a:t>on the dorsal midline of the neck, on an imaginary transverse line drawn between cranial borders of the wings of the atlas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03162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8ACF69-F8B8-40E7-8962-A69A50DD9E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36" b="166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F94D6-F6BE-47DF-874A-B7AF1EBA5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Aqueous humour collection (Post-Mortem)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3600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6E660-0B24-49AC-91B6-E9F77CC75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Faeces Collection</a:t>
            </a:r>
          </a:p>
        </p:txBody>
      </p:sp>
      <p:pic>
        <p:nvPicPr>
          <p:cNvPr id="8194" name="Picture 2" descr="What Do Fecal Worm Egg Counts Tell Us? | Ohioline">
            <a:extLst>
              <a:ext uri="{FF2B5EF4-FFF2-40B4-BE49-F238E27FC236}">
                <a16:creationId xmlns:a16="http://schemas.microsoft.com/office/drawing/2014/main" id="{10A37111-4C66-40B7-8AEF-45AC1B034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940" y="4724660"/>
            <a:ext cx="2848119" cy="213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8538A17-D9BB-4C08-AF2C-AD78C0F728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240" b="51060"/>
          <a:stretch/>
        </p:blipFill>
        <p:spPr>
          <a:xfrm>
            <a:off x="1419225" y="2248979"/>
            <a:ext cx="6238875" cy="23600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E0B568-AD04-4AF0-8F13-A0EF59A85F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24" t="51059" r="23393" b="1878"/>
          <a:stretch/>
        </p:blipFill>
        <p:spPr>
          <a:xfrm>
            <a:off x="7572375" y="2294221"/>
            <a:ext cx="3048000" cy="2269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853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0" name="Rectangle 70">
            <a:extLst>
              <a:ext uri="{FF2B5EF4-FFF2-40B4-BE49-F238E27FC236}">
                <a16:creationId xmlns:a16="http://schemas.microsoft.com/office/drawing/2014/main" id="{FC3D2873-2194-4FB0-BFBA-7E7EEB984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3BAA5E-DA27-4853-A04A-CAAC55DE90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49" r="15599" b="1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B4D33F-4AD3-4CDC-BC6A-E037FA80D7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85" r="13713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9218" name="Picture 2" descr="Skin Scraping for External Parasites | Clinician's Brief">
            <a:extLst>
              <a:ext uri="{FF2B5EF4-FFF2-40B4-BE49-F238E27FC236}">
                <a16:creationId xmlns:a16="http://schemas.microsoft.com/office/drawing/2014/main" id="{2A5667AD-4C54-4DE7-93E6-F194DB0255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94" r="-2" b="3887"/>
          <a:stretch/>
        </p:blipFill>
        <p:spPr bwMode="auto"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9221" name="Freeform: Shape 72">
            <a:extLst>
              <a:ext uri="{FF2B5EF4-FFF2-40B4-BE49-F238E27FC236}">
                <a16:creationId xmlns:a16="http://schemas.microsoft.com/office/drawing/2014/main" id="{B228652A-FD81-4A3C-B164-2012BF4EE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7943" cy="6858000"/>
          </a:xfrm>
          <a:custGeom>
            <a:avLst/>
            <a:gdLst>
              <a:gd name="connsiteX0" fmla="*/ 0 w 5927943"/>
              <a:gd name="connsiteY0" fmla="*/ 0 h 6858000"/>
              <a:gd name="connsiteX1" fmla="*/ 5129522 w 5927943"/>
              <a:gd name="connsiteY1" fmla="*/ 0 h 6858000"/>
              <a:gd name="connsiteX2" fmla="*/ 5289639 w 5927943"/>
              <a:gd name="connsiteY2" fmla="*/ 323150 h 6858000"/>
              <a:gd name="connsiteX3" fmla="*/ 5927943 w 5927943"/>
              <a:gd name="connsiteY3" fmla="*/ 3476847 h 6858000"/>
              <a:gd name="connsiteX4" fmla="*/ 5289639 w 5927943"/>
              <a:gd name="connsiteY4" fmla="*/ 6630545 h 6858000"/>
              <a:gd name="connsiteX5" fmla="*/ 5176937 w 5927943"/>
              <a:gd name="connsiteY5" fmla="*/ 6858000 h 6858000"/>
              <a:gd name="connsiteX6" fmla="*/ 0 w 592794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7943" h="6858000">
                <a:moveTo>
                  <a:pt x="0" y="0"/>
                </a:moveTo>
                <a:lnTo>
                  <a:pt x="5129522" y="0"/>
                </a:lnTo>
                <a:lnTo>
                  <a:pt x="5289639" y="323150"/>
                </a:lnTo>
                <a:cubicBezTo>
                  <a:pt x="5692631" y="1223391"/>
                  <a:pt x="5927943" y="2308646"/>
                  <a:pt x="5927943" y="3476847"/>
                </a:cubicBezTo>
                <a:cubicBezTo>
                  <a:pt x="5927943" y="4645048"/>
                  <a:pt x="5692631" y="5730304"/>
                  <a:pt x="5289639" y="6630545"/>
                </a:cubicBezTo>
                <a:lnTo>
                  <a:pt x="517693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222" name="Freeform: Shape 74">
            <a:extLst>
              <a:ext uri="{FF2B5EF4-FFF2-40B4-BE49-F238E27FC236}">
                <a16:creationId xmlns:a16="http://schemas.microsoft.com/office/drawing/2014/main" id="{FE8F25D8-4980-4C67-9E0C-7BE94C9CB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17310" cy="6858000"/>
          </a:xfrm>
          <a:custGeom>
            <a:avLst/>
            <a:gdLst>
              <a:gd name="connsiteX0" fmla="*/ 0 w 5917310"/>
              <a:gd name="connsiteY0" fmla="*/ 0 h 6858000"/>
              <a:gd name="connsiteX1" fmla="*/ 5118889 w 5917310"/>
              <a:gd name="connsiteY1" fmla="*/ 0 h 6858000"/>
              <a:gd name="connsiteX2" fmla="*/ 5279006 w 5917310"/>
              <a:gd name="connsiteY2" fmla="*/ 323150 h 6858000"/>
              <a:gd name="connsiteX3" fmla="*/ 5917310 w 5917310"/>
              <a:gd name="connsiteY3" fmla="*/ 3476847 h 6858000"/>
              <a:gd name="connsiteX4" fmla="*/ 5279006 w 5917310"/>
              <a:gd name="connsiteY4" fmla="*/ 6630545 h 6858000"/>
              <a:gd name="connsiteX5" fmla="*/ 5166304 w 5917310"/>
              <a:gd name="connsiteY5" fmla="*/ 6858000 h 6858000"/>
              <a:gd name="connsiteX6" fmla="*/ 0 w 591731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17310" h="6858000">
                <a:moveTo>
                  <a:pt x="0" y="0"/>
                </a:moveTo>
                <a:lnTo>
                  <a:pt x="5118889" y="0"/>
                </a:lnTo>
                <a:lnTo>
                  <a:pt x="5279006" y="323150"/>
                </a:lnTo>
                <a:cubicBezTo>
                  <a:pt x="5681998" y="1223391"/>
                  <a:pt x="5917310" y="2308646"/>
                  <a:pt x="5917310" y="3476847"/>
                </a:cubicBezTo>
                <a:cubicBezTo>
                  <a:pt x="5917310" y="4645048"/>
                  <a:pt x="5681998" y="5730304"/>
                  <a:pt x="5279006" y="6630545"/>
                </a:cubicBezTo>
                <a:lnTo>
                  <a:pt x="516630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E4CCF-0276-4FBF-899F-A6B1AE52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27048"/>
            <a:ext cx="5020056" cy="27706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Skin Scrapping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A214C69-1234-4E5D-91CD-BEA002042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86E49C8-40C0-4E80-BAC0-9A66298F1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1007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B113D-B005-4C3D-A9E6-496CB05B2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Vaginal swab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5D7F1BD0-C113-439F-A69A-C6DD2C772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838" y="2590800"/>
            <a:ext cx="547687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451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D9B5B-B32A-4283-A75F-3C022AF6F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dirty="0"/>
              <a:t>General Guidelines for blood collection and processing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2A6D6E-7709-4516-8F94-404CD82414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525" y="1885950"/>
            <a:ext cx="9429750" cy="421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002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112</Words>
  <Application>Microsoft Office PowerPoint</Application>
  <PresentationFormat>Widescreen</PresentationFormat>
  <Paragraphs>23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Calibri Light</vt:lpstr>
      <vt:lpstr>inherit</vt:lpstr>
      <vt:lpstr>Lato</vt:lpstr>
      <vt:lpstr>Signika</vt:lpstr>
      <vt:lpstr>Office Theme</vt:lpstr>
      <vt:lpstr>Collection and labeling of body fluid samples</vt:lpstr>
      <vt:lpstr>Blood Collection from Canine</vt:lpstr>
      <vt:lpstr>Blood Collection from Porcine</vt:lpstr>
      <vt:lpstr>Blood Collection from Ruminants</vt:lpstr>
      <vt:lpstr>Blood Collection from Equine</vt:lpstr>
      <vt:lpstr>Blood Collection from Rat</vt:lpstr>
      <vt:lpstr>Blood Collection from Poultry</vt:lpstr>
      <vt:lpstr>Urine Collection</vt:lpstr>
      <vt:lpstr>CSF collection in Horse</vt:lpstr>
      <vt:lpstr>Aqueous humour collection (Post-Mortem)</vt:lpstr>
      <vt:lpstr>Faeces Collection</vt:lpstr>
      <vt:lpstr>Skin Scrapping</vt:lpstr>
      <vt:lpstr>Vaginal swab</vt:lpstr>
      <vt:lpstr>General Guidelines for blood collection and processing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Collection and labeling of body fluid samples</dc:title>
  <dc:creator>ani.gatz1 ani.gatz1</dc:creator>
  <cp:lastModifiedBy>ani.gatz1 ani.gatz1</cp:lastModifiedBy>
  <cp:revision>1</cp:revision>
  <dcterms:created xsi:type="dcterms:W3CDTF">2020-10-09T10:10:34Z</dcterms:created>
  <dcterms:modified xsi:type="dcterms:W3CDTF">2020-10-09T10:13:02Z</dcterms:modified>
</cp:coreProperties>
</file>