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7" r:id="rId12"/>
    <p:sldId id="268" r:id="rId13"/>
    <p:sldId id="264" r:id="rId14"/>
    <p:sldId id="26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75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EA2213-9DE2-43B8-B569-0BDB7B98F0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C8C1984-8BF9-42E7-9EE1-890B027B7E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59C481-B4BC-4B7E-BFB9-EC1C90960D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89E76-93A9-4586-AE67-077B878D5ED3}" type="datetimeFigureOut">
              <a:rPr lang="en-IN" smtClean="0"/>
              <a:t>09-10-2020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B1AC79-F86E-45D3-AB8C-60E802BF08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A6E425-4789-46E3-8848-1DC3E70C45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AB41B-BABB-46DF-ABD3-6DB99B60AD6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677007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169309-786C-40F3-BFC4-AA0C8ED63A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2F10C6-9929-4B23-BE8C-DF2F8D309B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E41A4C-D051-493A-89C5-1F9DF0D90D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89E76-93A9-4586-AE67-077B878D5ED3}" type="datetimeFigureOut">
              <a:rPr lang="en-IN" smtClean="0"/>
              <a:t>09-10-2020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DEA3B2-93F6-4E37-B0A3-B7D5F1703D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B97D96-673A-4306-B06E-DAC3ADA92D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AB41B-BABB-46DF-ABD3-6DB99B60AD6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312193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DE31D12-62CA-457E-B3C5-7BAFB7103B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09A69C1-0772-48BF-853D-9261BD5404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E0EC59-73F3-41C2-86C7-8EF170D6B5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89E76-93A9-4586-AE67-077B878D5ED3}" type="datetimeFigureOut">
              <a:rPr lang="en-IN" smtClean="0"/>
              <a:t>09-10-2020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5CB284-8367-44C5-9979-CCE8717227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9FF19D-0C26-4718-8CEA-426D86AAA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AB41B-BABB-46DF-ABD3-6DB99B60AD6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928670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50B25B-00DD-4FD0-8C54-566E58A4DD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9182E5-C652-488D-88AA-13DF91E9C5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085399-A84D-4DED-A869-38C3336AE8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89E76-93A9-4586-AE67-077B878D5ED3}" type="datetimeFigureOut">
              <a:rPr lang="en-IN" smtClean="0"/>
              <a:t>09-10-2020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516412-35BC-48D2-A0F9-52BB5C51BE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F68464-C016-46D3-A27C-7F332FCF24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AB41B-BABB-46DF-ABD3-6DB99B60AD6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621226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994043-773E-4464-AB69-4E85466D23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839008-5BFF-4102-A01A-226283F3D4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E27E45-4542-483E-80FD-DE1BA11C0A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89E76-93A9-4586-AE67-077B878D5ED3}" type="datetimeFigureOut">
              <a:rPr lang="en-IN" smtClean="0"/>
              <a:t>09-10-2020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D9865A-E6F2-4081-A4A6-C064BB1CE0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27AA88-AE99-40E1-94B2-3BE98FBF42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AB41B-BABB-46DF-ABD3-6DB99B60AD6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764088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E90560-DE6D-4E91-9CC1-33B16712DA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EAC4E0-A5DC-4845-B7F3-B995DD24863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C4B54B-685A-4735-8824-37D8A82FF5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312FD9-211D-4BC1-AA5D-AD9B1EADA3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89E76-93A9-4586-AE67-077B878D5ED3}" type="datetimeFigureOut">
              <a:rPr lang="en-IN" smtClean="0"/>
              <a:t>09-10-2020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8FAE1B-8BEC-40A6-9E0E-DB70B5605E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293DC6-EA56-47BB-8EC3-247B593741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AB41B-BABB-46DF-ABD3-6DB99B60AD6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043611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75ED92-33AD-4D75-8416-32991C5931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124494-393B-4AAD-8AD0-2D0AA09116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7822E1-1B79-4D57-8FBD-4BDF60FCD9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96502D1-02AA-4B6E-A9F4-D2D26374DF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26581A1-1294-4841-8DE1-D753D6A0CB2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39E6AEA-7EDF-4DBB-A963-22FEA8C572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89E76-93A9-4586-AE67-077B878D5ED3}" type="datetimeFigureOut">
              <a:rPr lang="en-IN" smtClean="0"/>
              <a:t>09-10-2020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0592D23-9240-4E3C-9206-87A609E118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9551346-966D-418C-A8CF-25F200DEA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AB41B-BABB-46DF-ABD3-6DB99B60AD6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648198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A3DCA7-7032-4D2D-83EB-FB0701B3C3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D882909-BA2F-4F06-A247-444D768E8F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89E76-93A9-4586-AE67-077B878D5ED3}" type="datetimeFigureOut">
              <a:rPr lang="en-IN" smtClean="0"/>
              <a:t>09-10-2020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900DCF3-955B-4A44-9D5E-D994F65C11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41F79EE-AEDF-486F-B727-EF4AA369E7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AB41B-BABB-46DF-ABD3-6DB99B60AD6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12806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F09EA07-F39E-468D-8C74-C45F4CFEFC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89E76-93A9-4586-AE67-077B878D5ED3}" type="datetimeFigureOut">
              <a:rPr lang="en-IN" smtClean="0"/>
              <a:t>09-10-2020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77435F1-4309-43F8-96B5-A4F4451F64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959287-43D6-4323-8C34-D1FF5C18B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AB41B-BABB-46DF-ABD3-6DB99B60AD6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29823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4C3DD5-3A3E-4265-AB6E-9854DF362E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186440-39E3-4FD8-847D-50C29878E6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051C693-9648-4909-8C78-4E9EAF3259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D9B8BC-6D44-4655-AE13-34FCE54436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89E76-93A9-4586-AE67-077B878D5ED3}" type="datetimeFigureOut">
              <a:rPr lang="en-IN" smtClean="0"/>
              <a:t>09-10-2020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B526EB-F44B-4BD5-993B-ADB432289E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E6EB16-3BF2-4628-8D20-6FAB874154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AB41B-BABB-46DF-ABD3-6DB99B60AD6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917641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7829D1-4996-4A92-ABBD-C0B5B5D9E4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6E3C99C-99FB-4A96-8638-3E786ED70DB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90F2E3C-0231-46BA-9A78-D665CF589A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56C33A-075E-4465-9CA3-24A298BC9F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89E76-93A9-4586-AE67-077B878D5ED3}" type="datetimeFigureOut">
              <a:rPr lang="en-IN" smtClean="0"/>
              <a:t>09-10-2020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5ED31B-1DFC-4523-B2BF-9899498115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D69A40-EFE6-4556-ABD3-25F05AD81D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AB41B-BABB-46DF-ABD3-6DB99B60AD6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445614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CB1EFE4-AA7E-4119-9222-B6350E0B37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DC5CCC-FD88-4EC9-9167-7AD4ED3C0E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98239C-D67D-4B89-814A-8204C7AA117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389E76-93A9-4586-AE67-077B878D5ED3}" type="datetimeFigureOut">
              <a:rPr lang="en-IN" smtClean="0"/>
              <a:t>09-10-2020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0461C6-9B40-4727-9D4C-02BC281575F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4E81C5-553C-4CBB-B2B0-61AE80A086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0AB41B-BABB-46DF-ABD3-6DB99B60AD6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130592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A59F003-E00A-43F9-91DC-CC54E3B874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1EF96BF-B572-47A7-8DDA-D68F42255AE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4107" b="893"/>
          <a:stretch/>
        </p:blipFill>
        <p:spPr>
          <a:xfrm>
            <a:off x="20" y="10"/>
            <a:ext cx="12191981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74A4382-E3AD-430A-9A1F-DFA3E0E77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799868" y="-1534136"/>
            <a:ext cx="4592270" cy="12192001"/>
          </a:xfrm>
          <a:prstGeom prst="rect">
            <a:avLst/>
          </a:prstGeom>
          <a:gradFill>
            <a:gsLst>
              <a:gs pos="35000">
                <a:schemeClr val="bg1">
                  <a:alpha val="46000"/>
                </a:schemeClr>
              </a:gs>
              <a:gs pos="21000">
                <a:schemeClr val="bg1">
                  <a:alpha val="30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>
                  <a:alpha val="9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BB087F2-3527-412B-A519-6DF00C05F5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4553" y="3091928"/>
            <a:ext cx="9078562" cy="2387600"/>
          </a:xfrm>
        </p:spPr>
        <p:txBody>
          <a:bodyPr>
            <a:normAutofit/>
          </a:bodyPr>
          <a:lstStyle/>
          <a:p>
            <a:pPr algn="l"/>
            <a:r>
              <a:rPr lang="en-US" sz="6600" dirty="0"/>
              <a:t>Collection and labeling of body fluid samples</a:t>
            </a:r>
            <a:endParaRPr lang="en-IN" sz="6600" dirty="0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79F40191-0F44-4FD1-82CC-ACB507C14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575039"/>
            <a:ext cx="9785897" cy="6858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7B11E01-7683-4405-9033-F01209ED9D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4553" y="5624945"/>
            <a:ext cx="9078562" cy="592975"/>
          </a:xfrm>
        </p:spPr>
        <p:txBody>
          <a:bodyPr anchor="ctr">
            <a:normAutofit/>
          </a:bodyPr>
          <a:lstStyle/>
          <a:p>
            <a:pPr algn="l"/>
            <a:r>
              <a:rPr lang="en-IN" dirty="0"/>
              <a:t>VLD-411 (</a:t>
            </a:r>
            <a:r>
              <a:rPr lang="en-IN" dirty="0" err="1"/>
              <a:t>VeterinaryBiochemistry</a:t>
            </a:r>
            <a:r>
              <a:rPr lang="en-IN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8969518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78ACF69-F8B8-40E7-8962-A69A50DD9EE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136" b="16614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0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42F94D6-F6BE-47DF-874A-B7AF1EBA50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22021" y="3231931"/>
            <a:ext cx="3852041" cy="183405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000"/>
              <a:t>Aqueous humour collection (Post-Mortem)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CDAEC91-5BCE-4B55-9CC0-43EF94CB7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36006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06E660-0B24-49AC-91B6-E9F77CC759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Faeces Collection</a:t>
            </a:r>
          </a:p>
        </p:txBody>
      </p:sp>
      <p:pic>
        <p:nvPicPr>
          <p:cNvPr id="8194" name="Picture 2" descr="What Do Fecal Worm Egg Counts Tell Us? | Ohioline">
            <a:extLst>
              <a:ext uri="{FF2B5EF4-FFF2-40B4-BE49-F238E27FC236}">
                <a16:creationId xmlns:a16="http://schemas.microsoft.com/office/drawing/2014/main" id="{10A37111-4C66-40B7-8AEF-45AC1B034F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1940" y="4724660"/>
            <a:ext cx="2848119" cy="2133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8538A17-D9BB-4C08-AF2C-AD78C0F728C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240" b="51060"/>
          <a:stretch/>
        </p:blipFill>
        <p:spPr>
          <a:xfrm>
            <a:off x="1419225" y="2248979"/>
            <a:ext cx="6238875" cy="236004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AE0B568-AD04-4AF0-8F13-A0EF59A85FE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824" t="51059" r="23393" b="1878"/>
          <a:stretch/>
        </p:blipFill>
        <p:spPr>
          <a:xfrm>
            <a:off x="7572375" y="2294221"/>
            <a:ext cx="3048000" cy="2269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8539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220" name="Rectangle 70">
            <a:extLst>
              <a:ext uri="{FF2B5EF4-FFF2-40B4-BE49-F238E27FC236}">
                <a16:creationId xmlns:a16="http://schemas.microsoft.com/office/drawing/2014/main" id="{FC3D2873-2194-4FB0-BFBA-7E7EEB9848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63BAA5E-DA27-4853-A04A-CAAC55DE90C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49" r="15599" b="1"/>
          <a:stretch/>
        </p:blipFill>
        <p:spPr>
          <a:xfrm>
            <a:off x="8529321" y="10"/>
            <a:ext cx="3662680" cy="3401558"/>
          </a:xfrm>
          <a:custGeom>
            <a:avLst/>
            <a:gdLst/>
            <a:ahLst/>
            <a:cxnLst/>
            <a:rect l="l" t="t" r="r" b="b"/>
            <a:pathLst>
              <a:path w="3662680" h="3401568">
                <a:moveTo>
                  <a:pt x="0" y="0"/>
                </a:moveTo>
                <a:lnTo>
                  <a:pt x="3662680" y="0"/>
                </a:lnTo>
                <a:lnTo>
                  <a:pt x="3662680" y="3401568"/>
                </a:lnTo>
                <a:lnTo>
                  <a:pt x="774527" y="3401568"/>
                </a:lnTo>
                <a:lnTo>
                  <a:pt x="769892" y="3133175"/>
                </a:lnTo>
                <a:cubicBezTo>
                  <a:pt x="732577" y="2055441"/>
                  <a:pt x="492520" y="1056020"/>
                  <a:pt x="104445" y="215033"/>
                </a:cubicBezTo>
                <a:close/>
              </a:path>
            </a:pathLst>
          </a:cu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DB4D33F-4AD3-4CDC-BC6A-E037FA80D74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785" r="13713"/>
          <a:stretch/>
        </p:blipFill>
        <p:spPr>
          <a:xfrm>
            <a:off x="5115314" y="10"/>
            <a:ext cx="4118110" cy="3401558"/>
          </a:xfrm>
          <a:custGeom>
            <a:avLst/>
            <a:gdLst/>
            <a:ahLst/>
            <a:cxnLst/>
            <a:rect l="l" t="t" r="r" b="b"/>
            <a:pathLst>
              <a:path w="4118110" h="3401568">
                <a:moveTo>
                  <a:pt x="0" y="0"/>
                </a:moveTo>
                <a:lnTo>
                  <a:pt x="3343575" y="0"/>
                </a:lnTo>
                <a:lnTo>
                  <a:pt x="3448028" y="215050"/>
                </a:lnTo>
                <a:cubicBezTo>
                  <a:pt x="3836103" y="1056037"/>
                  <a:pt x="4076161" y="2055458"/>
                  <a:pt x="4113475" y="3133192"/>
                </a:cubicBezTo>
                <a:lnTo>
                  <a:pt x="4118110" y="3401568"/>
                </a:lnTo>
                <a:lnTo>
                  <a:pt x="801224" y="3401568"/>
                </a:lnTo>
                <a:lnTo>
                  <a:pt x="797493" y="3185579"/>
                </a:lnTo>
                <a:cubicBezTo>
                  <a:pt x="756786" y="2009870"/>
                  <a:pt x="474799" y="927359"/>
                  <a:pt x="22579" y="42066"/>
                </a:cubicBezTo>
                <a:close/>
              </a:path>
            </a:pathLst>
          </a:custGeom>
        </p:spPr>
      </p:pic>
      <p:pic>
        <p:nvPicPr>
          <p:cNvPr id="9218" name="Picture 2" descr="Skin Scraping for External Parasites | Clinician's Brief">
            <a:extLst>
              <a:ext uri="{FF2B5EF4-FFF2-40B4-BE49-F238E27FC236}">
                <a16:creationId xmlns:a16="http://schemas.microsoft.com/office/drawing/2014/main" id="{2A5667AD-4C54-4DE7-93E6-F194DB02553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94" r="-2" b="3887"/>
          <a:stretch/>
        </p:blipFill>
        <p:spPr bwMode="auto">
          <a:xfrm>
            <a:off x="5168353" y="3456432"/>
            <a:ext cx="7023646" cy="3401568"/>
          </a:xfrm>
          <a:custGeom>
            <a:avLst/>
            <a:gdLst/>
            <a:ahLst/>
            <a:cxnLst/>
            <a:rect l="l" t="t" r="r" b="b"/>
            <a:pathLst>
              <a:path w="7023646" h="3401568">
                <a:moveTo>
                  <a:pt x="749132" y="0"/>
                </a:moveTo>
                <a:lnTo>
                  <a:pt x="7023646" y="0"/>
                </a:lnTo>
                <a:lnTo>
                  <a:pt x="7023646" y="3401568"/>
                </a:lnTo>
                <a:lnTo>
                  <a:pt x="0" y="3401568"/>
                </a:lnTo>
                <a:lnTo>
                  <a:pt x="79008" y="3238906"/>
                </a:lnTo>
                <a:cubicBezTo>
                  <a:pt x="502362" y="2321466"/>
                  <a:pt x="749563" y="1215476"/>
                  <a:pt x="749563" y="24956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 useBgFill="1">
        <p:nvSpPr>
          <p:cNvPr id="9221" name="Freeform: Shape 72">
            <a:extLst>
              <a:ext uri="{FF2B5EF4-FFF2-40B4-BE49-F238E27FC236}">
                <a16:creationId xmlns:a16="http://schemas.microsoft.com/office/drawing/2014/main" id="{B228652A-FD81-4A3C-B164-2012BF4EE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927943" cy="6858000"/>
          </a:xfrm>
          <a:custGeom>
            <a:avLst/>
            <a:gdLst>
              <a:gd name="connsiteX0" fmla="*/ 0 w 5927943"/>
              <a:gd name="connsiteY0" fmla="*/ 0 h 6858000"/>
              <a:gd name="connsiteX1" fmla="*/ 5129522 w 5927943"/>
              <a:gd name="connsiteY1" fmla="*/ 0 h 6858000"/>
              <a:gd name="connsiteX2" fmla="*/ 5289639 w 5927943"/>
              <a:gd name="connsiteY2" fmla="*/ 323150 h 6858000"/>
              <a:gd name="connsiteX3" fmla="*/ 5927943 w 5927943"/>
              <a:gd name="connsiteY3" fmla="*/ 3476847 h 6858000"/>
              <a:gd name="connsiteX4" fmla="*/ 5289639 w 5927943"/>
              <a:gd name="connsiteY4" fmla="*/ 6630545 h 6858000"/>
              <a:gd name="connsiteX5" fmla="*/ 5176937 w 5927943"/>
              <a:gd name="connsiteY5" fmla="*/ 6858000 h 6858000"/>
              <a:gd name="connsiteX6" fmla="*/ 0 w 5927943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27943" h="6858000">
                <a:moveTo>
                  <a:pt x="0" y="0"/>
                </a:moveTo>
                <a:lnTo>
                  <a:pt x="5129522" y="0"/>
                </a:lnTo>
                <a:lnTo>
                  <a:pt x="5289639" y="323150"/>
                </a:lnTo>
                <a:cubicBezTo>
                  <a:pt x="5692631" y="1223391"/>
                  <a:pt x="5927943" y="2308646"/>
                  <a:pt x="5927943" y="3476847"/>
                </a:cubicBezTo>
                <a:cubicBezTo>
                  <a:pt x="5927943" y="4645048"/>
                  <a:pt x="5692631" y="5730304"/>
                  <a:pt x="5289639" y="6630545"/>
                </a:cubicBezTo>
                <a:lnTo>
                  <a:pt x="517693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9222" name="Freeform: Shape 74">
            <a:extLst>
              <a:ext uri="{FF2B5EF4-FFF2-40B4-BE49-F238E27FC236}">
                <a16:creationId xmlns:a16="http://schemas.microsoft.com/office/drawing/2014/main" id="{FE8F25D8-4980-4C67-9E0C-7BE94C9CBF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917310" cy="6858000"/>
          </a:xfrm>
          <a:custGeom>
            <a:avLst/>
            <a:gdLst>
              <a:gd name="connsiteX0" fmla="*/ 0 w 5917310"/>
              <a:gd name="connsiteY0" fmla="*/ 0 h 6858000"/>
              <a:gd name="connsiteX1" fmla="*/ 5118889 w 5917310"/>
              <a:gd name="connsiteY1" fmla="*/ 0 h 6858000"/>
              <a:gd name="connsiteX2" fmla="*/ 5279006 w 5917310"/>
              <a:gd name="connsiteY2" fmla="*/ 323150 h 6858000"/>
              <a:gd name="connsiteX3" fmla="*/ 5917310 w 5917310"/>
              <a:gd name="connsiteY3" fmla="*/ 3476847 h 6858000"/>
              <a:gd name="connsiteX4" fmla="*/ 5279006 w 5917310"/>
              <a:gd name="connsiteY4" fmla="*/ 6630545 h 6858000"/>
              <a:gd name="connsiteX5" fmla="*/ 5166304 w 5917310"/>
              <a:gd name="connsiteY5" fmla="*/ 6858000 h 6858000"/>
              <a:gd name="connsiteX6" fmla="*/ 0 w 591731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17310" h="6858000">
                <a:moveTo>
                  <a:pt x="0" y="0"/>
                </a:moveTo>
                <a:lnTo>
                  <a:pt x="5118889" y="0"/>
                </a:lnTo>
                <a:lnTo>
                  <a:pt x="5279006" y="323150"/>
                </a:lnTo>
                <a:cubicBezTo>
                  <a:pt x="5681998" y="1223391"/>
                  <a:pt x="5917310" y="2308646"/>
                  <a:pt x="5917310" y="3476847"/>
                </a:cubicBezTo>
                <a:cubicBezTo>
                  <a:pt x="5917310" y="4645048"/>
                  <a:pt x="5681998" y="5730304"/>
                  <a:pt x="5279006" y="6630545"/>
                </a:cubicBezTo>
                <a:lnTo>
                  <a:pt x="5166304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A3E4CCF-0276-4FBF-899F-A6B1AE526E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912" y="1527048"/>
            <a:ext cx="5020056" cy="277063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Skin Scrapping</a:t>
            </a: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1A214C69-1234-4E5D-91CD-BEA0020425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67989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F86E49C8-40C0-4E80-BAC0-9A66298F1D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9098" y="4461119"/>
            <a:ext cx="5019074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10077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DB113D-B005-4C3D-A9E6-496CB05B2C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Vaginal swab</a:t>
            </a: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5D7F1BD0-C113-439F-A69A-C6DD2C7725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9838" y="2590800"/>
            <a:ext cx="5476875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54519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3D9B5B-B32A-4283-A75F-3C022AF6F6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3600" dirty="0"/>
              <a:t>General Guidelines for blood collection and processing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52A6D6E-7709-4516-8F94-404CD82414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2525" y="1885950"/>
            <a:ext cx="9429750" cy="4210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0023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928F64C6-FE22-4FC1-A763-DFCC514811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4261224" y="4577975"/>
            <a:ext cx="7539349" cy="1899827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B9FB155-F718-4FB0-8506-7FB2553953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03468" y="4741948"/>
            <a:ext cx="6829520" cy="86203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Blood Collection from Canine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CA48862-0CAE-4BFA-93A2-9DE9C23243C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653" r="2" b="2"/>
          <a:stretch/>
        </p:blipFill>
        <p:spPr>
          <a:xfrm>
            <a:off x="307840" y="321732"/>
            <a:ext cx="3793472" cy="411132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50AEB8B-E375-4E6C-9FEF-E0EA00E8B38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6010" r="-3" b="4429"/>
          <a:stretch/>
        </p:blipFill>
        <p:spPr>
          <a:xfrm>
            <a:off x="4194959" y="321734"/>
            <a:ext cx="3797570" cy="2010551"/>
          </a:xfrm>
          <a:prstGeom prst="rect">
            <a:avLst/>
          </a:prstGeom>
        </p:spPr>
      </p:pic>
      <p:pic>
        <p:nvPicPr>
          <p:cNvPr id="1026" name="Picture 2" descr="Pin on Veterinary Medicine">
            <a:extLst>
              <a:ext uri="{FF2B5EF4-FFF2-40B4-BE49-F238E27FC236}">
                <a16:creationId xmlns:a16="http://schemas.microsoft.com/office/drawing/2014/main" id="{6BB11E1B-6B71-49F3-88CC-44B97C72062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498" r="-3" b="15246"/>
          <a:stretch/>
        </p:blipFill>
        <p:spPr bwMode="auto">
          <a:xfrm>
            <a:off x="4190180" y="2422097"/>
            <a:ext cx="3794760" cy="2013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C1C52D5-853B-4279-9B10-169B0BD2B39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0015" r="8510" b="-1"/>
          <a:stretch/>
        </p:blipFill>
        <p:spPr>
          <a:xfrm>
            <a:off x="8086176" y="321733"/>
            <a:ext cx="3797984" cy="411132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83EB529-EDBE-46D0-8271-FC9F0D7AC84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3445" r="-2" b="1943"/>
          <a:stretch/>
        </p:blipFill>
        <p:spPr>
          <a:xfrm>
            <a:off x="307840" y="4525715"/>
            <a:ext cx="3794760" cy="2010551"/>
          </a:xfrm>
          <a:prstGeom prst="rect">
            <a:avLst/>
          </a:prstGeom>
        </p:spPr>
      </p:pic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5C34627B-48E6-4F4D-B843-97717A86B4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19934" y="5694097"/>
            <a:ext cx="5486400" cy="0"/>
          </a:xfrm>
          <a:prstGeom prst="line">
            <a:avLst/>
          </a:prstGeom>
          <a:ln w="1587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38441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74CA3D-90C3-46A2-822C-53367AF13C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4295" y="4522156"/>
            <a:ext cx="5609222" cy="1363215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r>
              <a:rPr lang="en-US" sz="4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Blood Collection from Porcine</a:t>
            </a:r>
          </a:p>
        </p:txBody>
      </p:sp>
      <p:sp>
        <p:nvSpPr>
          <p:cNvPr id="71" name="Freeform: Shape 70">
            <a:extLst>
              <a:ext uri="{FF2B5EF4-FFF2-40B4-BE49-F238E27FC236}">
                <a16:creationId xmlns:a16="http://schemas.microsoft.com/office/drawing/2014/main" id="{F6E384F5-137A-40B1-97F0-694CC6ECD5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113091"/>
            <a:ext cx="3730752" cy="4735782"/>
          </a:xfrm>
          <a:custGeom>
            <a:avLst/>
            <a:gdLst>
              <a:gd name="connsiteX0" fmla="*/ 640080 w 3730752"/>
              <a:gd name="connsiteY0" fmla="*/ 0 h 4735782"/>
              <a:gd name="connsiteX1" fmla="*/ 3730752 w 3730752"/>
              <a:gd name="connsiteY1" fmla="*/ 3090672 h 4735782"/>
              <a:gd name="connsiteX2" fmla="*/ 3357725 w 3730752"/>
              <a:gd name="connsiteY2" fmla="*/ 4563870 h 4735782"/>
              <a:gd name="connsiteX3" fmla="*/ 3253285 w 3730752"/>
              <a:gd name="connsiteY3" fmla="*/ 4735782 h 4735782"/>
              <a:gd name="connsiteX4" fmla="*/ 0 w 3730752"/>
              <a:gd name="connsiteY4" fmla="*/ 4735782 h 4735782"/>
              <a:gd name="connsiteX5" fmla="*/ 0 w 3730752"/>
              <a:gd name="connsiteY5" fmla="*/ 67215 h 4735782"/>
              <a:gd name="connsiteX6" fmla="*/ 17202 w 3730752"/>
              <a:gd name="connsiteY6" fmla="*/ 62792 h 4735782"/>
              <a:gd name="connsiteX7" fmla="*/ 640080 w 3730752"/>
              <a:gd name="connsiteY7" fmla="*/ 0 h 4735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30752" h="4735782">
                <a:moveTo>
                  <a:pt x="640080" y="0"/>
                </a:moveTo>
                <a:cubicBezTo>
                  <a:pt x="2347011" y="0"/>
                  <a:pt x="3730752" y="1383741"/>
                  <a:pt x="3730752" y="3090672"/>
                </a:cubicBezTo>
                <a:cubicBezTo>
                  <a:pt x="3730752" y="3624088"/>
                  <a:pt x="3595621" y="4125943"/>
                  <a:pt x="3357725" y="4563870"/>
                </a:cubicBezTo>
                <a:lnTo>
                  <a:pt x="3253285" y="4735782"/>
                </a:lnTo>
                <a:lnTo>
                  <a:pt x="0" y="4735782"/>
                </a:lnTo>
                <a:lnTo>
                  <a:pt x="0" y="67215"/>
                </a:lnTo>
                <a:lnTo>
                  <a:pt x="17202" y="62792"/>
                </a:lnTo>
                <a:cubicBezTo>
                  <a:pt x="218397" y="21621"/>
                  <a:pt x="426714" y="0"/>
                  <a:pt x="640080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9DBC4630-03DA-474F-BBCB-BA3AE6B317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1982" y="-4332"/>
            <a:ext cx="4242816" cy="2454158"/>
          </a:xfrm>
          <a:custGeom>
            <a:avLst/>
            <a:gdLst>
              <a:gd name="connsiteX0" fmla="*/ 28633 w 4242816"/>
              <a:gd name="connsiteY0" fmla="*/ 0 h 2454158"/>
              <a:gd name="connsiteX1" fmla="*/ 4214183 w 4242816"/>
              <a:gd name="connsiteY1" fmla="*/ 0 h 2454158"/>
              <a:gd name="connsiteX2" fmla="*/ 4231864 w 4242816"/>
              <a:gd name="connsiteY2" fmla="*/ 115848 h 2454158"/>
              <a:gd name="connsiteX3" fmla="*/ 4242816 w 4242816"/>
              <a:gd name="connsiteY3" fmla="*/ 332750 h 2454158"/>
              <a:gd name="connsiteX4" fmla="*/ 2121408 w 4242816"/>
              <a:gd name="connsiteY4" fmla="*/ 2454158 h 2454158"/>
              <a:gd name="connsiteX5" fmla="*/ 0 w 4242816"/>
              <a:gd name="connsiteY5" fmla="*/ 332750 h 2454158"/>
              <a:gd name="connsiteX6" fmla="*/ 10953 w 4242816"/>
              <a:gd name="connsiteY6" fmla="*/ 115848 h 2454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42816" h="2454158">
                <a:moveTo>
                  <a:pt x="28633" y="0"/>
                </a:moveTo>
                <a:lnTo>
                  <a:pt x="4214183" y="0"/>
                </a:lnTo>
                <a:lnTo>
                  <a:pt x="4231864" y="115848"/>
                </a:lnTo>
                <a:cubicBezTo>
                  <a:pt x="4239106" y="187164"/>
                  <a:pt x="4242816" y="259524"/>
                  <a:pt x="4242816" y="332750"/>
                </a:cubicBezTo>
                <a:cubicBezTo>
                  <a:pt x="4242816" y="1504371"/>
                  <a:pt x="3293029" y="2454158"/>
                  <a:pt x="2121408" y="2454158"/>
                </a:cubicBezTo>
                <a:cubicBezTo>
                  <a:pt x="949787" y="2454158"/>
                  <a:pt x="0" y="1504371"/>
                  <a:pt x="0" y="332750"/>
                </a:cubicBezTo>
                <a:cubicBezTo>
                  <a:pt x="0" y="259524"/>
                  <a:pt x="3710" y="187164"/>
                  <a:pt x="10953" y="115848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50" name="Picture 2" descr="Pig bleeding">
            <a:extLst>
              <a:ext uri="{FF2B5EF4-FFF2-40B4-BE49-F238E27FC236}">
                <a16:creationId xmlns:a16="http://schemas.microsoft.com/office/drawing/2014/main" id="{64888DA9-FD5E-4705-89EB-559D529C41E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34" r="1" b="1"/>
          <a:stretch/>
        </p:blipFill>
        <p:spPr bwMode="auto">
          <a:xfrm>
            <a:off x="1246574" y="10"/>
            <a:ext cx="3913632" cy="2285224"/>
          </a:xfrm>
          <a:custGeom>
            <a:avLst/>
            <a:gdLst/>
            <a:ahLst/>
            <a:cxnLst/>
            <a:rect l="l" t="t" r="r" b="b"/>
            <a:pathLst>
              <a:path w="3913632" h="2285234">
                <a:moveTo>
                  <a:pt x="29691" y="0"/>
                </a:moveTo>
                <a:lnTo>
                  <a:pt x="3883942" y="0"/>
                </a:lnTo>
                <a:lnTo>
                  <a:pt x="3903529" y="128345"/>
                </a:lnTo>
                <a:cubicBezTo>
                  <a:pt x="3910210" y="194127"/>
                  <a:pt x="3913632" y="260873"/>
                  <a:pt x="3913632" y="328418"/>
                </a:cubicBezTo>
                <a:cubicBezTo>
                  <a:pt x="3913632" y="1409138"/>
                  <a:pt x="3037536" y="2285234"/>
                  <a:pt x="1956816" y="2285234"/>
                </a:cubicBezTo>
                <a:cubicBezTo>
                  <a:pt x="876096" y="2285234"/>
                  <a:pt x="0" y="1409138"/>
                  <a:pt x="0" y="328418"/>
                </a:cubicBezTo>
                <a:cubicBezTo>
                  <a:pt x="0" y="260873"/>
                  <a:pt x="3422" y="194127"/>
                  <a:pt x="10103" y="12834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BB06379-AF06-48A2-A92F-3794A57A2C9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4871" r="-1" b="23214"/>
          <a:stretch/>
        </p:blipFill>
        <p:spPr>
          <a:xfrm>
            <a:off x="20" y="2279205"/>
            <a:ext cx="3564618" cy="4569668"/>
          </a:xfrm>
          <a:custGeom>
            <a:avLst/>
            <a:gdLst/>
            <a:ahLst/>
            <a:cxnLst/>
            <a:rect l="l" t="t" r="r" b="b"/>
            <a:pathLst>
              <a:path w="3564638" h="4569668">
                <a:moveTo>
                  <a:pt x="640080" y="0"/>
                </a:moveTo>
                <a:cubicBezTo>
                  <a:pt x="2255269" y="0"/>
                  <a:pt x="3564638" y="1309369"/>
                  <a:pt x="3564638" y="2924558"/>
                </a:cubicBezTo>
                <a:cubicBezTo>
                  <a:pt x="3564638" y="3530254"/>
                  <a:pt x="3380508" y="4092944"/>
                  <a:pt x="3065170" y="4559707"/>
                </a:cubicBezTo>
                <a:lnTo>
                  <a:pt x="3057720" y="4569668"/>
                </a:lnTo>
                <a:lnTo>
                  <a:pt x="0" y="4569668"/>
                </a:lnTo>
                <a:lnTo>
                  <a:pt x="0" y="72448"/>
                </a:lnTo>
                <a:lnTo>
                  <a:pt x="50679" y="59417"/>
                </a:lnTo>
                <a:cubicBezTo>
                  <a:pt x="241061" y="20459"/>
                  <a:pt x="438181" y="0"/>
                  <a:pt x="640080" y="0"/>
                </a:cubicBezTo>
                <a:close/>
              </a:path>
            </a:pathLst>
          </a:custGeom>
        </p:spPr>
      </p:pic>
      <p:sp>
        <p:nvSpPr>
          <p:cNvPr id="75" name="Oval 74">
            <a:extLst>
              <a:ext uri="{FF2B5EF4-FFF2-40B4-BE49-F238E27FC236}">
                <a16:creationId xmlns:a16="http://schemas.microsoft.com/office/drawing/2014/main" id="{78418A25-6EAC-4140-BFE6-284E1925B5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47279" y="615908"/>
            <a:ext cx="3182112" cy="3182112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04FD5D1-3E25-4CEF-8DFB-794B8D528C0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5050" r="4552" b="2"/>
          <a:stretch/>
        </p:blipFill>
        <p:spPr>
          <a:xfrm>
            <a:off x="5511871" y="780500"/>
            <a:ext cx="2852928" cy="2852928"/>
          </a:xfrm>
          <a:custGeom>
            <a:avLst/>
            <a:gdLst/>
            <a:ahLst/>
            <a:cxnLst/>
            <a:rect l="l" t="t" r="r" b="b"/>
            <a:pathLst>
              <a:path w="2852928" h="2852928">
                <a:moveTo>
                  <a:pt x="1426464" y="0"/>
                </a:moveTo>
                <a:cubicBezTo>
                  <a:pt x="2214278" y="0"/>
                  <a:pt x="2852928" y="638650"/>
                  <a:pt x="2852928" y="1426464"/>
                </a:cubicBezTo>
                <a:cubicBezTo>
                  <a:pt x="2852928" y="2214278"/>
                  <a:pt x="2214278" y="2852928"/>
                  <a:pt x="1426464" y="2852928"/>
                </a:cubicBezTo>
                <a:cubicBezTo>
                  <a:pt x="638650" y="2852928"/>
                  <a:pt x="0" y="2214278"/>
                  <a:pt x="0" y="1426464"/>
                </a:cubicBezTo>
                <a:cubicBezTo>
                  <a:pt x="0" y="638650"/>
                  <a:pt x="638650" y="0"/>
                  <a:pt x="1426464" y="0"/>
                </a:cubicBezTo>
                <a:close/>
              </a:path>
            </a:pathLst>
          </a:custGeom>
        </p:spPr>
      </p:pic>
      <p:sp>
        <p:nvSpPr>
          <p:cNvPr id="77" name="Freeform: Shape 76">
            <a:extLst>
              <a:ext uri="{FF2B5EF4-FFF2-40B4-BE49-F238E27FC236}">
                <a16:creationId xmlns:a16="http://schemas.microsoft.com/office/drawing/2014/main" id="{31103AB2-C090-458F-B752-294F23AFA8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52568" y="-4331"/>
            <a:ext cx="3439432" cy="3785157"/>
          </a:xfrm>
          <a:custGeom>
            <a:avLst/>
            <a:gdLst>
              <a:gd name="connsiteX0" fmla="*/ 198262 w 3439432"/>
              <a:gd name="connsiteY0" fmla="*/ 0 h 3785157"/>
              <a:gd name="connsiteX1" fmla="*/ 3439432 w 3439432"/>
              <a:gd name="connsiteY1" fmla="*/ 0 h 3785157"/>
              <a:gd name="connsiteX2" fmla="*/ 3439432 w 3439432"/>
              <a:gd name="connsiteY2" fmla="*/ 3697836 h 3785157"/>
              <a:gd name="connsiteX3" fmla="*/ 3318024 w 3439432"/>
              <a:gd name="connsiteY3" fmla="*/ 3729054 h 3785157"/>
              <a:gd name="connsiteX4" fmla="*/ 2761488 w 3439432"/>
              <a:gd name="connsiteY4" fmla="*/ 3785157 h 3785157"/>
              <a:gd name="connsiteX5" fmla="*/ 0 w 3439432"/>
              <a:gd name="connsiteY5" fmla="*/ 1023669 h 3785157"/>
              <a:gd name="connsiteX6" fmla="*/ 124151 w 3439432"/>
              <a:gd name="connsiteY6" fmla="*/ 202487 h 37851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39432" h="3785157">
                <a:moveTo>
                  <a:pt x="198262" y="0"/>
                </a:moveTo>
                <a:lnTo>
                  <a:pt x="3439432" y="0"/>
                </a:lnTo>
                <a:lnTo>
                  <a:pt x="3439432" y="3697836"/>
                </a:lnTo>
                <a:lnTo>
                  <a:pt x="3318024" y="3729054"/>
                </a:lnTo>
                <a:cubicBezTo>
                  <a:pt x="3138258" y="3765839"/>
                  <a:pt x="2952129" y="3785157"/>
                  <a:pt x="2761488" y="3785157"/>
                </a:cubicBezTo>
                <a:cubicBezTo>
                  <a:pt x="1236360" y="3785157"/>
                  <a:pt x="0" y="2548797"/>
                  <a:pt x="0" y="1023669"/>
                </a:cubicBezTo>
                <a:cubicBezTo>
                  <a:pt x="0" y="737708"/>
                  <a:pt x="43466" y="461898"/>
                  <a:pt x="124151" y="202487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0610792-D386-4EDB-B812-C2D570DD7A0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0193" r="3" b="3"/>
          <a:stretch/>
        </p:blipFill>
        <p:spPr>
          <a:xfrm>
            <a:off x="8918761" y="-4331"/>
            <a:ext cx="3273238" cy="3618965"/>
          </a:xfrm>
          <a:custGeom>
            <a:avLst/>
            <a:gdLst/>
            <a:ahLst/>
            <a:cxnLst/>
            <a:rect l="l" t="t" r="r" b="b"/>
            <a:pathLst>
              <a:path w="3273238" h="3618965">
                <a:moveTo>
                  <a:pt x="210437" y="0"/>
                </a:moveTo>
                <a:lnTo>
                  <a:pt x="3273238" y="0"/>
                </a:lnTo>
                <a:lnTo>
                  <a:pt x="3273238" y="3526409"/>
                </a:lnTo>
                <a:lnTo>
                  <a:pt x="3118338" y="3566238"/>
                </a:lnTo>
                <a:cubicBezTo>
                  <a:pt x="2949390" y="3600810"/>
                  <a:pt x="2774463" y="3618965"/>
                  <a:pt x="2595295" y="3618965"/>
                </a:cubicBezTo>
                <a:cubicBezTo>
                  <a:pt x="1161953" y="3618965"/>
                  <a:pt x="0" y="2457012"/>
                  <a:pt x="0" y="1023670"/>
                </a:cubicBezTo>
                <a:cubicBezTo>
                  <a:pt x="0" y="665335"/>
                  <a:pt x="72622" y="323961"/>
                  <a:pt x="203951" y="1346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9924362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5D4A3B-AFB0-45C9-8F7C-8F687C43CF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3175" y="4522156"/>
            <a:ext cx="5609222" cy="1363215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r>
              <a:rPr lang="en-US" sz="4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Blood Collection from Ruminants</a:t>
            </a:r>
          </a:p>
        </p:txBody>
      </p:sp>
      <p:sp>
        <p:nvSpPr>
          <p:cNvPr id="3076" name="Freeform: Shape 70">
            <a:extLst>
              <a:ext uri="{FF2B5EF4-FFF2-40B4-BE49-F238E27FC236}">
                <a16:creationId xmlns:a16="http://schemas.microsoft.com/office/drawing/2014/main" id="{D5C3FE89-A0B6-4C0E-A1F2-7CA2025B3A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3156092" cy="3442494"/>
          </a:xfrm>
          <a:custGeom>
            <a:avLst/>
            <a:gdLst>
              <a:gd name="connsiteX0" fmla="*/ 0 w 3156092"/>
              <a:gd name="connsiteY0" fmla="*/ 0 h 3442494"/>
              <a:gd name="connsiteX1" fmla="*/ 2765641 w 3156092"/>
              <a:gd name="connsiteY1" fmla="*/ 0 h 3442494"/>
              <a:gd name="connsiteX2" fmla="*/ 2781296 w 3156092"/>
              <a:gd name="connsiteY2" fmla="*/ 20935 h 3442494"/>
              <a:gd name="connsiteX3" fmla="*/ 3156092 w 3156092"/>
              <a:gd name="connsiteY3" fmla="*/ 1247934 h 3442494"/>
              <a:gd name="connsiteX4" fmla="*/ 961532 w 3156092"/>
              <a:gd name="connsiteY4" fmla="*/ 3442494 h 3442494"/>
              <a:gd name="connsiteX5" fmla="*/ 107310 w 3156092"/>
              <a:gd name="connsiteY5" fmla="*/ 3270035 h 3442494"/>
              <a:gd name="connsiteX6" fmla="*/ 0 w 3156092"/>
              <a:gd name="connsiteY6" fmla="*/ 3218341 h 3442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56092" h="3442494">
                <a:moveTo>
                  <a:pt x="0" y="0"/>
                </a:moveTo>
                <a:lnTo>
                  <a:pt x="2765641" y="0"/>
                </a:lnTo>
                <a:lnTo>
                  <a:pt x="2781296" y="20935"/>
                </a:lnTo>
                <a:cubicBezTo>
                  <a:pt x="3017923" y="371189"/>
                  <a:pt x="3156092" y="793426"/>
                  <a:pt x="3156092" y="1247934"/>
                </a:cubicBezTo>
                <a:cubicBezTo>
                  <a:pt x="3156092" y="2459956"/>
                  <a:pt x="2173554" y="3442494"/>
                  <a:pt x="961532" y="3442494"/>
                </a:cubicBezTo>
                <a:cubicBezTo>
                  <a:pt x="658527" y="3442494"/>
                  <a:pt x="369864" y="3381086"/>
                  <a:pt x="107310" y="3270035"/>
                </a:cubicBezTo>
                <a:lnTo>
                  <a:pt x="0" y="3218341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00913FB-EBC2-4CA0-B487-2F55D669724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1" b="4160"/>
          <a:stretch/>
        </p:blipFill>
        <p:spPr>
          <a:xfrm>
            <a:off x="5" y="-1"/>
            <a:ext cx="3005349" cy="3291750"/>
          </a:xfrm>
          <a:custGeom>
            <a:avLst/>
            <a:gdLst/>
            <a:ahLst/>
            <a:cxnLst/>
            <a:rect l="l" t="t" r="r" b="b"/>
            <a:pathLst>
              <a:path w="3005349" h="3291750">
                <a:moveTo>
                  <a:pt x="0" y="0"/>
                </a:moveTo>
                <a:lnTo>
                  <a:pt x="2577617" y="0"/>
                </a:lnTo>
                <a:lnTo>
                  <a:pt x="2656297" y="105217"/>
                </a:lnTo>
                <a:cubicBezTo>
                  <a:pt x="2876670" y="431412"/>
                  <a:pt x="3005349" y="824646"/>
                  <a:pt x="3005349" y="1247934"/>
                </a:cubicBezTo>
                <a:cubicBezTo>
                  <a:pt x="3005349" y="2376702"/>
                  <a:pt x="2090301" y="3291750"/>
                  <a:pt x="961533" y="3291750"/>
                </a:cubicBezTo>
                <a:cubicBezTo>
                  <a:pt x="679341" y="3291750"/>
                  <a:pt x="410507" y="3234560"/>
                  <a:pt x="165988" y="3131137"/>
                </a:cubicBezTo>
                <a:lnTo>
                  <a:pt x="0" y="3051176"/>
                </a:lnTo>
                <a:close/>
              </a:path>
            </a:pathLst>
          </a:custGeom>
        </p:spPr>
      </p:pic>
      <p:sp>
        <p:nvSpPr>
          <p:cNvPr id="3077" name="Oval 72">
            <a:extLst>
              <a:ext uri="{FF2B5EF4-FFF2-40B4-BE49-F238E27FC236}">
                <a16:creationId xmlns:a16="http://schemas.microsoft.com/office/drawing/2014/main" id="{8A6D7C84-6176-4F2A-985C-7F1B8C39D7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68141" y="459337"/>
            <a:ext cx="3163824" cy="3163824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7C1F7D4-4E1A-4046-A93E-BC2AE6756E8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614" r="7431" b="2"/>
          <a:stretch/>
        </p:blipFill>
        <p:spPr>
          <a:xfrm>
            <a:off x="3832733" y="623929"/>
            <a:ext cx="2834640" cy="2834640"/>
          </a:xfrm>
          <a:custGeom>
            <a:avLst/>
            <a:gdLst/>
            <a:ahLst/>
            <a:cxnLst/>
            <a:rect l="l" t="t" r="r" b="b"/>
            <a:pathLst>
              <a:path w="2990088" h="2990088">
                <a:moveTo>
                  <a:pt x="1495044" y="0"/>
                </a:moveTo>
                <a:cubicBezTo>
                  <a:pt x="2320734" y="0"/>
                  <a:pt x="2990088" y="669354"/>
                  <a:pt x="2990088" y="1495044"/>
                </a:cubicBezTo>
                <a:cubicBezTo>
                  <a:pt x="2990088" y="2320734"/>
                  <a:pt x="2320734" y="2990088"/>
                  <a:pt x="1495044" y="2990088"/>
                </a:cubicBezTo>
                <a:cubicBezTo>
                  <a:pt x="669354" y="2990088"/>
                  <a:pt x="0" y="2320734"/>
                  <a:pt x="0" y="1495044"/>
                </a:cubicBezTo>
                <a:cubicBezTo>
                  <a:pt x="0" y="669354"/>
                  <a:pt x="669354" y="0"/>
                  <a:pt x="1495044" y="0"/>
                </a:cubicBezTo>
                <a:close/>
              </a:path>
            </a:pathLst>
          </a:custGeom>
        </p:spPr>
      </p:pic>
      <p:sp>
        <p:nvSpPr>
          <p:cNvPr id="75" name="Freeform: Shape 74">
            <a:extLst>
              <a:ext uri="{FF2B5EF4-FFF2-40B4-BE49-F238E27FC236}">
                <a16:creationId xmlns:a16="http://schemas.microsoft.com/office/drawing/2014/main" id="{C8E319B0-C403-46B6-8DDF-C46B5EB134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56150" y="2364552"/>
            <a:ext cx="3835850" cy="4493449"/>
          </a:xfrm>
          <a:custGeom>
            <a:avLst/>
            <a:gdLst>
              <a:gd name="connsiteX0" fmla="*/ 2839212 w 3835850"/>
              <a:gd name="connsiteY0" fmla="*/ 0 h 4493449"/>
              <a:gd name="connsiteX1" fmla="*/ 3683507 w 3835850"/>
              <a:gd name="connsiteY1" fmla="*/ 127646 h 4493449"/>
              <a:gd name="connsiteX2" fmla="*/ 3835850 w 3835850"/>
              <a:gd name="connsiteY2" fmla="*/ 183404 h 4493449"/>
              <a:gd name="connsiteX3" fmla="*/ 3835850 w 3835850"/>
              <a:gd name="connsiteY3" fmla="*/ 4493449 h 4493449"/>
              <a:gd name="connsiteX4" fmla="*/ 534850 w 3835850"/>
              <a:gd name="connsiteY4" fmla="*/ 4493449 h 4493449"/>
              <a:gd name="connsiteX5" fmla="*/ 484893 w 3835850"/>
              <a:gd name="connsiteY5" fmla="*/ 4426642 h 4493449"/>
              <a:gd name="connsiteX6" fmla="*/ 0 w 3835850"/>
              <a:gd name="connsiteY6" fmla="*/ 2839212 h 4493449"/>
              <a:gd name="connsiteX7" fmla="*/ 2839212 w 3835850"/>
              <a:gd name="connsiteY7" fmla="*/ 0 h 4493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35850" h="4493449">
                <a:moveTo>
                  <a:pt x="2839212" y="0"/>
                </a:moveTo>
                <a:cubicBezTo>
                  <a:pt x="3133222" y="0"/>
                  <a:pt x="3416794" y="44689"/>
                  <a:pt x="3683507" y="127646"/>
                </a:cubicBezTo>
                <a:lnTo>
                  <a:pt x="3835850" y="183404"/>
                </a:lnTo>
                <a:lnTo>
                  <a:pt x="3835850" y="4493449"/>
                </a:lnTo>
                <a:lnTo>
                  <a:pt x="534850" y="4493449"/>
                </a:lnTo>
                <a:lnTo>
                  <a:pt x="484893" y="4426642"/>
                </a:lnTo>
                <a:cubicBezTo>
                  <a:pt x="178757" y="3973501"/>
                  <a:pt x="0" y="3427232"/>
                  <a:pt x="0" y="2839212"/>
                </a:cubicBezTo>
                <a:cubicBezTo>
                  <a:pt x="0" y="1271159"/>
                  <a:pt x="1271159" y="0"/>
                  <a:pt x="2839212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7" name="Freeform: Shape 76">
            <a:extLst>
              <a:ext uri="{FF2B5EF4-FFF2-40B4-BE49-F238E27FC236}">
                <a16:creationId xmlns:a16="http://schemas.microsoft.com/office/drawing/2014/main" id="{E1E27C89-94CF-4F2D-8750-9361FD1D90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07371" y="1"/>
            <a:ext cx="3986784" cy="2427765"/>
          </a:xfrm>
          <a:custGeom>
            <a:avLst/>
            <a:gdLst>
              <a:gd name="connsiteX0" fmla="*/ 48890 w 3986784"/>
              <a:gd name="connsiteY0" fmla="*/ 0 h 2427765"/>
              <a:gd name="connsiteX1" fmla="*/ 3937894 w 3986784"/>
              <a:gd name="connsiteY1" fmla="*/ 0 h 2427765"/>
              <a:gd name="connsiteX2" fmla="*/ 3946285 w 3986784"/>
              <a:gd name="connsiteY2" fmla="*/ 32635 h 2427765"/>
              <a:gd name="connsiteX3" fmla="*/ 3986784 w 3986784"/>
              <a:gd name="connsiteY3" fmla="*/ 434373 h 2427765"/>
              <a:gd name="connsiteX4" fmla="*/ 1993392 w 3986784"/>
              <a:gd name="connsiteY4" fmla="*/ 2427765 h 2427765"/>
              <a:gd name="connsiteX5" fmla="*/ 0 w 3986784"/>
              <a:gd name="connsiteY5" fmla="*/ 434373 h 2427765"/>
              <a:gd name="connsiteX6" fmla="*/ 40499 w 3986784"/>
              <a:gd name="connsiteY6" fmla="*/ 32635 h 2427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86784" h="2427765">
                <a:moveTo>
                  <a:pt x="48890" y="0"/>
                </a:moveTo>
                <a:lnTo>
                  <a:pt x="3937894" y="0"/>
                </a:lnTo>
                <a:lnTo>
                  <a:pt x="3946285" y="32635"/>
                </a:lnTo>
                <a:cubicBezTo>
                  <a:pt x="3972839" y="162400"/>
                  <a:pt x="3986784" y="296758"/>
                  <a:pt x="3986784" y="434373"/>
                </a:cubicBezTo>
                <a:cubicBezTo>
                  <a:pt x="3986784" y="1535293"/>
                  <a:pt x="3094312" y="2427765"/>
                  <a:pt x="1993392" y="2427765"/>
                </a:cubicBezTo>
                <a:cubicBezTo>
                  <a:pt x="892472" y="2427765"/>
                  <a:pt x="0" y="1535293"/>
                  <a:pt x="0" y="434373"/>
                </a:cubicBezTo>
                <a:cubicBezTo>
                  <a:pt x="0" y="296758"/>
                  <a:pt x="13945" y="162400"/>
                  <a:pt x="40499" y="32635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7753F38-FAD0-4262-A1C4-37B908F7B2E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256" r="2" b="6593"/>
          <a:stretch/>
        </p:blipFill>
        <p:spPr>
          <a:xfrm>
            <a:off x="7171962" y="2"/>
            <a:ext cx="3657600" cy="2263173"/>
          </a:xfrm>
          <a:custGeom>
            <a:avLst/>
            <a:gdLst/>
            <a:ahLst/>
            <a:cxnLst/>
            <a:rect l="l" t="t" r="r" b="b"/>
            <a:pathLst>
              <a:path w="3657600" h="2263173">
                <a:moveTo>
                  <a:pt x="54075" y="0"/>
                </a:moveTo>
                <a:lnTo>
                  <a:pt x="3603525" y="0"/>
                </a:lnTo>
                <a:lnTo>
                  <a:pt x="3620445" y="65806"/>
                </a:lnTo>
                <a:cubicBezTo>
                  <a:pt x="3644807" y="184856"/>
                  <a:pt x="3657600" y="308121"/>
                  <a:pt x="3657600" y="434373"/>
                </a:cubicBezTo>
                <a:cubicBezTo>
                  <a:pt x="3657600" y="1444391"/>
                  <a:pt x="2838818" y="2263173"/>
                  <a:pt x="1828800" y="2263173"/>
                </a:cubicBezTo>
                <a:cubicBezTo>
                  <a:pt x="818782" y="2263173"/>
                  <a:pt x="0" y="1444391"/>
                  <a:pt x="0" y="434373"/>
                </a:cubicBezTo>
                <a:cubicBezTo>
                  <a:pt x="0" y="308121"/>
                  <a:pt x="12794" y="184856"/>
                  <a:pt x="37155" y="65806"/>
                </a:cubicBezTo>
                <a:close/>
              </a:path>
            </a:pathLst>
          </a:custGeom>
        </p:spPr>
      </p:pic>
      <p:pic>
        <p:nvPicPr>
          <p:cNvPr id="3074" name="Picture 2" descr="Sample Collection Guide">
            <a:extLst>
              <a:ext uri="{FF2B5EF4-FFF2-40B4-BE49-F238E27FC236}">
                <a16:creationId xmlns:a16="http://schemas.microsoft.com/office/drawing/2014/main" id="{40548423-E07A-416C-BC68-084C607F8E7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192" b="2"/>
          <a:stretch/>
        </p:blipFill>
        <p:spPr bwMode="auto">
          <a:xfrm>
            <a:off x="8520674" y="2529078"/>
            <a:ext cx="3671324" cy="4328922"/>
          </a:xfrm>
          <a:custGeom>
            <a:avLst/>
            <a:gdLst/>
            <a:ahLst/>
            <a:cxnLst/>
            <a:rect l="l" t="t" r="r" b="b"/>
            <a:pathLst>
              <a:path w="3671324" h="4328922">
                <a:moveTo>
                  <a:pt x="2674686" y="0"/>
                </a:moveTo>
                <a:cubicBezTo>
                  <a:pt x="2951659" y="0"/>
                  <a:pt x="3218799" y="42100"/>
                  <a:pt x="3470056" y="120249"/>
                </a:cubicBezTo>
                <a:lnTo>
                  <a:pt x="3671324" y="193914"/>
                </a:lnTo>
                <a:lnTo>
                  <a:pt x="3671324" y="4328922"/>
                </a:lnTo>
                <a:lnTo>
                  <a:pt x="575538" y="4328922"/>
                </a:lnTo>
                <a:lnTo>
                  <a:pt x="456795" y="4170129"/>
                </a:lnTo>
                <a:cubicBezTo>
                  <a:pt x="168398" y="3743246"/>
                  <a:pt x="0" y="3228632"/>
                  <a:pt x="0" y="2674686"/>
                </a:cubicBezTo>
                <a:cubicBezTo>
                  <a:pt x="0" y="1197498"/>
                  <a:pt x="1197498" y="0"/>
                  <a:pt x="2674686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235738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A3C210E6-A35A-4F68-8D60-801A019C75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A73B9F8-6F8D-43C1-B6FA-54790661BEE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211" r="-2" b="3702"/>
          <a:stretch/>
        </p:blipFill>
        <p:spPr>
          <a:xfrm>
            <a:off x="3136389" y="10"/>
            <a:ext cx="4979304" cy="3401558"/>
          </a:xfrm>
          <a:custGeom>
            <a:avLst/>
            <a:gdLst/>
            <a:ahLst/>
            <a:cxnLst/>
            <a:rect l="l" t="t" r="r" b="b"/>
            <a:pathLst>
              <a:path w="4979304" h="3364992">
                <a:moveTo>
                  <a:pt x="0" y="0"/>
                </a:moveTo>
                <a:lnTo>
                  <a:pt x="4211250" y="0"/>
                </a:lnTo>
                <a:lnTo>
                  <a:pt x="4309461" y="192282"/>
                </a:lnTo>
                <a:cubicBezTo>
                  <a:pt x="4697535" y="1033269"/>
                  <a:pt x="4937593" y="2032690"/>
                  <a:pt x="4974907" y="3110424"/>
                </a:cubicBezTo>
                <a:lnTo>
                  <a:pt x="4979304" y="3364992"/>
                </a:lnTo>
                <a:lnTo>
                  <a:pt x="800592" y="3364992"/>
                </a:lnTo>
                <a:lnTo>
                  <a:pt x="797493" y="3185579"/>
                </a:lnTo>
                <a:cubicBezTo>
                  <a:pt x="756786" y="2009870"/>
                  <a:pt x="474799" y="927359"/>
                  <a:pt x="22579" y="42066"/>
                </a:cubicBezTo>
                <a:close/>
              </a:path>
            </a:pathLst>
          </a:custGeom>
        </p:spPr>
      </p:pic>
      <p:pic>
        <p:nvPicPr>
          <p:cNvPr id="4098" name="Picture 2" descr="Collection of Blood from Sites other than a Jugular Vein | IVIS">
            <a:extLst>
              <a:ext uri="{FF2B5EF4-FFF2-40B4-BE49-F238E27FC236}">
                <a16:creationId xmlns:a16="http://schemas.microsoft.com/office/drawing/2014/main" id="{1DC81667-BF7A-44D4-B1AC-3B0A7094706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29" r="-1" b="-1"/>
          <a:stretch/>
        </p:blipFill>
        <p:spPr bwMode="auto">
          <a:xfrm>
            <a:off x="7381690" y="3456433"/>
            <a:ext cx="4810310" cy="3401568"/>
          </a:xfrm>
          <a:custGeom>
            <a:avLst/>
            <a:gdLst/>
            <a:ahLst/>
            <a:cxnLst/>
            <a:rect l="l" t="t" r="r" b="b"/>
            <a:pathLst>
              <a:path w="4810310" h="3401568">
                <a:moveTo>
                  <a:pt x="781270" y="0"/>
                </a:moveTo>
                <a:lnTo>
                  <a:pt x="4810310" y="0"/>
                </a:lnTo>
                <a:lnTo>
                  <a:pt x="4810310" y="3401568"/>
                </a:lnTo>
                <a:lnTo>
                  <a:pt x="0" y="3401568"/>
                </a:lnTo>
                <a:lnTo>
                  <a:pt x="1963" y="3397912"/>
                </a:lnTo>
                <a:cubicBezTo>
                  <a:pt x="454182" y="2512619"/>
                  <a:pt x="736170" y="1430108"/>
                  <a:pt x="776876" y="254399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23D0BF6-B53A-4741-9A0C-6FF6F79FE07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0151" r="-1" b="6230"/>
          <a:stretch/>
        </p:blipFill>
        <p:spPr>
          <a:xfrm>
            <a:off x="3189428" y="3456432"/>
            <a:ext cx="4925479" cy="3401568"/>
          </a:xfrm>
          <a:custGeom>
            <a:avLst/>
            <a:gdLst/>
            <a:ahLst/>
            <a:cxnLst/>
            <a:rect l="l" t="t" r="r" b="b"/>
            <a:pathLst>
              <a:path w="4925479" h="3364992">
                <a:moveTo>
                  <a:pt x="749362" y="0"/>
                </a:moveTo>
                <a:lnTo>
                  <a:pt x="4925479" y="0"/>
                </a:lnTo>
                <a:lnTo>
                  <a:pt x="4921868" y="209033"/>
                </a:lnTo>
                <a:cubicBezTo>
                  <a:pt x="4884554" y="1286766"/>
                  <a:pt x="4644496" y="2286187"/>
                  <a:pt x="4256422" y="3127175"/>
                </a:cubicBezTo>
                <a:lnTo>
                  <a:pt x="4134952" y="3364992"/>
                </a:lnTo>
                <a:lnTo>
                  <a:pt x="0" y="3364992"/>
                </a:lnTo>
                <a:lnTo>
                  <a:pt x="79008" y="3202330"/>
                </a:lnTo>
                <a:cubicBezTo>
                  <a:pt x="467082" y="2361343"/>
                  <a:pt x="707140" y="1361922"/>
                  <a:pt x="744454" y="284189"/>
                </a:cubicBezTo>
                <a:close/>
              </a:path>
            </a:pathLst>
          </a:custGeom>
        </p:spPr>
      </p:pic>
      <p:sp useBgFill="1">
        <p:nvSpPr>
          <p:cNvPr id="73" name="Freeform: Shape 72">
            <a:extLst>
              <a:ext uri="{FF2B5EF4-FFF2-40B4-BE49-F238E27FC236}">
                <a16:creationId xmlns:a16="http://schemas.microsoft.com/office/drawing/2014/main" id="{AC0D06B0-F19C-459E-B221-A34B506FB5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945815" cy="6858000"/>
          </a:xfrm>
          <a:custGeom>
            <a:avLst/>
            <a:gdLst>
              <a:gd name="connsiteX0" fmla="*/ 0 w 3945815"/>
              <a:gd name="connsiteY0" fmla="*/ 0 h 6858000"/>
              <a:gd name="connsiteX1" fmla="*/ 3138662 w 3945815"/>
              <a:gd name="connsiteY1" fmla="*/ 0 h 6858000"/>
              <a:gd name="connsiteX2" fmla="*/ 3275260 w 3945815"/>
              <a:gd name="connsiteY2" fmla="*/ 267438 h 6858000"/>
              <a:gd name="connsiteX3" fmla="*/ 3945815 w 3945815"/>
              <a:gd name="connsiteY3" fmla="*/ 3481388 h 6858000"/>
              <a:gd name="connsiteX4" fmla="*/ 3275260 w 3945815"/>
              <a:gd name="connsiteY4" fmla="*/ 6695338 h 6858000"/>
              <a:gd name="connsiteX5" fmla="*/ 3192177 w 3945815"/>
              <a:gd name="connsiteY5" fmla="*/ 6858000 h 6858000"/>
              <a:gd name="connsiteX6" fmla="*/ 0 w 3945815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45815" h="6858000">
                <a:moveTo>
                  <a:pt x="0" y="0"/>
                </a:moveTo>
                <a:lnTo>
                  <a:pt x="3138662" y="0"/>
                </a:lnTo>
                <a:lnTo>
                  <a:pt x="3275260" y="267438"/>
                </a:lnTo>
                <a:cubicBezTo>
                  <a:pt x="3698614" y="1184879"/>
                  <a:pt x="3945815" y="2290869"/>
                  <a:pt x="3945815" y="3481388"/>
                </a:cubicBezTo>
                <a:cubicBezTo>
                  <a:pt x="3945815" y="4671908"/>
                  <a:pt x="3698614" y="5777898"/>
                  <a:pt x="3275260" y="6695338"/>
                </a:cubicBezTo>
                <a:lnTo>
                  <a:pt x="319217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75" name="Freeform: Shape 74">
            <a:extLst>
              <a:ext uri="{FF2B5EF4-FFF2-40B4-BE49-F238E27FC236}">
                <a16:creationId xmlns:a16="http://schemas.microsoft.com/office/drawing/2014/main" id="{345B26DA-1C6B-4C66-81C9-9C1877FC2D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936670" cy="6858000"/>
          </a:xfrm>
          <a:custGeom>
            <a:avLst/>
            <a:gdLst>
              <a:gd name="connsiteX0" fmla="*/ 0 w 3936670"/>
              <a:gd name="connsiteY0" fmla="*/ 0 h 6858000"/>
              <a:gd name="connsiteX1" fmla="*/ 3129517 w 3936670"/>
              <a:gd name="connsiteY1" fmla="*/ 0 h 6858000"/>
              <a:gd name="connsiteX2" fmla="*/ 3266115 w 3936670"/>
              <a:gd name="connsiteY2" fmla="*/ 267438 h 6858000"/>
              <a:gd name="connsiteX3" fmla="*/ 3936670 w 3936670"/>
              <a:gd name="connsiteY3" fmla="*/ 3481388 h 6858000"/>
              <a:gd name="connsiteX4" fmla="*/ 3266115 w 3936670"/>
              <a:gd name="connsiteY4" fmla="*/ 6695338 h 6858000"/>
              <a:gd name="connsiteX5" fmla="*/ 3183032 w 3936670"/>
              <a:gd name="connsiteY5" fmla="*/ 6858000 h 6858000"/>
              <a:gd name="connsiteX6" fmla="*/ 0 w 393667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36670" h="6858000">
                <a:moveTo>
                  <a:pt x="0" y="0"/>
                </a:moveTo>
                <a:lnTo>
                  <a:pt x="3129517" y="0"/>
                </a:lnTo>
                <a:lnTo>
                  <a:pt x="3266115" y="267438"/>
                </a:lnTo>
                <a:cubicBezTo>
                  <a:pt x="3689469" y="1184879"/>
                  <a:pt x="3936670" y="2290869"/>
                  <a:pt x="3936670" y="3481388"/>
                </a:cubicBezTo>
                <a:cubicBezTo>
                  <a:pt x="3936670" y="4671908"/>
                  <a:pt x="3689469" y="5777898"/>
                  <a:pt x="3266115" y="6695338"/>
                </a:cubicBezTo>
                <a:lnTo>
                  <a:pt x="3183032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D39147-0AAF-4507-A3B5-4E2DD55E5A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056" y="685800"/>
            <a:ext cx="2807208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Blood Collection from Equine</a:t>
            </a: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98DE6C44-43F8-4DE4-AB81-66853FFEA0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05840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2409529B-9B56-4F10-BE4D-F934DB89E5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8912" y="2089941"/>
            <a:ext cx="2834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7762644-652A-42F4-A65A-44456F739EB5}"/>
              </a:ext>
            </a:extLst>
          </p:cNvPr>
          <p:cNvSpPr txBox="1"/>
          <p:nvPr/>
        </p:nvSpPr>
        <p:spPr>
          <a:xfrm>
            <a:off x="448056" y="2258568"/>
            <a:ext cx="2807208" cy="39227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/>
              <a:t>Alternative site </a:t>
            </a: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b="0" i="0">
                <a:effectLst/>
              </a:rPr>
              <a:t>transverse facial vein</a:t>
            </a: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b="0" i="0">
                <a:effectLst/>
              </a:rPr>
              <a:t>lateral thoracic vein</a:t>
            </a:r>
            <a:endParaRPr lang="en-US" sz="1700"/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/>
              <a:t>cephalic vein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139F0F9-5336-4904-A72B-30C74F50025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3090" r="-1" b="15478"/>
          <a:stretch/>
        </p:blipFill>
        <p:spPr>
          <a:xfrm>
            <a:off x="7404372" y="10"/>
            <a:ext cx="4787628" cy="3401558"/>
          </a:xfrm>
          <a:custGeom>
            <a:avLst/>
            <a:gdLst/>
            <a:ahLst/>
            <a:cxnLst/>
            <a:rect l="l" t="t" r="r" b="b"/>
            <a:pathLst>
              <a:path w="4787628" h="3401568">
                <a:moveTo>
                  <a:pt x="0" y="0"/>
                </a:moveTo>
                <a:lnTo>
                  <a:pt x="4787628" y="0"/>
                </a:lnTo>
                <a:lnTo>
                  <a:pt x="4787628" y="3401568"/>
                </a:lnTo>
                <a:lnTo>
                  <a:pt x="762748" y="3401568"/>
                </a:lnTo>
                <a:lnTo>
                  <a:pt x="751436" y="2963954"/>
                </a:lnTo>
                <a:cubicBezTo>
                  <a:pt x="698408" y="1942163"/>
                  <a:pt x="463174" y="995044"/>
                  <a:pt x="93264" y="192283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8262002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928F64C6-FE22-4FC1-A763-DFCC514811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4261224" y="4577975"/>
            <a:ext cx="7539349" cy="1899827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D10915C-0C7B-492E-A92B-B24B374DA6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03468" y="4741948"/>
            <a:ext cx="6829520" cy="86203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Blood Collection from Rat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621BDF2-93CC-4A4D-91D0-455B83F7602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654" r="-2" b="7057"/>
          <a:stretch/>
        </p:blipFill>
        <p:spPr>
          <a:xfrm>
            <a:off x="317636" y="321734"/>
            <a:ext cx="3797570" cy="201055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EC67D55-4DE7-4744-A5AC-01A0E7F5105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134" r="6018" b="-2"/>
          <a:stretch/>
        </p:blipFill>
        <p:spPr>
          <a:xfrm>
            <a:off x="4202549" y="321732"/>
            <a:ext cx="3793472" cy="411132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7B66BD2-0A4E-4C3C-9E69-95A5EE37B48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316" b="27010"/>
          <a:stretch/>
        </p:blipFill>
        <p:spPr>
          <a:xfrm>
            <a:off x="8086176" y="321733"/>
            <a:ext cx="3797984" cy="201055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9771641-CEF0-46F8-B996-FB7F1D53F9C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25705" r="-2" b="-2"/>
          <a:stretch/>
        </p:blipFill>
        <p:spPr>
          <a:xfrm>
            <a:off x="8089400" y="2422403"/>
            <a:ext cx="3794760" cy="201380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47D317A-4E28-4FBC-8290-7FB329A0183F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12356" b="17308"/>
          <a:stretch/>
        </p:blipFill>
        <p:spPr>
          <a:xfrm>
            <a:off x="314411" y="2432108"/>
            <a:ext cx="3797983" cy="200094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1129D37-F569-4E52-BDD6-F595BD54C355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7332" r="3" b="21936"/>
          <a:stretch/>
        </p:blipFill>
        <p:spPr>
          <a:xfrm>
            <a:off x="317634" y="4525716"/>
            <a:ext cx="3794760" cy="2010551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C34627B-48E6-4F4D-B843-97717A86B4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19934" y="5694097"/>
            <a:ext cx="5486400" cy="0"/>
          </a:xfrm>
          <a:prstGeom prst="line">
            <a:avLst/>
          </a:prstGeom>
          <a:ln w="1587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48756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0855A890-B60B-4670-9DC2-69DC05015A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376FFC1-65E0-4313-AB23-DD02480B28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4467" y="2023110"/>
            <a:ext cx="2469624" cy="284607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700"/>
              <a:t>Blood Collection from Poultry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0F533E9-6690-41A8-A372-4C6C622D02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22480" y="3392097"/>
            <a:ext cx="1719072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9413ED5-9ED4-4772-BCE4-2BCAE6B12E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7042549" y="-827233"/>
            <a:ext cx="1715478" cy="858342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4357C93-F0CB-4A1C-8F77-4E9063789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07283" y="664308"/>
            <a:ext cx="8082632" cy="56003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6E627E1-95FF-4E83-BD65-3C5DD83AAC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6357" y="883463"/>
            <a:ext cx="3339107" cy="252374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7ADA40D-E926-44B8-B004-921BB55FE9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2325" y="883463"/>
            <a:ext cx="3353813" cy="252374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7A41784-7968-45AD-AF6B-01435E2E93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21247" y="3564974"/>
            <a:ext cx="3369328" cy="252374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975B796-5EE9-4E0A-9697-4C5C0844FB8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35761" y="3564973"/>
            <a:ext cx="3697793" cy="2523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8588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DC9E7D-4E9E-4DFD-A511-05FCE7E725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4756" y="4498848"/>
            <a:ext cx="10762488" cy="120700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Urine Collection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D9A4801-0ACD-4C66-8201-062C71AD472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074" r="-1" b="-1"/>
          <a:stretch/>
        </p:blipFill>
        <p:spPr>
          <a:xfrm>
            <a:off x="609600" y="320749"/>
            <a:ext cx="5212080" cy="3856948"/>
          </a:xfrm>
          <a:prstGeom prst="rect">
            <a:avLst/>
          </a:prstGeom>
        </p:spPr>
      </p:pic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B6375111-306C-49EA-9DD1-79A2ED78FA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251845"/>
            <a:ext cx="0" cy="21209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2" name="Picture 2" descr="Collecting a urine specimen from your dog – Female | Pain center and  rehabilitation center and animal hospital in Windsor | The Downing Center  for Animal Pain Management">
            <a:extLst>
              <a:ext uri="{FF2B5EF4-FFF2-40B4-BE49-F238E27FC236}">
                <a16:creationId xmlns:a16="http://schemas.microsoft.com/office/drawing/2014/main" id="{9AF789C2-8B5E-42FE-B9BD-4BE6CFC5C23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1697"/>
          <a:stretch/>
        </p:blipFill>
        <p:spPr bwMode="auto">
          <a:xfrm>
            <a:off x="6370320" y="320109"/>
            <a:ext cx="5212080" cy="3857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161930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8E2A62-42F2-4157-A219-52338D326A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CSF collection in Horse</a:t>
            </a:r>
          </a:p>
        </p:txBody>
      </p:sp>
      <p:pic>
        <p:nvPicPr>
          <p:cNvPr id="7170" name="Picture 2" descr="The site for collection of CSF at the lumbo-sacral cistern">
            <a:extLst>
              <a:ext uri="{FF2B5EF4-FFF2-40B4-BE49-F238E27FC236}">
                <a16:creationId xmlns:a16="http://schemas.microsoft.com/office/drawing/2014/main" id="{94A35C2F-363C-4EFE-9EA4-6576754C3D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25" y="1762125"/>
            <a:ext cx="4279900" cy="3209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D154A66-2517-4603-A398-8436A602BE1E}"/>
              </a:ext>
            </a:extLst>
          </p:cNvPr>
          <p:cNvSpPr txBox="1"/>
          <p:nvPr/>
        </p:nvSpPr>
        <p:spPr>
          <a:xfrm>
            <a:off x="1963593" y="5183971"/>
            <a:ext cx="18957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IN" b="1" i="0" u="none" strike="noStrike" dirty="0">
                <a:solidFill>
                  <a:srgbClr val="454356"/>
                </a:solidFill>
                <a:effectLst/>
                <a:latin typeface="inherit"/>
              </a:rPr>
              <a:t>Lumbo-sacral Site</a:t>
            </a:r>
            <a:endParaRPr lang="en-IN" b="1" i="0" dirty="0">
              <a:solidFill>
                <a:srgbClr val="454356"/>
              </a:solidFill>
              <a:effectLst/>
              <a:latin typeface="Signika"/>
            </a:endParaRPr>
          </a:p>
        </p:txBody>
      </p:sp>
      <p:pic>
        <p:nvPicPr>
          <p:cNvPr id="7172" name="Picture 4" descr="CSF is collected from the atlanto-occipital cistern by allowing it to flow into a collection tube">
            <a:extLst>
              <a:ext uri="{FF2B5EF4-FFF2-40B4-BE49-F238E27FC236}">
                <a16:creationId xmlns:a16="http://schemas.microsoft.com/office/drawing/2014/main" id="{444EA780-BB94-4177-B363-E633A3C8B3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7325" y="1762125"/>
            <a:ext cx="4427483" cy="3209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F3135B1-1CAE-4BF7-9DCD-B2F8F0AEB65C}"/>
              </a:ext>
            </a:extLst>
          </p:cNvPr>
          <p:cNvSpPr txBox="1"/>
          <p:nvPr/>
        </p:nvSpPr>
        <p:spPr>
          <a:xfrm>
            <a:off x="7797320" y="5183971"/>
            <a:ext cx="220749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IN" b="1" i="0" u="none" strike="noStrike" dirty="0" err="1">
                <a:solidFill>
                  <a:srgbClr val="454356"/>
                </a:solidFill>
                <a:effectLst/>
                <a:latin typeface="inherit"/>
              </a:rPr>
              <a:t>Atlanto</a:t>
            </a:r>
            <a:r>
              <a:rPr lang="en-IN" b="1" i="0" u="none" strike="noStrike" dirty="0">
                <a:solidFill>
                  <a:srgbClr val="454356"/>
                </a:solidFill>
                <a:effectLst/>
                <a:latin typeface="inherit"/>
              </a:rPr>
              <a:t>-occipital Site</a:t>
            </a:r>
            <a:endParaRPr lang="en-IN" b="1" i="0" dirty="0">
              <a:solidFill>
                <a:srgbClr val="454356"/>
              </a:solidFill>
              <a:effectLst/>
              <a:latin typeface="Signika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C42A484-7610-4B5A-8D53-6E669520764A}"/>
              </a:ext>
            </a:extLst>
          </p:cNvPr>
          <p:cNvSpPr txBox="1"/>
          <p:nvPr/>
        </p:nvSpPr>
        <p:spPr>
          <a:xfrm>
            <a:off x="591325" y="5620435"/>
            <a:ext cx="44601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dirty="0">
                <a:solidFill>
                  <a:srgbClr val="454356"/>
                </a:solidFill>
                <a:effectLst/>
                <a:latin typeface="Lato"/>
              </a:rPr>
              <a:t>near a line drawn between the caudal borders of the tuber coxae on the midline</a:t>
            </a:r>
            <a:endParaRPr lang="en-IN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0B78561-C362-4C2F-8A3F-9F9A170FCD69}"/>
              </a:ext>
            </a:extLst>
          </p:cNvPr>
          <p:cNvSpPr txBox="1"/>
          <p:nvPr/>
        </p:nvSpPr>
        <p:spPr>
          <a:xfrm>
            <a:off x="6853382" y="5620435"/>
            <a:ext cx="490681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dirty="0">
                <a:solidFill>
                  <a:srgbClr val="454356"/>
                </a:solidFill>
                <a:effectLst/>
                <a:latin typeface="Lato"/>
              </a:rPr>
              <a:t>on the dorsal midline of the neck, on an imaginary transverse line drawn between cranial borders of the wings of the atlas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8031622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112</Words>
  <Application>Microsoft Office PowerPoint</Application>
  <PresentationFormat>Widescreen</PresentationFormat>
  <Paragraphs>23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Calibri</vt:lpstr>
      <vt:lpstr>Calibri Light</vt:lpstr>
      <vt:lpstr>inherit</vt:lpstr>
      <vt:lpstr>Lato</vt:lpstr>
      <vt:lpstr>Signika</vt:lpstr>
      <vt:lpstr>Office Theme</vt:lpstr>
      <vt:lpstr>Collection and labeling of body fluid samples</vt:lpstr>
      <vt:lpstr>Blood Collection from Canine</vt:lpstr>
      <vt:lpstr>Blood Collection from Porcine</vt:lpstr>
      <vt:lpstr>Blood Collection from Ruminants</vt:lpstr>
      <vt:lpstr>Blood Collection from Equine</vt:lpstr>
      <vt:lpstr>Blood Collection from Rat</vt:lpstr>
      <vt:lpstr>Blood Collection from Poultry</vt:lpstr>
      <vt:lpstr>Urine Collection</vt:lpstr>
      <vt:lpstr>CSF collection in Horse</vt:lpstr>
      <vt:lpstr>Aqueous humour collection (Post-Mortem)</vt:lpstr>
      <vt:lpstr>Faeces Collection</vt:lpstr>
      <vt:lpstr>Skin Scrapping</vt:lpstr>
      <vt:lpstr>Vaginal swab</vt:lpstr>
      <vt:lpstr>General Guidelines for blood collection and processing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Collection and labeling of body fluid samples</dc:title>
  <dc:creator>ani.gatz1 ani.gatz1</dc:creator>
  <cp:lastModifiedBy>ani.gatz1 ani.gatz1</cp:lastModifiedBy>
  <cp:revision>1</cp:revision>
  <dcterms:created xsi:type="dcterms:W3CDTF">2020-10-09T10:10:34Z</dcterms:created>
  <dcterms:modified xsi:type="dcterms:W3CDTF">2020-10-09T10:13:02Z</dcterms:modified>
</cp:coreProperties>
</file>