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sldIdLst>
    <p:sldId id="256" r:id="rId2"/>
    <p:sldId id="257" r:id="rId3"/>
    <p:sldId id="275" r:id="rId4"/>
    <p:sldId id="278" r:id="rId5"/>
    <p:sldId id="279" r:id="rId6"/>
    <p:sldId id="276" r:id="rId7"/>
    <p:sldId id="277" r:id="rId8"/>
    <p:sldId id="280" r:id="rId9"/>
    <p:sldId id="258" r:id="rId10"/>
    <p:sldId id="259" r:id="rId11"/>
    <p:sldId id="260" r:id="rId12"/>
    <p:sldId id="261" r:id="rId13"/>
    <p:sldId id="262" r:id="rId14"/>
    <p:sldId id="263" r:id="rId15"/>
    <p:sldId id="264" r:id="rId16"/>
    <p:sldId id="265" r:id="rId17"/>
    <p:sldId id="266" r:id="rId18"/>
    <p:sldId id="271" r:id="rId19"/>
    <p:sldId id="267" r:id="rId20"/>
    <p:sldId id="268" r:id="rId21"/>
    <p:sldId id="269" r:id="rId22"/>
    <p:sldId id="270" r:id="rId23"/>
    <p:sldId id="272" r:id="rId24"/>
    <p:sldId id="273"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9"/>
  </p:normalViewPr>
  <p:slideViewPr>
    <p:cSldViewPr>
      <p:cViewPr varScale="1">
        <p:scale>
          <a:sx n="105" d="100"/>
          <a:sy n="105" d="100"/>
        </p:scale>
        <p:origin x="640"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03E3EE-FD6A-4ED9-B22C-997AD9534543}" type="datetimeFigureOut">
              <a:rPr lang="en-IN" smtClean="0"/>
              <a:t>16/10/20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64F92-942C-4D34-B190-318AC5EF7D9B}" type="slidenum">
              <a:rPr lang="en-IN" smtClean="0"/>
              <a:t>‹#›</a:t>
            </a:fld>
            <a:endParaRPr lang="en-IN"/>
          </a:p>
        </p:txBody>
      </p:sp>
    </p:spTree>
    <p:extLst>
      <p:ext uri="{BB962C8B-B14F-4D97-AF65-F5344CB8AC3E}">
        <p14:creationId xmlns:p14="http://schemas.microsoft.com/office/powerpoint/2010/main" val="567051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10/16/20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10/16/20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10/16/20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10/16/20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10/16/20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10/16/20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10/16/20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10/16/20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066800"/>
            <a:ext cx="7543800" cy="2438400"/>
          </a:xfrm>
        </p:spPr>
        <p:txBody>
          <a:bodyPr>
            <a:normAutofit/>
          </a:bodyPr>
          <a:lstStyle/>
          <a:p>
            <a:r>
              <a:rPr lang="en-US" sz="4800" u="sng" spc="-300" dirty="0">
                <a:solidFill>
                  <a:schemeClr val="tx1"/>
                </a:solidFill>
                <a:effectLst>
                  <a:outerShdw blurRad="38100" dist="38100" dir="2700000" algn="tl">
                    <a:srgbClr val="000000">
                      <a:alpha val="43137"/>
                    </a:srgbClr>
                  </a:outerShdw>
                </a:effectLst>
                <a:latin typeface="Arial Black" pitchFamily="34" charset="0"/>
              </a:rPr>
              <a:t>Practical No.3 :  Special examination of Respiratory system </a:t>
            </a:r>
            <a:endParaRPr lang="en-IN" sz="4800" u="sng" spc="-300" dirty="0">
              <a:solidFill>
                <a:schemeClr val="tx1"/>
              </a:solidFill>
              <a:effectLst>
                <a:outerShdw blurRad="38100" dist="38100" dir="2700000" algn="tl">
                  <a:srgbClr val="000000">
                    <a:alpha val="43137"/>
                  </a:srgbClr>
                </a:outerShdw>
              </a:effectLst>
              <a:latin typeface="Arial Black" pitchFamily="34" charset="0"/>
            </a:endParaRPr>
          </a:p>
        </p:txBody>
      </p:sp>
      <p:sp>
        <p:nvSpPr>
          <p:cNvPr id="3" name="Subtitle 2"/>
          <p:cNvSpPr>
            <a:spLocks noGrp="1"/>
          </p:cNvSpPr>
          <p:nvPr>
            <p:ph type="subTitle" idx="1"/>
          </p:nvPr>
        </p:nvSpPr>
        <p:spPr>
          <a:xfrm>
            <a:off x="1752600" y="5410200"/>
            <a:ext cx="5562600" cy="1371600"/>
          </a:xfrm>
        </p:spPr>
        <p:txBody>
          <a:bodyPr>
            <a:normAutofit/>
          </a:bodyPr>
          <a:lstStyle/>
          <a:p>
            <a:r>
              <a:rPr lang="en-US" sz="3200" u="sng" dirty="0">
                <a:solidFill>
                  <a:srgbClr val="FF0000"/>
                </a:solidFill>
                <a:effectLst>
                  <a:outerShdw blurRad="38100" dist="38100" dir="2700000" algn="tl">
                    <a:srgbClr val="000000">
                      <a:alpha val="43137"/>
                    </a:srgbClr>
                  </a:outerShdw>
                </a:effectLst>
              </a:rPr>
              <a:t>Dr. </a:t>
            </a:r>
            <a:r>
              <a:rPr lang="en-US" sz="3200" u="sng" dirty="0" err="1">
                <a:solidFill>
                  <a:srgbClr val="FF0000"/>
                </a:solidFill>
                <a:effectLst>
                  <a:outerShdw blurRad="38100" dist="38100" dir="2700000" algn="tl">
                    <a:srgbClr val="000000">
                      <a:alpha val="43137"/>
                    </a:srgbClr>
                  </a:outerShdw>
                </a:effectLst>
              </a:rPr>
              <a:t>Pallav</a:t>
            </a:r>
            <a:r>
              <a:rPr lang="en-US" sz="3200" u="sng" dirty="0">
                <a:solidFill>
                  <a:srgbClr val="FF0000"/>
                </a:solidFill>
                <a:effectLst>
                  <a:outerShdw blurRad="38100" dist="38100" dir="2700000" algn="tl">
                    <a:srgbClr val="000000">
                      <a:alpha val="43137"/>
                    </a:srgbClr>
                  </a:outerShdw>
                </a:effectLst>
              </a:rPr>
              <a:t>  </a:t>
            </a:r>
            <a:r>
              <a:rPr lang="en-US" sz="3200" u="sng" dirty="0" err="1">
                <a:solidFill>
                  <a:srgbClr val="FF0000"/>
                </a:solidFill>
                <a:effectLst>
                  <a:outerShdw blurRad="38100" dist="38100" dir="2700000" algn="tl">
                    <a:srgbClr val="000000">
                      <a:alpha val="43137"/>
                    </a:srgbClr>
                  </a:outerShdw>
                </a:effectLst>
              </a:rPr>
              <a:t>Shekhar</a:t>
            </a:r>
            <a:endParaRPr lang="en-US" sz="3200" u="sng" dirty="0">
              <a:solidFill>
                <a:srgbClr val="FF0000"/>
              </a:solidFill>
              <a:effectLst>
                <a:outerShdw blurRad="38100" dist="38100" dir="2700000" algn="tl">
                  <a:srgbClr val="000000">
                    <a:alpha val="43137"/>
                  </a:srgbClr>
                </a:outerShdw>
              </a:effectLst>
            </a:endParaRPr>
          </a:p>
          <a:p>
            <a:r>
              <a:rPr lang="en-US" sz="3200" u="sng" dirty="0" err="1">
                <a:solidFill>
                  <a:srgbClr val="FF0000"/>
                </a:solidFill>
                <a:effectLst>
                  <a:outerShdw blurRad="38100" dist="38100" dir="2700000" algn="tl">
                    <a:srgbClr val="000000">
                      <a:alpha val="43137"/>
                    </a:srgbClr>
                  </a:outerShdw>
                </a:effectLst>
              </a:rPr>
              <a:t>Assitant</a:t>
            </a:r>
            <a:r>
              <a:rPr lang="en-US" sz="3200" u="sng" dirty="0">
                <a:solidFill>
                  <a:srgbClr val="FF0000"/>
                </a:solidFill>
                <a:effectLst>
                  <a:outerShdw blurRad="38100" dist="38100" dir="2700000" algn="tl">
                    <a:srgbClr val="000000">
                      <a:alpha val="43137"/>
                    </a:srgbClr>
                  </a:outerShdw>
                </a:effectLst>
              </a:rPr>
              <a:t> Professor</a:t>
            </a:r>
          </a:p>
          <a:p>
            <a:endParaRPr lang="en-IN" dirty="0"/>
          </a:p>
        </p:txBody>
      </p:sp>
      <p:sp>
        <p:nvSpPr>
          <p:cNvPr id="4" name="Rectangle 3"/>
          <p:cNvSpPr/>
          <p:nvPr/>
        </p:nvSpPr>
        <p:spPr>
          <a:xfrm>
            <a:off x="3505200" y="613852"/>
            <a:ext cx="3124201" cy="707886"/>
          </a:xfrm>
          <a:prstGeom prst="rect">
            <a:avLst/>
          </a:prstGeom>
        </p:spPr>
        <p:txBody>
          <a:bodyPr wrap="square">
            <a:spAutoFit/>
          </a:bodyPr>
          <a:lstStyle/>
          <a:p>
            <a:r>
              <a:rPr lang="en-IN" sz="4000" dirty="0"/>
              <a:t> </a:t>
            </a:r>
            <a:r>
              <a:rPr lang="en-IN" sz="4000" b="1" u="sng" dirty="0">
                <a:effectLst>
                  <a:outerShdw blurRad="38100" dist="38100" dir="2700000" algn="tl">
                    <a:srgbClr val="000000">
                      <a:alpha val="43137"/>
                    </a:srgbClr>
                  </a:outerShdw>
                </a:effectLst>
              </a:rPr>
              <a:t>Unit 2</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019"/>
            <a:ext cx="1600200" cy="12997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1" y="76200"/>
            <a:ext cx="2285999" cy="1162050"/>
          </a:xfrm>
          <a:prstGeom prst="rect">
            <a:avLst/>
          </a:prstGeom>
        </p:spPr>
      </p:pic>
    </p:spTree>
    <p:extLst>
      <p:ext uri="{BB962C8B-B14F-4D97-AF65-F5344CB8AC3E}">
        <p14:creationId xmlns:p14="http://schemas.microsoft.com/office/powerpoint/2010/main" val="2703248920"/>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6169152"/>
          </a:xfrm>
        </p:spPr>
        <p:txBody>
          <a:bodyPr>
            <a:normAutofit/>
          </a:bodyPr>
          <a:lstStyle/>
          <a:p>
            <a:r>
              <a:rPr lang="en-US" sz="2800" b="1" dirty="0">
                <a:latin typeface="Arial Black" pitchFamily="34" charset="0"/>
              </a:rPr>
              <a:t>Note: Exercise and exposure to high atmospheric temperatures increase the respiratory rate as the animal’s body is trying to get rid of excessive heat. Pathological conditions that increase the respiratory rates are Fever, Various pulmonary diseases, Upper respiratory tract diseases, Cardiac diseases, Pleurisy or peritonitis, </a:t>
            </a:r>
            <a:r>
              <a:rPr lang="en-US" sz="2800" b="1" dirty="0" err="1">
                <a:latin typeface="Arial Black" pitchFamily="34" charset="0"/>
              </a:rPr>
              <a:t>Anaemia</a:t>
            </a:r>
            <a:r>
              <a:rPr lang="en-US" sz="2800" b="1" dirty="0">
                <a:latin typeface="Arial Black" pitchFamily="34" charset="0"/>
              </a:rPr>
              <a:t> etc.</a:t>
            </a:r>
            <a:endParaRPr lang="en-IN" sz="2800" b="1" dirty="0">
              <a:latin typeface="Arial Black" pitchFamily="34" charset="0"/>
            </a:endParaRPr>
          </a:p>
        </p:txBody>
      </p:sp>
    </p:spTree>
    <p:extLst>
      <p:ext uri="{BB962C8B-B14F-4D97-AF65-F5344CB8AC3E}">
        <p14:creationId xmlns:p14="http://schemas.microsoft.com/office/powerpoint/2010/main" val="11159891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467600" cy="884238"/>
          </a:xfrm>
        </p:spPr>
        <p:txBody>
          <a:bodyPr>
            <a:noAutofit/>
          </a:bodyPr>
          <a:lstStyle/>
          <a:p>
            <a:r>
              <a:rPr lang="en-US" sz="3200" b="1" u="sng" dirty="0">
                <a:solidFill>
                  <a:srgbClr val="FF0000"/>
                </a:solidFill>
                <a:effectLst>
                  <a:outerShdw blurRad="38100" dist="38100" dir="2700000" algn="tl">
                    <a:srgbClr val="000000">
                      <a:alpha val="43137"/>
                    </a:srgbClr>
                  </a:outerShdw>
                </a:effectLst>
              </a:rPr>
              <a:t>Types of Respiration: On the basis of involvement of muscle in respiration</a:t>
            </a:r>
            <a:endParaRPr lang="en-IN" sz="3200" b="1" u="sng"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600200"/>
            <a:ext cx="8458200" cy="5105400"/>
          </a:xfrm>
        </p:spPr>
        <p:txBody>
          <a:bodyPr>
            <a:normAutofit/>
          </a:bodyPr>
          <a:lstStyle/>
          <a:p>
            <a:pPr marL="0" indent="0">
              <a:buNone/>
            </a:pPr>
            <a:r>
              <a:rPr lang="en-US" sz="2800" b="1" dirty="0"/>
              <a:t>  The muscles involved in respiration are abdominal muscles, intercostal muscles and the diaphragm. </a:t>
            </a:r>
          </a:p>
          <a:p>
            <a:pPr marL="0" indent="0">
              <a:buNone/>
            </a:pPr>
            <a:endParaRPr lang="en-US" sz="2800" b="1" dirty="0"/>
          </a:p>
          <a:p>
            <a:pPr marL="0" indent="0">
              <a:buNone/>
            </a:pPr>
            <a:r>
              <a:rPr lang="en-US" sz="4000" b="1" dirty="0"/>
              <a:t> 1. </a:t>
            </a:r>
            <a:r>
              <a:rPr lang="en-US" sz="4000" b="1" u="sng" dirty="0">
                <a:solidFill>
                  <a:schemeClr val="accent2">
                    <a:lumMod val="50000"/>
                  </a:schemeClr>
                </a:solidFill>
              </a:rPr>
              <a:t>Abdominal Respiration- </a:t>
            </a:r>
          </a:p>
          <a:p>
            <a:pPr marL="0" indent="0">
              <a:buNone/>
            </a:pPr>
            <a:r>
              <a:rPr lang="en-US" sz="2800" b="1" dirty="0"/>
              <a:t>                         In abdominal respiration, the abdominal muscles predominate in creating the respiratory movement. This type of respiration is evident in cattle.</a:t>
            </a:r>
          </a:p>
          <a:p>
            <a:endParaRPr lang="en-IN" sz="2800" b="1" dirty="0"/>
          </a:p>
        </p:txBody>
      </p:sp>
    </p:spTree>
    <p:extLst>
      <p:ext uri="{BB962C8B-B14F-4D97-AF65-F5344CB8AC3E}">
        <p14:creationId xmlns:p14="http://schemas.microsoft.com/office/powerpoint/2010/main" val="19305008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401762"/>
          </a:xfrm>
        </p:spPr>
        <p:txBody>
          <a:bodyPr>
            <a:noAutofit/>
          </a:bodyPr>
          <a:lstStyle/>
          <a:p>
            <a:r>
              <a:rPr lang="en-IN" sz="3600" b="1" dirty="0">
                <a:solidFill>
                  <a:schemeClr val="tx1"/>
                </a:solidFill>
                <a:effectLst>
                  <a:outerShdw blurRad="38100" dist="38100" dir="2700000" algn="tl">
                    <a:srgbClr val="000000">
                      <a:alpha val="43137"/>
                    </a:srgbClr>
                  </a:outerShdw>
                </a:effectLst>
              </a:rPr>
              <a:t>2. </a:t>
            </a:r>
            <a:r>
              <a:rPr lang="en-IN" sz="4000" b="1" u="sng" dirty="0" err="1">
                <a:solidFill>
                  <a:schemeClr val="accent2">
                    <a:lumMod val="50000"/>
                  </a:schemeClr>
                </a:solidFill>
                <a:effectLst>
                  <a:outerShdw blurRad="38100" dist="38100" dir="2700000" algn="tl">
                    <a:srgbClr val="000000">
                      <a:alpha val="43137"/>
                    </a:srgbClr>
                  </a:outerShdw>
                </a:effectLst>
              </a:rPr>
              <a:t>Costo</a:t>
            </a:r>
            <a:r>
              <a:rPr lang="en-IN" sz="4000" b="1" u="sng" dirty="0">
                <a:solidFill>
                  <a:schemeClr val="accent2">
                    <a:lumMod val="50000"/>
                  </a:schemeClr>
                </a:solidFill>
                <a:effectLst>
                  <a:outerShdw blurRad="38100" dist="38100" dir="2700000" algn="tl">
                    <a:srgbClr val="000000">
                      <a:alpha val="43137"/>
                    </a:srgbClr>
                  </a:outerShdw>
                </a:effectLst>
              </a:rPr>
              <a:t>-abdominal Respiration- </a:t>
            </a:r>
          </a:p>
        </p:txBody>
      </p:sp>
      <p:sp>
        <p:nvSpPr>
          <p:cNvPr id="3" name="Content Placeholder 2"/>
          <p:cNvSpPr>
            <a:spLocks noGrp="1"/>
          </p:cNvSpPr>
          <p:nvPr>
            <p:ph sz="quarter" idx="1"/>
          </p:nvPr>
        </p:nvSpPr>
        <p:spPr>
          <a:xfrm>
            <a:off x="228600" y="1600200"/>
            <a:ext cx="8458200" cy="4873752"/>
          </a:xfrm>
        </p:spPr>
        <p:txBody>
          <a:bodyPr/>
          <a:lstStyle/>
          <a:p>
            <a:pPr marL="0" indent="0">
              <a:buNone/>
            </a:pPr>
            <a:r>
              <a:rPr lang="en-US" dirty="0"/>
              <a:t>	             </a:t>
            </a:r>
          </a:p>
          <a:p>
            <a:pPr marL="0" indent="0">
              <a:buNone/>
            </a:pPr>
            <a:r>
              <a:rPr lang="en-US" dirty="0"/>
              <a:t>                        </a:t>
            </a:r>
            <a:r>
              <a:rPr lang="en-US" sz="2800" b="1" dirty="0"/>
              <a:t>When both abdominal and costal muscles are similarly sharing in respiratory movements the type of respiration is termed </a:t>
            </a:r>
            <a:r>
              <a:rPr lang="en-US" sz="2800" b="1" dirty="0" err="1"/>
              <a:t>costo</a:t>
            </a:r>
            <a:r>
              <a:rPr lang="en-US" sz="2800" b="1" dirty="0"/>
              <a:t>-abdominal. This type of respiration is seen in horses.</a:t>
            </a:r>
            <a:endParaRPr lang="en-IN" sz="2800" b="1" dirty="0"/>
          </a:p>
        </p:txBody>
      </p:sp>
    </p:spTree>
    <p:extLst>
      <p:ext uri="{BB962C8B-B14F-4D97-AF65-F5344CB8AC3E}">
        <p14:creationId xmlns:p14="http://schemas.microsoft.com/office/powerpoint/2010/main" val="16197388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solidFill>
                  <a:schemeClr val="tx1"/>
                </a:solidFill>
                <a:effectLst>
                  <a:outerShdw blurRad="38100" dist="38100" dir="2700000" algn="tl">
                    <a:srgbClr val="000000">
                      <a:alpha val="43137"/>
                    </a:srgbClr>
                  </a:outerShdw>
                </a:effectLst>
              </a:rPr>
              <a:t>3. </a:t>
            </a:r>
            <a:r>
              <a:rPr lang="en-IN" sz="4000" b="1" dirty="0">
                <a:solidFill>
                  <a:schemeClr val="accent2">
                    <a:lumMod val="50000"/>
                  </a:schemeClr>
                </a:solidFill>
                <a:effectLst>
                  <a:outerShdw blurRad="38100" dist="38100" dir="2700000" algn="tl">
                    <a:srgbClr val="000000">
                      <a:alpha val="43137"/>
                    </a:srgbClr>
                  </a:outerShdw>
                </a:effectLst>
              </a:rPr>
              <a:t>Costal respirations- </a:t>
            </a:r>
          </a:p>
        </p:txBody>
      </p:sp>
      <p:sp>
        <p:nvSpPr>
          <p:cNvPr id="3" name="Content Placeholder 2"/>
          <p:cNvSpPr>
            <a:spLocks noGrp="1"/>
          </p:cNvSpPr>
          <p:nvPr>
            <p:ph sz="quarter" idx="1"/>
          </p:nvPr>
        </p:nvSpPr>
        <p:spPr>
          <a:xfrm>
            <a:off x="457200" y="1600200"/>
            <a:ext cx="8382000" cy="4873752"/>
          </a:xfrm>
        </p:spPr>
        <p:txBody>
          <a:bodyPr>
            <a:normAutofit/>
          </a:bodyPr>
          <a:lstStyle/>
          <a:p>
            <a:pPr marL="0" indent="0">
              <a:buNone/>
            </a:pPr>
            <a:r>
              <a:rPr lang="en-US" sz="2800" b="1" dirty="0"/>
              <a:t>          The costal muscles are predominant in movement in costal respirations. This type of respiration is evident in dogs and cats.</a:t>
            </a:r>
            <a:endParaRPr lang="en-IN" sz="2800" b="1" dirty="0"/>
          </a:p>
        </p:txBody>
      </p:sp>
    </p:spTree>
    <p:extLst>
      <p:ext uri="{BB962C8B-B14F-4D97-AF65-F5344CB8AC3E}">
        <p14:creationId xmlns:p14="http://schemas.microsoft.com/office/powerpoint/2010/main" val="26602716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85800"/>
            <a:ext cx="8382000" cy="5715000"/>
          </a:xfrm>
        </p:spPr>
        <p:txBody>
          <a:bodyPr/>
          <a:lstStyle/>
          <a:p>
            <a:r>
              <a:rPr lang="en-US" sz="2800" b="1" dirty="0"/>
              <a:t>The rhythm of respiration is altered in some diseased conditions (advanced renal and cardiac disease, severe </a:t>
            </a:r>
            <a:r>
              <a:rPr lang="en-US" sz="2800" b="1" dirty="0" err="1"/>
              <a:t>toxaemia</a:t>
            </a:r>
            <a:r>
              <a:rPr lang="en-US" sz="2800" b="1" dirty="0"/>
              <a:t>, </a:t>
            </a:r>
            <a:r>
              <a:rPr lang="en-US" sz="2800" b="1" dirty="0" err="1"/>
              <a:t>menengitis</a:t>
            </a:r>
            <a:r>
              <a:rPr lang="en-US" sz="2800" b="1" dirty="0"/>
              <a:t>). </a:t>
            </a:r>
          </a:p>
          <a:p>
            <a:pPr marL="0" indent="0">
              <a:buNone/>
            </a:pPr>
            <a:endParaRPr lang="en-US" sz="2800" b="1" dirty="0"/>
          </a:p>
          <a:p>
            <a:r>
              <a:rPr lang="en-US" sz="2800" b="1" dirty="0"/>
              <a:t>The respiratory depth is also altered in some respiratory disorders (hydrothorax, pneumothorax).</a:t>
            </a:r>
          </a:p>
          <a:p>
            <a:endParaRPr lang="en-US" sz="2800" b="1" dirty="0"/>
          </a:p>
          <a:p>
            <a:r>
              <a:rPr lang="en-US" sz="2800" b="1" dirty="0"/>
              <a:t> On the basis of rhythm and depth it can be classified in following steps</a:t>
            </a:r>
            <a:r>
              <a:rPr lang="en-US" dirty="0"/>
              <a:t>:-</a:t>
            </a:r>
            <a:endParaRPr lang="en-IN" dirty="0"/>
          </a:p>
        </p:txBody>
      </p:sp>
    </p:spTree>
    <p:extLst>
      <p:ext uri="{BB962C8B-B14F-4D97-AF65-F5344CB8AC3E}">
        <p14:creationId xmlns:p14="http://schemas.microsoft.com/office/powerpoint/2010/main" val="3325448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effectLst>
                  <a:outerShdw blurRad="38100" dist="38100" dir="2700000" algn="tl">
                    <a:srgbClr val="000000">
                      <a:alpha val="43137"/>
                    </a:srgbClr>
                  </a:outerShdw>
                </a:effectLst>
              </a:rPr>
              <a:t>1.	</a:t>
            </a:r>
            <a:r>
              <a:rPr lang="en-IN" sz="4000" b="1" u="sng" dirty="0">
                <a:solidFill>
                  <a:schemeClr val="accent2">
                    <a:lumMod val="50000"/>
                  </a:schemeClr>
                </a:solidFill>
                <a:effectLst>
                  <a:outerShdw blurRad="38100" dist="38100" dir="2700000" algn="tl">
                    <a:srgbClr val="000000">
                      <a:alpha val="43137"/>
                    </a:srgbClr>
                  </a:outerShdw>
                </a:effectLst>
              </a:rPr>
              <a:t>Hyperpnoea</a:t>
            </a:r>
            <a:r>
              <a:rPr lang="en-IN" sz="4000" b="1" u="sng" dirty="0">
                <a:effectLst>
                  <a:outerShdw blurRad="38100" dist="38100" dir="2700000" algn="tl">
                    <a:srgbClr val="000000">
                      <a:alpha val="43137"/>
                    </a:srgbClr>
                  </a:outerShdw>
                </a:effectLst>
              </a:rPr>
              <a:t> </a:t>
            </a:r>
          </a:p>
        </p:txBody>
      </p:sp>
      <p:sp>
        <p:nvSpPr>
          <p:cNvPr id="3" name="Content Placeholder 2"/>
          <p:cNvSpPr>
            <a:spLocks noGrp="1"/>
          </p:cNvSpPr>
          <p:nvPr>
            <p:ph sz="quarter" idx="1"/>
          </p:nvPr>
        </p:nvSpPr>
        <p:spPr>
          <a:xfrm>
            <a:off x="152400" y="1600200"/>
            <a:ext cx="8382000" cy="5105400"/>
          </a:xfrm>
        </p:spPr>
        <p:txBody>
          <a:bodyPr/>
          <a:lstStyle/>
          <a:p>
            <a:pPr marL="0" indent="0">
              <a:buNone/>
            </a:pPr>
            <a:r>
              <a:rPr lang="en-US" dirty="0"/>
              <a:t>                                         </a:t>
            </a:r>
            <a:r>
              <a:rPr lang="en-US" sz="2800" b="1" dirty="0"/>
              <a:t>Hyperpnoea is the increased pulmonary ventilation (increased respiratory rate with or without increase in the amplitude or width of the movement.</a:t>
            </a:r>
            <a:endParaRPr lang="en-IN"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276600"/>
            <a:ext cx="8305800" cy="2470150"/>
          </a:xfrm>
          <a:prstGeom prst="rect">
            <a:avLst/>
          </a:prstGeom>
        </p:spPr>
      </p:pic>
    </p:spTree>
    <p:extLst>
      <p:ext uri="{BB962C8B-B14F-4D97-AF65-F5344CB8AC3E}">
        <p14:creationId xmlns:p14="http://schemas.microsoft.com/office/powerpoint/2010/main" val="22786703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t>2.</a:t>
            </a:r>
            <a:r>
              <a:rPr lang="en-IN" sz="4000" dirty="0"/>
              <a:t>  </a:t>
            </a:r>
            <a:r>
              <a:rPr lang="en-IN" sz="4000" b="1" u="sng" dirty="0" err="1">
                <a:solidFill>
                  <a:schemeClr val="accent2">
                    <a:lumMod val="50000"/>
                  </a:schemeClr>
                </a:solidFill>
                <a:effectLst>
                  <a:outerShdw blurRad="38100" dist="38100" dir="2700000" algn="tl">
                    <a:srgbClr val="000000">
                      <a:alpha val="43137"/>
                    </a:srgbClr>
                  </a:outerShdw>
                </a:effectLst>
              </a:rPr>
              <a:t>Polypnoea</a:t>
            </a:r>
            <a:r>
              <a:rPr lang="en-IN" sz="4000" b="1" u="sng" dirty="0">
                <a:effectLst>
                  <a:outerShdw blurRad="38100" dist="38100" dir="2700000" algn="tl">
                    <a:srgbClr val="000000">
                      <a:alpha val="43137"/>
                    </a:srgbClr>
                  </a:outerShdw>
                </a:effectLst>
              </a:rPr>
              <a:t> </a:t>
            </a:r>
          </a:p>
        </p:txBody>
      </p:sp>
      <p:sp>
        <p:nvSpPr>
          <p:cNvPr id="3" name="Content Placeholder 2"/>
          <p:cNvSpPr>
            <a:spLocks noGrp="1"/>
          </p:cNvSpPr>
          <p:nvPr>
            <p:ph sz="quarter" idx="1"/>
          </p:nvPr>
        </p:nvSpPr>
        <p:spPr/>
        <p:txBody>
          <a:bodyPr/>
          <a:lstStyle/>
          <a:p>
            <a:r>
              <a:rPr lang="en-US" dirty="0"/>
              <a:t>-</a:t>
            </a:r>
            <a:r>
              <a:rPr lang="en-US" sz="2800" b="1" dirty="0" err="1"/>
              <a:t>Polypnoea</a:t>
            </a:r>
            <a:r>
              <a:rPr lang="en-US" sz="2800" b="1" dirty="0"/>
              <a:t> is increased respiratory rate with reduction in the depth of movements.</a:t>
            </a:r>
            <a:endParaRPr lang="en-IN"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0"/>
            <a:ext cx="7772400" cy="2438400"/>
          </a:xfrm>
          <a:prstGeom prst="rect">
            <a:avLst/>
          </a:prstGeom>
        </p:spPr>
      </p:pic>
    </p:spTree>
    <p:extLst>
      <p:ext uri="{BB962C8B-B14F-4D97-AF65-F5344CB8AC3E}">
        <p14:creationId xmlns:p14="http://schemas.microsoft.com/office/powerpoint/2010/main" val="37036887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467600" cy="914400"/>
          </a:xfrm>
        </p:spPr>
        <p:txBody>
          <a:bodyPr/>
          <a:lstStyle/>
          <a:p>
            <a:r>
              <a:rPr lang="en-IN" sz="4000" b="1" dirty="0">
                <a:effectLst>
                  <a:outerShdw blurRad="38100" dist="38100" dir="2700000" algn="tl">
                    <a:srgbClr val="000000">
                      <a:alpha val="43137"/>
                    </a:srgbClr>
                  </a:outerShdw>
                </a:effectLst>
              </a:rPr>
              <a:t>3.</a:t>
            </a:r>
            <a:r>
              <a:rPr lang="en-IN" sz="4000" dirty="0"/>
              <a:t> </a:t>
            </a:r>
            <a:r>
              <a:rPr lang="en-IN" sz="4000" b="1" u="sng" dirty="0" err="1">
                <a:solidFill>
                  <a:schemeClr val="accent2">
                    <a:lumMod val="50000"/>
                  </a:schemeClr>
                </a:solidFill>
                <a:effectLst>
                  <a:outerShdw blurRad="38100" dist="38100" dir="2700000" algn="tl">
                    <a:srgbClr val="000000">
                      <a:alpha val="43137"/>
                    </a:srgbClr>
                  </a:outerShdw>
                </a:effectLst>
              </a:rPr>
              <a:t>Oligopnoea</a:t>
            </a:r>
            <a:r>
              <a:rPr lang="en-IN" dirty="0"/>
              <a:t> </a:t>
            </a:r>
          </a:p>
        </p:txBody>
      </p:sp>
      <p:sp>
        <p:nvSpPr>
          <p:cNvPr id="3" name="Content Placeholder 2"/>
          <p:cNvSpPr>
            <a:spLocks noGrp="1"/>
          </p:cNvSpPr>
          <p:nvPr>
            <p:ph sz="quarter" idx="1"/>
          </p:nvPr>
        </p:nvSpPr>
        <p:spPr>
          <a:xfrm>
            <a:off x="228600" y="990600"/>
            <a:ext cx="8610600" cy="5715000"/>
          </a:xfrm>
        </p:spPr>
        <p:txBody>
          <a:bodyPr>
            <a:normAutofit fontScale="92500" lnSpcReduction="20000"/>
          </a:bodyPr>
          <a:lstStyle/>
          <a:p>
            <a:pPr marL="0" indent="0">
              <a:buNone/>
            </a:pPr>
            <a:r>
              <a:rPr lang="en-US" sz="2800" b="1" dirty="0"/>
              <a:t>                </a:t>
            </a:r>
            <a:r>
              <a:rPr lang="en-US" sz="2800" b="1" dirty="0" err="1"/>
              <a:t>Oligopnoea</a:t>
            </a:r>
            <a:r>
              <a:rPr lang="en-US" sz="2800" b="1" dirty="0"/>
              <a:t> is reduced respiratory rate. This occasionally occurs in animals suffering from space-occupying lesions of the brain and </a:t>
            </a:r>
            <a:r>
              <a:rPr lang="en-US" sz="2800" b="1" dirty="0" err="1"/>
              <a:t>uraemia</a:t>
            </a:r>
            <a:r>
              <a:rPr lang="en-US" sz="2800" b="1" dirty="0"/>
              <a:t>. </a:t>
            </a:r>
          </a:p>
          <a:p>
            <a:pPr marL="0" indent="0">
              <a:buNone/>
            </a:pPr>
            <a:r>
              <a:rPr lang="en-US" sz="2800" b="1" dirty="0"/>
              <a:t>     The above mentioned condition comes under </a:t>
            </a:r>
            <a:r>
              <a:rPr lang="en-US" sz="2800" b="1" dirty="0" err="1"/>
              <a:t>dyspnoea</a:t>
            </a:r>
            <a:endParaRPr lang="en-US" sz="2800" b="1" dirty="0"/>
          </a:p>
          <a:p>
            <a:r>
              <a:rPr lang="en-US" sz="3500" b="1" u="sng" dirty="0" err="1">
                <a:solidFill>
                  <a:schemeClr val="accent2">
                    <a:lumMod val="50000"/>
                  </a:schemeClr>
                </a:solidFill>
                <a:effectLst>
                  <a:outerShdw blurRad="38100" dist="38100" dir="2700000" algn="tl">
                    <a:srgbClr val="000000">
                      <a:alpha val="43137"/>
                    </a:srgbClr>
                  </a:outerShdw>
                </a:effectLst>
              </a:rPr>
              <a:t>Dyspnoea</a:t>
            </a:r>
            <a:r>
              <a:rPr lang="en-US" sz="2800" b="1" dirty="0">
                <a:solidFill>
                  <a:schemeClr val="accent2">
                    <a:lumMod val="50000"/>
                  </a:schemeClr>
                </a:solidFill>
                <a:effectLst>
                  <a:outerShdw blurRad="38100" dist="38100" dir="2700000" algn="tl">
                    <a:srgbClr val="000000">
                      <a:alpha val="43137"/>
                    </a:srgbClr>
                  </a:outerShdw>
                </a:effectLst>
              </a:rPr>
              <a:t>:</a:t>
            </a:r>
            <a:r>
              <a:rPr lang="en-US" sz="2800" b="1" dirty="0"/>
              <a:t> </a:t>
            </a:r>
          </a:p>
          <a:p>
            <a:pPr marL="0" indent="0">
              <a:buNone/>
            </a:pPr>
            <a:r>
              <a:rPr lang="en-US" sz="2800" b="1" dirty="0"/>
              <a:t>               Difficulty in breathing due to diseased conditions is termed </a:t>
            </a:r>
            <a:r>
              <a:rPr lang="en-US" sz="2800" b="1" dirty="0" err="1"/>
              <a:t>dyspnoea</a:t>
            </a:r>
            <a:r>
              <a:rPr lang="en-US" sz="2800" b="1" dirty="0"/>
              <a:t>.</a:t>
            </a:r>
          </a:p>
          <a:p>
            <a:pPr marL="0" indent="0">
              <a:buNone/>
            </a:pPr>
            <a:r>
              <a:rPr lang="en-US" sz="2800" b="1" dirty="0"/>
              <a:t>               Acceleration of the rate of respiration without change in type or depth defines the simple </a:t>
            </a:r>
            <a:r>
              <a:rPr lang="en-US" sz="2800" b="1" dirty="0" err="1"/>
              <a:t>dyspnoea</a:t>
            </a:r>
            <a:r>
              <a:rPr lang="en-US" sz="2800" b="1" dirty="0"/>
              <a:t>.</a:t>
            </a:r>
          </a:p>
          <a:p>
            <a:pPr marL="0" indent="0">
              <a:buNone/>
            </a:pPr>
            <a:r>
              <a:rPr lang="en-US" sz="2800" b="1" dirty="0"/>
              <a:t>                It is often seen in fever, pneumonia, and pulmonary tuberculosis and in some cardiac affections.</a:t>
            </a:r>
          </a:p>
          <a:p>
            <a:endParaRPr lang="en-IN" dirty="0"/>
          </a:p>
        </p:txBody>
      </p:sp>
    </p:spTree>
    <p:extLst>
      <p:ext uri="{BB962C8B-B14F-4D97-AF65-F5344CB8AC3E}">
        <p14:creationId xmlns:p14="http://schemas.microsoft.com/office/powerpoint/2010/main" val="3342531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1066800"/>
            <a:ext cx="7848600" cy="4419600"/>
          </a:xfrm>
        </p:spPr>
      </p:pic>
      <p:sp>
        <p:nvSpPr>
          <p:cNvPr id="5" name="TextBox 4"/>
          <p:cNvSpPr txBox="1"/>
          <p:nvPr/>
        </p:nvSpPr>
        <p:spPr>
          <a:xfrm>
            <a:off x="2209800" y="6019800"/>
            <a:ext cx="4114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OLIGOPNOEA/HYPOPNEA</a:t>
            </a:r>
            <a:endParaRPr lang="en-I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12601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8610600" cy="6096000"/>
          </a:xfrm>
        </p:spPr>
        <p:txBody>
          <a:bodyPr>
            <a:normAutofit/>
          </a:bodyPr>
          <a:lstStyle/>
          <a:p>
            <a:r>
              <a:rPr lang="en-US" sz="2800"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Laboured</a:t>
            </a:r>
            <a:r>
              <a:rPr lang="en-US" b="1" dirty="0">
                <a:effectLst>
                  <a:outerShdw blurRad="38100" dist="38100" dir="2700000" algn="tl">
                    <a:srgbClr val="000000">
                      <a:alpha val="43137"/>
                    </a:srgbClr>
                  </a:outerShdw>
                </a:effectLst>
              </a:rPr>
              <a:t> breathing is called aggravated </a:t>
            </a:r>
            <a:r>
              <a:rPr lang="en-US" b="1" dirty="0" err="1">
                <a:effectLst>
                  <a:outerShdw blurRad="38100" dist="38100" dir="2700000" algn="tl">
                    <a:srgbClr val="000000">
                      <a:alpha val="43137"/>
                    </a:srgbClr>
                  </a:outerShdw>
                </a:effectLst>
              </a:rPr>
              <a:t>dyspnoea</a:t>
            </a:r>
            <a:r>
              <a:rPr lang="en-US" b="1" dirty="0">
                <a:effectLst>
                  <a:outerShdw blurRad="38100" dist="38100" dir="2700000" algn="tl">
                    <a:srgbClr val="000000">
                      <a:alpha val="43137"/>
                    </a:srgbClr>
                  </a:outerShdw>
                </a:effectLst>
              </a:rPr>
              <a:t>.</a:t>
            </a:r>
          </a:p>
          <a:p>
            <a:r>
              <a:rPr lang="en-US" b="1" dirty="0">
                <a:effectLst>
                  <a:outerShdw blurRad="38100" dist="38100" dir="2700000" algn="tl">
                    <a:srgbClr val="000000">
                      <a:alpha val="43137"/>
                    </a:srgbClr>
                  </a:outerShdw>
                </a:effectLst>
              </a:rPr>
              <a:t> Animals suffering from this type of </a:t>
            </a:r>
            <a:r>
              <a:rPr lang="en-US" b="1" dirty="0" err="1">
                <a:effectLst>
                  <a:outerShdw blurRad="38100" dist="38100" dir="2700000" algn="tl">
                    <a:srgbClr val="000000">
                      <a:alpha val="43137"/>
                    </a:srgbClr>
                  </a:outerShdw>
                </a:effectLst>
              </a:rPr>
              <a:t>dyspnoea</a:t>
            </a:r>
            <a:r>
              <a:rPr lang="en-US" b="1" dirty="0">
                <a:effectLst>
                  <a:outerShdw blurRad="38100" dist="38100" dir="2700000" algn="tl">
                    <a:srgbClr val="000000">
                      <a:alpha val="43137"/>
                    </a:srgbClr>
                  </a:outerShdw>
                </a:effectLst>
              </a:rPr>
              <a:t> show the following signs; </a:t>
            </a:r>
          </a:p>
          <a:p>
            <a:r>
              <a:rPr lang="en-US" b="1" dirty="0">
                <a:effectLst>
                  <a:outerShdw blurRad="38100" dist="38100" dir="2700000" algn="tl">
                    <a:srgbClr val="000000">
                      <a:alpha val="43137"/>
                    </a:srgbClr>
                  </a:outerShdw>
                </a:effectLst>
              </a:rPr>
              <a:t>Widely distended nostrils, </a:t>
            </a:r>
          </a:p>
          <a:p>
            <a:r>
              <a:rPr lang="en-US" b="1" dirty="0">
                <a:effectLst>
                  <a:outerShdw blurRad="38100" dist="38100" dir="2700000" algn="tl">
                    <a:srgbClr val="000000">
                      <a:alpha val="43137"/>
                    </a:srgbClr>
                  </a:outerShdw>
                </a:effectLst>
              </a:rPr>
              <a:t>Open mouth, </a:t>
            </a:r>
          </a:p>
          <a:p>
            <a:r>
              <a:rPr lang="en-US" b="1" dirty="0">
                <a:effectLst>
                  <a:outerShdw blurRad="38100" dist="38100" dir="2700000" algn="tl">
                    <a:srgbClr val="000000">
                      <a:alpha val="43137"/>
                    </a:srgbClr>
                  </a:outerShdw>
                </a:effectLst>
              </a:rPr>
              <a:t>Extension of the head and neck</a:t>
            </a:r>
          </a:p>
          <a:p>
            <a:r>
              <a:rPr lang="en-US" b="1" dirty="0">
                <a:effectLst>
                  <a:outerShdw blurRad="38100" dist="38100" dir="2700000" algn="tl">
                    <a:srgbClr val="000000">
                      <a:alpha val="43137"/>
                    </a:srgbClr>
                  </a:outerShdw>
                </a:effectLst>
              </a:rPr>
              <a:t>Adduction of the forelimbs</a:t>
            </a:r>
            <a:r>
              <a:rPr lang="en-US" sz="2800" dirty="0"/>
              <a:t>.</a:t>
            </a:r>
            <a:endParaRPr lang="en-IN" sz="2800" dirty="0"/>
          </a:p>
        </p:txBody>
      </p:sp>
      <p:sp>
        <p:nvSpPr>
          <p:cNvPr id="2" name="Rectangle 1"/>
          <p:cNvSpPr/>
          <p:nvPr/>
        </p:nvSpPr>
        <p:spPr>
          <a:xfrm>
            <a:off x="152400" y="5181600"/>
            <a:ext cx="8763000" cy="1200329"/>
          </a:xfrm>
          <a:prstGeom prst="rect">
            <a:avLst/>
          </a:prstGeom>
        </p:spPr>
        <p:txBody>
          <a:bodyPr wrap="square">
            <a:spAutoFit/>
          </a:bodyPr>
          <a:lstStyle/>
          <a:p>
            <a:r>
              <a:rPr lang="en-US" sz="2400" b="1" dirty="0" err="1">
                <a:effectLst>
                  <a:outerShdw blurRad="38100" dist="38100" dir="2700000" algn="tl">
                    <a:srgbClr val="000000">
                      <a:alpha val="43137"/>
                    </a:srgbClr>
                  </a:outerShdw>
                </a:effectLst>
              </a:rPr>
              <a:t>Laboured</a:t>
            </a:r>
            <a:r>
              <a:rPr lang="en-US" sz="2400" b="1" dirty="0">
                <a:effectLst>
                  <a:outerShdw blurRad="38100" dist="38100" dir="2700000" algn="tl">
                    <a:srgbClr val="000000">
                      <a:alpha val="43137"/>
                    </a:srgbClr>
                  </a:outerShdw>
                </a:effectLst>
              </a:rPr>
              <a:t> breathing or aggravated </a:t>
            </a:r>
            <a:r>
              <a:rPr lang="en-US" sz="2400" b="1" dirty="0" err="1">
                <a:effectLst>
                  <a:outerShdw blurRad="38100" dist="38100" dir="2700000" algn="tl">
                    <a:srgbClr val="000000">
                      <a:alpha val="43137"/>
                    </a:srgbClr>
                  </a:outerShdw>
                </a:effectLst>
              </a:rPr>
              <a:t>dyspnoea</a:t>
            </a:r>
            <a:r>
              <a:rPr lang="en-US" sz="2400" b="1" dirty="0">
                <a:effectLst>
                  <a:outerShdw blurRad="38100" dist="38100" dir="2700000" algn="tl">
                    <a:srgbClr val="000000">
                      <a:alpha val="43137"/>
                    </a:srgbClr>
                  </a:outerShdw>
                </a:effectLst>
              </a:rPr>
              <a:t>- categorized into inspiratory, expiratory and mixed </a:t>
            </a:r>
            <a:r>
              <a:rPr lang="en-US" sz="2400" b="1" dirty="0" err="1">
                <a:effectLst>
                  <a:outerShdw blurRad="38100" dist="38100" dir="2700000" algn="tl">
                    <a:srgbClr val="000000">
                      <a:alpha val="43137"/>
                    </a:srgbClr>
                  </a:outerShdw>
                </a:effectLst>
              </a:rPr>
              <a:t>dyspnoea</a:t>
            </a:r>
            <a:endParaRPr lang="en-US"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133600"/>
            <a:ext cx="2819400" cy="2590800"/>
          </a:xfrm>
          <a:prstGeom prst="rect">
            <a:avLst/>
          </a:prstGeom>
        </p:spPr>
      </p:pic>
    </p:spTree>
    <p:extLst>
      <p:ext uri="{BB962C8B-B14F-4D97-AF65-F5344CB8AC3E}">
        <p14:creationId xmlns:p14="http://schemas.microsoft.com/office/powerpoint/2010/main" val="28084089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1143000"/>
          </a:xfrm>
        </p:spPr>
        <p:txBody>
          <a:bodyPr>
            <a:normAutofit fontScale="90000"/>
          </a:bodyPr>
          <a:lstStyle/>
          <a:p>
            <a:r>
              <a:rPr lang="en-IN" dirty="0"/>
              <a:t> </a:t>
            </a:r>
            <a:r>
              <a:rPr lang="en-US" sz="4000" b="1" u="sng" spc="-300" dirty="0">
                <a:solidFill>
                  <a:srgbClr val="FF0000"/>
                </a:solidFill>
                <a:effectLst>
                  <a:outerShdw blurRad="38100" dist="38100" dir="2700000" algn="tl">
                    <a:srgbClr val="000000">
                      <a:alpha val="43137"/>
                    </a:srgbClr>
                  </a:outerShdw>
                </a:effectLst>
              </a:rPr>
              <a:t>Objectives:  To study  the method of  recording  of  respiration rate in animals</a:t>
            </a:r>
            <a:endParaRPr lang="en-IN" sz="3200" b="1" u="sng" spc="-3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905000"/>
            <a:ext cx="8610600" cy="4876800"/>
          </a:xfrm>
        </p:spPr>
        <p:txBody>
          <a:bodyPr>
            <a:normAutofit/>
          </a:bodyPr>
          <a:lstStyle/>
          <a:p>
            <a:r>
              <a:rPr lang="en-US" sz="3600" b="1" dirty="0"/>
              <a:t>Procedure:</a:t>
            </a:r>
          </a:p>
          <a:p>
            <a:pPr marL="0" indent="0" algn="just">
              <a:buNone/>
            </a:pPr>
            <a:r>
              <a:rPr lang="en-US" dirty="0"/>
              <a:t>                       </a:t>
            </a:r>
            <a:r>
              <a:rPr lang="en-US" dirty="0">
                <a:latin typeface="Arial Rounded MT Bold" pitchFamily="34" charset="0"/>
              </a:rPr>
              <a:t>Examination of respiration is important in</a:t>
            </a:r>
          </a:p>
          <a:p>
            <a:pPr marL="0" indent="0" algn="just">
              <a:buNone/>
            </a:pPr>
            <a:r>
              <a:rPr lang="en-US" dirty="0">
                <a:latin typeface="Arial Rounded MT Bold" pitchFamily="34" charset="0"/>
              </a:rPr>
              <a:t> diagnosing respiratory system diseases as well as</a:t>
            </a:r>
          </a:p>
          <a:p>
            <a:pPr marL="0" indent="0" algn="just">
              <a:buNone/>
            </a:pPr>
            <a:r>
              <a:rPr lang="en-US" dirty="0">
                <a:latin typeface="Arial Rounded MT Bold" pitchFamily="34" charset="0"/>
              </a:rPr>
              <a:t> other systemic disorders. Rate, rhythm, type and depth</a:t>
            </a:r>
          </a:p>
          <a:p>
            <a:pPr marL="0" indent="0" algn="just">
              <a:buNone/>
            </a:pPr>
            <a:r>
              <a:rPr lang="en-US" dirty="0">
                <a:latin typeface="Arial Rounded MT Bold" pitchFamily="34" charset="0"/>
              </a:rPr>
              <a:t> of respiration should be noted when assessing the </a:t>
            </a:r>
          </a:p>
          <a:p>
            <a:pPr marL="0" indent="0" algn="just">
              <a:buNone/>
            </a:pPr>
            <a:r>
              <a:rPr lang="en-US" dirty="0">
                <a:latin typeface="Arial Rounded MT Bold" pitchFamily="34" charset="0"/>
              </a:rPr>
              <a:t>animal’s respiratory movements. </a:t>
            </a:r>
          </a:p>
          <a:p>
            <a:pPr algn="just"/>
            <a:r>
              <a:rPr lang="en-US" dirty="0">
                <a:latin typeface="Arial Rounded MT Bold" pitchFamily="34" charset="0"/>
              </a:rPr>
              <a:t>Rate is the number of respiratory cycles (inhalation, exhalation and rest) in a minute. </a:t>
            </a:r>
          </a:p>
          <a:p>
            <a:pPr algn="just"/>
            <a:r>
              <a:rPr lang="en-US" dirty="0">
                <a:latin typeface="Arial Rounded MT Bold" pitchFamily="34" charset="0"/>
              </a:rPr>
              <a:t>The rate is counted by noting either the inhalations or  exhalations.</a:t>
            </a:r>
          </a:p>
          <a:p>
            <a:endParaRPr lang="en-IN" dirty="0"/>
          </a:p>
        </p:txBody>
      </p:sp>
    </p:spTree>
    <p:extLst>
      <p:ext uri="{BB962C8B-B14F-4D97-AF65-F5344CB8AC3E}">
        <p14:creationId xmlns:p14="http://schemas.microsoft.com/office/powerpoint/2010/main" val="1537780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
            <a:ext cx="8686800" cy="7010400"/>
          </a:xfrm>
        </p:spPr>
        <p:txBody>
          <a:bodyPr/>
          <a:lstStyle/>
          <a:p>
            <a:pPr marL="0" indent="0">
              <a:buNone/>
            </a:pPr>
            <a:r>
              <a:rPr lang="en-US" sz="3200" b="1" dirty="0">
                <a:solidFill>
                  <a:schemeClr val="accent2">
                    <a:lumMod val="50000"/>
                  </a:schemeClr>
                </a:solidFill>
                <a:effectLst>
                  <a:outerShdw blurRad="38100" dist="38100" dir="2700000" algn="tl">
                    <a:srgbClr val="000000">
                      <a:alpha val="43137"/>
                    </a:srgbClr>
                  </a:outerShdw>
                </a:effectLst>
              </a:rPr>
              <a:t>   </a:t>
            </a:r>
            <a:endParaRPr lang="en-US" sz="3200" b="1" u="sng" dirty="0">
              <a:solidFill>
                <a:schemeClr val="accent2">
                  <a:lumMod val="50000"/>
                </a:schemeClr>
              </a:solidFill>
              <a:effectLst>
                <a:outerShdw blurRad="38100" dist="38100" dir="2700000" algn="tl">
                  <a:srgbClr val="000000">
                    <a:alpha val="43137"/>
                  </a:srgbClr>
                </a:outerShdw>
              </a:effectLst>
            </a:endParaRPr>
          </a:p>
          <a:p>
            <a:r>
              <a:rPr lang="en-US" sz="2800" b="1" u="sng" dirty="0">
                <a:solidFill>
                  <a:schemeClr val="accent2">
                    <a:lumMod val="50000"/>
                  </a:schemeClr>
                </a:solidFill>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Inspiratory </a:t>
            </a:r>
            <a:r>
              <a:rPr lang="en-US" sz="2800" b="1" u="sng" dirty="0" err="1">
                <a:effectLst>
                  <a:outerShdw blurRad="38100" dist="38100" dir="2700000" algn="tl">
                    <a:srgbClr val="000000">
                      <a:alpha val="43137"/>
                    </a:srgbClr>
                  </a:outerShdw>
                </a:effectLst>
              </a:rPr>
              <a:t>dyspnoea</a:t>
            </a:r>
            <a:r>
              <a:rPr lang="en-US" sz="2800" b="1" u="sng" dirty="0">
                <a:effectLst>
                  <a:outerShdw blurRad="38100" dist="38100" dir="2700000" algn="tl">
                    <a:srgbClr val="000000">
                      <a:alpha val="43137"/>
                    </a:srgbClr>
                  </a:outerShdw>
                </a:effectLst>
              </a:rPr>
              <a:t>-  O</a:t>
            </a:r>
            <a:r>
              <a:rPr lang="en-US" sz="2800" b="1" dirty="0">
                <a:effectLst>
                  <a:outerShdw blurRad="38100" dist="38100" dir="2700000" algn="tl">
                    <a:srgbClr val="000000">
                      <a:alpha val="43137"/>
                    </a:srgbClr>
                  </a:outerShdw>
                </a:effectLst>
              </a:rPr>
              <a:t>bserved in severe unilateral paralysis of the pharynx, paralysis or rupture of the diaphragm, advanced cases of pneumonia and bronchitis, stenosis or obstruction of the nasal passages.</a:t>
            </a:r>
            <a:br>
              <a:rPr lang="en-US" sz="2800" b="1" dirty="0">
                <a:effectLst>
                  <a:outerShdw blurRad="38100" dist="38100" dir="2700000" algn="tl">
                    <a:srgbClr val="000000">
                      <a:alpha val="43137"/>
                    </a:srgbClr>
                  </a:outerShdw>
                </a:effectLst>
              </a:rPr>
            </a:br>
            <a:endParaRPr lang="en-IN"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80905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610600" cy="6397752"/>
          </a:xfrm>
        </p:spPr>
        <p:txBody>
          <a:bodyPr>
            <a:normAutofit/>
          </a:bodyPr>
          <a:lstStyle/>
          <a:p>
            <a:pPr marL="0" indent="0">
              <a:buNone/>
            </a:pPr>
            <a:r>
              <a:rPr lang="en-US" sz="3200" b="1" u="sng" dirty="0">
                <a:effectLst>
                  <a:outerShdw blurRad="38100" dist="38100" dir="2700000" algn="tl">
                    <a:srgbClr val="000000">
                      <a:alpha val="43137"/>
                    </a:srgbClr>
                  </a:outerShdw>
                </a:effectLst>
              </a:rPr>
              <a:t> </a:t>
            </a:r>
          </a:p>
          <a:p>
            <a:r>
              <a:rPr lang="en-US" sz="3200" b="1" u="sng" dirty="0">
                <a:effectLst>
                  <a:outerShdw blurRad="38100" dist="38100" dir="2700000" algn="tl">
                    <a:srgbClr val="000000">
                      <a:alpha val="43137"/>
                    </a:srgbClr>
                  </a:outerShdw>
                </a:effectLst>
              </a:rPr>
              <a:t>Expiratory </a:t>
            </a:r>
            <a:r>
              <a:rPr lang="en-US" sz="3200" b="1" u="sng" dirty="0" err="1">
                <a:effectLst>
                  <a:outerShdw blurRad="38100" dist="38100" dir="2700000" algn="tl">
                    <a:srgbClr val="000000">
                      <a:alpha val="43137"/>
                    </a:srgbClr>
                  </a:outerShdw>
                </a:effectLst>
              </a:rPr>
              <a:t>dyspnoea</a:t>
            </a:r>
            <a:r>
              <a:rPr lang="en-US" sz="3200" b="1" u="sng"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seen when exhalation is made difficult.</a:t>
            </a:r>
          </a:p>
          <a:p>
            <a:pPr marL="0" indent="0">
              <a:buNone/>
            </a:pPr>
            <a:r>
              <a:rPr lang="en-US" sz="2800" b="1" dirty="0">
                <a:effectLst>
                  <a:outerShdw blurRad="38100" dist="38100" dir="2700000" algn="tl">
                    <a:srgbClr val="000000">
                      <a:alpha val="43137"/>
                    </a:srgbClr>
                  </a:outerShdw>
                </a:effectLst>
              </a:rPr>
              <a:t>                              Exaggerated movement of the abdominal muscles- Evident in this type of </a:t>
            </a:r>
            <a:r>
              <a:rPr lang="en-US" sz="2800" b="1" dirty="0" err="1">
                <a:effectLst>
                  <a:outerShdw blurRad="38100" dist="38100" dir="2700000" algn="tl">
                    <a:srgbClr val="000000">
                      <a:alpha val="43137"/>
                    </a:srgbClr>
                  </a:outerShdw>
                </a:effectLst>
              </a:rPr>
              <a:t>dyspnoea</a:t>
            </a:r>
            <a:r>
              <a:rPr lang="en-US" sz="2800" b="1" dirty="0">
                <a:effectLst>
                  <a:outerShdw blurRad="38100" dist="38100" dir="2700000" algn="tl">
                    <a:srgbClr val="000000">
                      <a:alpha val="43137"/>
                    </a:srgbClr>
                  </a:outerShdw>
                </a:effectLst>
              </a:rPr>
              <a:t>, as animals need more force to expel air from the lungs. This occurs in vesicular and interstitial emphysema and chronic bronchitis.</a:t>
            </a:r>
          </a:p>
          <a:p>
            <a:endParaRPr lang="en-IN"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36498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610600" cy="3581400"/>
          </a:xfrm>
        </p:spPr>
        <p:txBody>
          <a:bodyPr/>
          <a:lstStyle/>
          <a:p>
            <a:r>
              <a:rPr lang="en-US" sz="3200" b="1" dirty="0">
                <a:effectLst>
                  <a:outerShdw blurRad="38100" dist="38100" dir="2700000" algn="tl">
                    <a:srgbClr val="000000">
                      <a:alpha val="43137"/>
                    </a:srgbClr>
                  </a:outerShdw>
                </a:effectLst>
              </a:rPr>
              <a:t>  </a:t>
            </a:r>
            <a:r>
              <a:rPr lang="en-US" sz="3200" b="1" u="sng" dirty="0">
                <a:effectLst>
                  <a:outerShdw blurRad="38100" dist="38100" dir="2700000" algn="tl">
                    <a:srgbClr val="000000">
                      <a:alpha val="43137"/>
                    </a:srgbClr>
                  </a:outerShdw>
                </a:effectLst>
              </a:rPr>
              <a:t>Mixed </a:t>
            </a:r>
            <a:r>
              <a:rPr lang="en-US" sz="3200" b="1" u="sng" dirty="0" err="1">
                <a:effectLst>
                  <a:outerShdw blurRad="38100" dist="38100" dir="2700000" algn="tl">
                    <a:srgbClr val="000000">
                      <a:alpha val="43137"/>
                    </a:srgbClr>
                  </a:outerShdw>
                </a:effectLst>
              </a:rPr>
              <a:t>dyspnoea</a:t>
            </a:r>
            <a:r>
              <a:rPr lang="en-US" sz="3200" b="1" u="sng"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Apparent when the respiratory rate is accelerated as well as difficulty encountered during inspiration and expiration. This occurs in all severe diseases of the respiratory tract (Pneumothorax and hydrothorax) as well as some infectious diseases</a:t>
            </a:r>
            <a:r>
              <a:rPr lang="en-US" dirty="0"/>
              <a:t>.</a:t>
            </a:r>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505200"/>
            <a:ext cx="8610600" cy="3276600"/>
          </a:xfrm>
          <a:prstGeom prst="rect">
            <a:avLst/>
          </a:prstGeom>
        </p:spPr>
      </p:pic>
      <p:sp>
        <p:nvSpPr>
          <p:cNvPr id="4" name="TextBox 3"/>
          <p:cNvSpPr txBox="1"/>
          <p:nvPr/>
        </p:nvSpPr>
        <p:spPr>
          <a:xfrm>
            <a:off x="2133600" y="6019800"/>
            <a:ext cx="40386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PNEUMOTHORAX</a:t>
            </a:r>
            <a:endParaRPr lang="en-IN"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225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304800"/>
            <a:ext cx="7696200" cy="6016625"/>
          </a:xfrm>
        </p:spPr>
      </p:pic>
      <p:sp>
        <p:nvSpPr>
          <p:cNvPr id="5" name="TextBox 4"/>
          <p:cNvSpPr txBox="1"/>
          <p:nvPr/>
        </p:nvSpPr>
        <p:spPr>
          <a:xfrm>
            <a:off x="2362200" y="5690681"/>
            <a:ext cx="38100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PNEUMOTHORAX</a:t>
            </a:r>
            <a:endParaRPr lang="en-IN"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98980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4401" y="1676400"/>
            <a:ext cx="4876800" cy="3948112"/>
          </a:xfrm>
        </p:spPr>
      </p:pic>
      <p:sp>
        <p:nvSpPr>
          <p:cNvPr id="5" name="TextBox 4"/>
          <p:cNvSpPr txBox="1"/>
          <p:nvPr/>
        </p:nvSpPr>
        <p:spPr>
          <a:xfrm>
            <a:off x="6248400" y="3429000"/>
            <a:ext cx="2362200" cy="646331"/>
          </a:xfrm>
          <a:prstGeom prst="rect">
            <a:avLst/>
          </a:prstGeom>
          <a:noFill/>
        </p:spPr>
        <p:txBody>
          <a:bodyPr wrap="square" rtlCol="0">
            <a:spAutoFit/>
          </a:bodyPr>
          <a:lstStyle/>
          <a:p>
            <a:r>
              <a:rPr lang="en-US" dirty="0"/>
              <a:t>PULSE OXIMETRY POSITION </a:t>
            </a:r>
            <a:endParaRPr lang="en-IN" dirty="0"/>
          </a:p>
        </p:txBody>
      </p:sp>
    </p:spTree>
    <p:extLst>
      <p:ext uri="{BB962C8B-B14F-4D97-AF65-F5344CB8AC3E}">
        <p14:creationId xmlns:p14="http://schemas.microsoft.com/office/powerpoint/2010/main" val="15992763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Pulse Oximeter</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9600" y="1835150"/>
            <a:ext cx="3124200" cy="3962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133600"/>
            <a:ext cx="4667250" cy="3365500"/>
          </a:xfrm>
          <a:prstGeom prst="rect">
            <a:avLst/>
          </a:prstGeom>
        </p:spPr>
      </p:pic>
    </p:spTree>
    <p:extLst>
      <p:ext uri="{BB962C8B-B14F-4D97-AF65-F5344CB8AC3E}">
        <p14:creationId xmlns:p14="http://schemas.microsoft.com/office/powerpoint/2010/main" val="28059210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5801" y="685801"/>
            <a:ext cx="6705600" cy="5105400"/>
          </a:xfrm>
        </p:spPr>
      </p:pic>
      <p:sp>
        <p:nvSpPr>
          <p:cNvPr id="5" name="TextBox 4"/>
          <p:cNvSpPr txBox="1"/>
          <p:nvPr/>
        </p:nvSpPr>
        <p:spPr>
          <a:xfrm>
            <a:off x="2362200" y="6019800"/>
            <a:ext cx="5029200" cy="369332"/>
          </a:xfrm>
          <a:prstGeom prst="rect">
            <a:avLst/>
          </a:prstGeom>
          <a:noFill/>
        </p:spPr>
        <p:txBody>
          <a:bodyPr wrap="square" rtlCol="0">
            <a:spAutoFit/>
          </a:bodyPr>
          <a:lstStyle/>
          <a:p>
            <a:r>
              <a:rPr lang="en-US" dirty="0"/>
              <a:t>         RESPIRATORY CYCLE</a:t>
            </a:r>
            <a:endParaRPr lang="en-IN" dirty="0"/>
          </a:p>
        </p:txBody>
      </p:sp>
    </p:spTree>
    <p:extLst>
      <p:ext uri="{BB962C8B-B14F-4D97-AF65-F5344CB8AC3E}">
        <p14:creationId xmlns:p14="http://schemas.microsoft.com/office/powerpoint/2010/main" val="38508271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2C7E-3D7E-B04F-8141-DD2DE32C4513}"/>
              </a:ext>
            </a:extLst>
          </p:cNvPr>
          <p:cNvSpPr>
            <a:spLocks noGrp="1"/>
          </p:cNvSpPr>
          <p:nvPr>
            <p:ph type="title"/>
          </p:nvPr>
        </p:nvSpPr>
        <p:spPr/>
        <p:txBody>
          <a:bodyPr>
            <a:normAutofit fontScale="90000"/>
          </a:bodyPr>
          <a:lstStyle/>
          <a:p>
            <a:r>
              <a:rPr lang="en-IN" b="1" dirty="0"/>
              <a:t>Caudal Boundary of Pulmonary Percussion Area (Intercostal Space).</a:t>
            </a:r>
            <a:br>
              <a:rPr lang="en-IN" dirty="0"/>
            </a:br>
            <a:endParaRPr lang="hi-IN" dirty="0"/>
          </a:p>
        </p:txBody>
      </p:sp>
      <p:graphicFrame>
        <p:nvGraphicFramePr>
          <p:cNvPr id="4" name="Table 3">
            <a:extLst>
              <a:ext uri="{FF2B5EF4-FFF2-40B4-BE49-F238E27FC236}">
                <a16:creationId xmlns:a16="http://schemas.microsoft.com/office/drawing/2014/main" id="{48F451F9-80DC-5148-A1C6-3268684C2616}"/>
              </a:ext>
            </a:extLst>
          </p:cNvPr>
          <p:cNvGraphicFramePr>
            <a:graphicFrameLocks noGrp="1"/>
          </p:cNvGraphicFramePr>
          <p:nvPr>
            <p:extLst>
              <p:ext uri="{D42A27DB-BD31-4B8C-83A1-F6EECF244321}">
                <p14:modId xmlns:p14="http://schemas.microsoft.com/office/powerpoint/2010/main" val="2256700095"/>
              </p:ext>
            </p:extLst>
          </p:nvPr>
        </p:nvGraphicFramePr>
        <p:xfrm>
          <a:off x="304800" y="1477295"/>
          <a:ext cx="8382000" cy="4008182"/>
        </p:xfrm>
        <a:graphic>
          <a:graphicData uri="http://schemas.openxmlformats.org/drawingml/2006/table">
            <a:tbl>
              <a:tblPr firstRow="1" firstCol="1" bandRow="1">
                <a:tableStyleId>{5C22544A-7EE6-4342-B048-85BDC9FD1C3A}</a:tableStyleId>
              </a:tblPr>
              <a:tblGrid>
                <a:gridCol w="838200">
                  <a:extLst>
                    <a:ext uri="{9D8B030D-6E8A-4147-A177-3AD203B41FA5}">
                      <a16:colId xmlns:a16="http://schemas.microsoft.com/office/drawing/2014/main" val="1517388946"/>
                    </a:ext>
                  </a:extLst>
                </a:gridCol>
                <a:gridCol w="1655466">
                  <a:extLst>
                    <a:ext uri="{9D8B030D-6E8A-4147-A177-3AD203B41FA5}">
                      <a16:colId xmlns:a16="http://schemas.microsoft.com/office/drawing/2014/main" val="2164597242"/>
                    </a:ext>
                  </a:extLst>
                </a:gridCol>
                <a:gridCol w="1169869">
                  <a:extLst>
                    <a:ext uri="{9D8B030D-6E8A-4147-A177-3AD203B41FA5}">
                      <a16:colId xmlns:a16="http://schemas.microsoft.com/office/drawing/2014/main" val="3493614968"/>
                    </a:ext>
                  </a:extLst>
                </a:gridCol>
                <a:gridCol w="2182727">
                  <a:extLst>
                    <a:ext uri="{9D8B030D-6E8A-4147-A177-3AD203B41FA5}">
                      <a16:colId xmlns:a16="http://schemas.microsoft.com/office/drawing/2014/main" val="607205308"/>
                    </a:ext>
                  </a:extLst>
                </a:gridCol>
                <a:gridCol w="1017989">
                  <a:extLst>
                    <a:ext uri="{9D8B030D-6E8A-4147-A177-3AD203B41FA5}">
                      <a16:colId xmlns:a16="http://schemas.microsoft.com/office/drawing/2014/main" val="2369969256"/>
                    </a:ext>
                  </a:extLst>
                </a:gridCol>
                <a:gridCol w="1517749">
                  <a:extLst>
                    <a:ext uri="{9D8B030D-6E8A-4147-A177-3AD203B41FA5}">
                      <a16:colId xmlns:a16="http://schemas.microsoft.com/office/drawing/2014/main" val="3077390085"/>
                    </a:ext>
                  </a:extLst>
                </a:gridCol>
              </a:tblGrid>
              <a:tr h="358301">
                <a:tc>
                  <a:txBody>
                    <a:bodyPr/>
                    <a:lstStyle/>
                    <a:p>
                      <a:pPr marL="457200" algn="just">
                        <a:lnSpc>
                          <a:spcPct val="115000"/>
                        </a:lnSpc>
                      </a:pPr>
                      <a:r>
                        <a:rPr lang="en-IN" sz="1400" dirty="0">
                          <a:effectLst/>
                        </a:rPr>
                        <a:t>Sl. No.</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400" b="1" dirty="0">
                          <a:effectLst/>
                        </a:rPr>
                        <a:t>Animal</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400" b="1" dirty="0">
                          <a:effectLst/>
                        </a:rPr>
                        <a:t>No. of ribs</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400" b="1" dirty="0">
                          <a:effectLst/>
                        </a:rPr>
                        <a:t>At level of external angle of ileum</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400" b="1" dirty="0">
                          <a:effectLst/>
                        </a:rPr>
                        <a:t>Middle Thorax</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spcAft>
                          <a:spcPts val="1000"/>
                        </a:spcAft>
                      </a:pPr>
                      <a:r>
                        <a:rPr lang="en-IN" sz="1400" b="1" dirty="0">
                          <a:effectLst/>
                        </a:rPr>
                        <a:t>Ventral Border</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extLst>
                  <a:ext uri="{0D108BD9-81ED-4DB2-BD59-A6C34878D82A}">
                    <a16:rowId xmlns:a16="http://schemas.microsoft.com/office/drawing/2014/main" val="3691818325"/>
                  </a:ext>
                </a:extLst>
              </a:tr>
              <a:tr h="363532">
                <a:tc>
                  <a:txBody>
                    <a:bodyPr/>
                    <a:lstStyle/>
                    <a:p>
                      <a:pPr marL="457200" algn="just">
                        <a:lnSpc>
                          <a:spcPct val="115000"/>
                        </a:lnSpc>
                      </a:pPr>
                      <a:r>
                        <a:rPr lang="en-IN" sz="1100">
                          <a:effectLst/>
                        </a:rPr>
                        <a:t>1.</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Horse</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18</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16</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dirty="0">
                          <a:effectLst/>
                        </a:rPr>
                        <a:t>11</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spcAft>
                          <a:spcPts val="1000"/>
                        </a:spcAft>
                      </a:pPr>
                      <a:r>
                        <a:rPr lang="en-IN" sz="1800" b="1">
                          <a:effectLst/>
                        </a:rPr>
                        <a:t>6</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extLst>
                  <a:ext uri="{0D108BD9-81ED-4DB2-BD59-A6C34878D82A}">
                    <a16:rowId xmlns:a16="http://schemas.microsoft.com/office/drawing/2014/main" val="2076021232"/>
                  </a:ext>
                </a:extLst>
              </a:tr>
              <a:tr h="363532">
                <a:tc>
                  <a:txBody>
                    <a:bodyPr/>
                    <a:lstStyle/>
                    <a:p>
                      <a:pPr marL="457200" algn="just">
                        <a:lnSpc>
                          <a:spcPct val="115000"/>
                        </a:lnSpc>
                      </a:pPr>
                      <a:r>
                        <a:rPr lang="en-IN" sz="1100">
                          <a:effectLst/>
                        </a:rPr>
                        <a:t>2.</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Cow</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13</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11</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dirty="0">
                          <a:effectLst/>
                        </a:rPr>
                        <a:t>9</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spcAft>
                          <a:spcPts val="1000"/>
                        </a:spcAft>
                      </a:pPr>
                      <a:r>
                        <a:rPr lang="en-IN" sz="1800" b="1">
                          <a:effectLst/>
                        </a:rPr>
                        <a:t>5</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extLst>
                  <a:ext uri="{0D108BD9-81ED-4DB2-BD59-A6C34878D82A}">
                    <a16:rowId xmlns:a16="http://schemas.microsoft.com/office/drawing/2014/main" val="2794275379"/>
                  </a:ext>
                </a:extLst>
              </a:tr>
              <a:tr h="594848">
                <a:tc>
                  <a:txBody>
                    <a:bodyPr/>
                    <a:lstStyle/>
                    <a:p>
                      <a:pPr marL="457200" algn="just">
                        <a:lnSpc>
                          <a:spcPct val="115000"/>
                        </a:lnSpc>
                      </a:pPr>
                      <a:r>
                        <a:rPr lang="en-IN" sz="1100">
                          <a:effectLst/>
                        </a:rPr>
                        <a:t>3.</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Sheep &amp; goats</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13</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11</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dirty="0">
                          <a:effectLst/>
                        </a:rPr>
                        <a:t>7</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spcAft>
                          <a:spcPts val="1000"/>
                        </a:spcAft>
                      </a:pPr>
                      <a:r>
                        <a:rPr lang="en-IN" sz="1800" b="1" dirty="0">
                          <a:effectLst/>
                        </a:rPr>
                        <a:t>6</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extLst>
                  <a:ext uri="{0D108BD9-81ED-4DB2-BD59-A6C34878D82A}">
                    <a16:rowId xmlns:a16="http://schemas.microsoft.com/office/drawing/2014/main" val="1489654994"/>
                  </a:ext>
                </a:extLst>
              </a:tr>
              <a:tr h="731789">
                <a:tc>
                  <a:txBody>
                    <a:bodyPr/>
                    <a:lstStyle/>
                    <a:p>
                      <a:pPr marL="457200" algn="just">
                        <a:lnSpc>
                          <a:spcPct val="115000"/>
                        </a:lnSpc>
                      </a:pPr>
                      <a:r>
                        <a:rPr lang="en-IN" sz="1100">
                          <a:effectLst/>
                        </a:rPr>
                        <a:t>4.</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Pig</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14-15</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11-12</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8-9</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spcAft>
                          <a:spcPts val="1000"/>
                        </a:spcAft>
                      </a:pPr>
                      <a:r>
                        <a:rPr lang="en-IN" sz="1800" b="1" dirty="0">
                          <a:effectLst/>
                        </a:rPr>
                        <a:t>4-5</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extLst>
                  <a:ext uri="{0D108BD9-81ED-4DB2-BD59-A6C34878D82A}">
                    <a16:rowId xmlns:a16="http://schemas.microsoft.com/office/drawing/2014/main" val="45045396"/>
                  </a:ext>
                </a:extLst>
              </a:tr>
              <a:tr h="363532">
                <a:tc>
                  <a:txBody>
                    <a:bodyPr/>
                    <a:lstStyle/>
                    <a:p>
                      <a:pPr marL="457200" algn="just">
                        <a:lnSpc>
                          <a:spcPct val="115000"/>
                        </a:lnSpc>
                      </a:pPr>
                      <a:r>
                        <a:rPr lang="en-IN" sz="1100">
                          <a:effectLst/>
                        </a:rPr>
                        <a:t>5.</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Dog &amp; Cat</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13</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11</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9</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spcAft>
                          <a:spcPts val="1000"/>
                        </a:spcAft>
                      </a:pPr>
                      <a:r>
                        <a:rPr lang="en-IN" sz="1800" b="1" dirty="0">
                          <a:effectLst/>
                        </a:rPr>
                        <a:t>6</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extLst>
                  <a:ext uri="{0D108BD9-81ED-4DB2-BD59-A6C34878D82A}">
                    <a16:rowId xmlns:a16="http://schemas.microsoft.com/office/drawing/2014/main" val="364583654"/>
                  </a:ext>
                </a:extLst>
              </a:tr>
              <a:tr h="363532">
                <a:tc>
                  <a:txBody>
                    <a:bodyPr/>
                    <a:lstStyle/>
                    <a:p>
                      <a:pPr marL="457200" algn="just">
                        <a:lnSpc>
                          <a:spcPct val="115000"/>
                        </a:lnSpc>
                      </a:pPr>
                      <a:r>
                        <a:rPr lang="en-IN" sz="1100">
                          <a:effectLst/>
                        </a:rPr>
                        <a:t>6.</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Rabbit</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12</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10</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pPr>
                      <a:r>
                        <a:rPr lang="en-IN" sz="1800" b="1">
                          <a:effectLst/>
                        </a:rPr>
                        <a:t>-</a:t>
                      </a:r>
                      <a:endParaRPr lang="en-IN"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tc>
                  <a:txBody>
                    <a:bodyPr/>
                    <a:lstStyle/>
                    <a:p>
                      <a:pPr marL="457200" algn="just">
                        <a:lnSpc>
                          <a:spcPct val="115000"/>
                        </a:lnSpc>
                        <a:spcAft>
                          <a:spcPts val="1000"/>
                        </a:spcAft>
                      </a:pPr>
                      <a:r>
                        <a:rPr lang="en-IN" sz="1800" b="1" dirty="0">
                          <a:effectLst/>
                        </a:rPr>
                        <a:t>7</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186" marR="62186" marT="0" marB="0"/>
                </a:tc>
                <a:extLst>
                  <a:ext uri="{0D108BD9-81ED-4DB2-BD59-A6C34878D82A}">
                    <a16:rowId xmlns:a16="http://schemas.microsoft.com/office/drawing/2014/main" val="797330078"/>
                  </a:ext>
                </a:extLst>
              </a:tr>
            </a:tbl>
          </a:graphicData>
        </a:graphic>
      </p:graphicFrame>
    </p:spTree>
    <p:extLst>
      <p:ext uri="{BB962C8B-B14F-4D97-AF65-F5344CB8AC3E}">
        <p14:creationId xmlns:p14="http://schemas.microsoft.com/office/powerpoint/2010/main" val="6716708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AC7C-EB39-9347-A70D-DDEC02401B36}"/>
              </a:ext>
            </a:extLst>
          </p:cNvPr>
          <p:cNvSpPr>
            <a:spLocks noGrp="1"/>
          </p:cNvSpPr>
          <p:nvPr>
            <p:ph type="title"/>
          </p:nvPr>
        </p:nvSpPr>
        <p:spPr/>
        <p:txBody>
          <a:bodyPr>
            <a:normAutofit fontScale="90000"/>
          </a:bodyPr>
          <a:lstStyle/>
          <a:p>
            <a:pPr algn="ctr"/>
            <a:br>
              <a:rPr lang="en-IN" sz="1800" b="1" dirty="0"/>
            </a:br>
            <a:br>
              <a:rPr lang="en-IN" sz="1800" b="1" dirty="0"/>
            </a:br>
            <a:r>
              <a:rPr lang="en-IN" sz="2000" b="1" dirty="0">
                <a:solidFill>
                  <a:srgbClr val="FF0000"/>
                </a:solidFill>
              </a:rPr>
              <a:t>Manifestation of Respiratory Insufficiency (Terminology for normal and   abnormal lung and thoracic sounds).</a:t>
            </a:r>
            <a:br>
              <a:rPr lang="en-IN" sz="3100" b="1" dirty="0">
                <a:solidFill>
                  <a:srgbClr val="FF0000"/>
                </a:solidFill>
              </a:rPr>
            </a:br>
            <a:endParaRPr lang="hi-IN" b="1" dirty="0">
              <a:solidFill>
                <a:srgbClr val="FF0000"/>
              </a:solidFill>
            </a:endParaRPr>
          </a:p>
        </p:txBody>
      </p:sp>
      <p:graphicFrame>
        <p:nvGraphicFramePr>
          <p:cNvPr id="4" name="Table 3">
            <a:extLst>
              <a:ext uri="{FF2B5EF4-FFF2-40B4-BE49-F238E27FC236}">
                <a16:creationId xmlns:a16="http://schemas.microsoft.com/office/drawing/2014/main" id="{659B271D-4AD3-D546-BEF7-633BF6D8E6DA}"/>
              </a:ext>
            </a:extLst>
          </p:cNvPr>
          <p:cNvGraphicFramePr>
            <a:graphicFrameLocks noGrp="1"/>
          </p:cNvGraphicFramePr>
          <p:nvPr>
            <p:extLst>
              <p:ext uri="{D42A27DB-BD31-4B8C-83A1-F6EECF244321}">
                <p14:modId xmlns:p14="http://schemas.microsoft.com/office/powerpoint/2010/main" val="4187685220"/>
              </p:ext>
            </p:extLst>
          </p:nvPr>
        </p:nvGraphicFramePr>
        <p:xfrm>
          <a:off x="457200" y="1371602"/>
          <a:ext cx="8001000" cy="5105398"/>
        </p:xfrm>
        <a:graphic>
          <a:graphicData uri="http://schemas.openxmlformats.org/drawingml/2006/table">
            <a:tbl>
              <a:tblPr firstRow="1" firstCol="1" bandRow="1">
                <a:tableStyleId>{5C22544A-7EE6-4342-B048-85BDC9FD1C3A}</a:tableStyleId>
              </a:tblPr>
              <a:tblGrid>
                <a:gridCol w="1454806">
                  <a:extLst>
                    <a:ext uri="{9D8B030D-6E8A-4147-A177-3AD203B41FA5}">
                      <a16:colId xmlns:a16="http://schemas.microsoft.com/office/drawing/2014/main" val="3140757758"/>
                    </a:ext>
                  </a:extLst>
                </a:gridCol>
                <a:gridCol w="1454806">
                  <a:extLst>
                    <a:ext uri="{9D8B030D-6E8A-4147-A177-3AD203B41FA5}">
                      <a16:colId xmlns:a16="http://schemas.microsoft.com/office/drawing/2014/main" val="3223803847"/>
                    </a:ext>
                  </a:extLst>
                </a:gridCol>
                <a:gridCol w="1840846">
                  <a:extLst>
                    <a:ext uri="{9D8B030D-6E8A-4147-A177-3AD203B41FA5}">
                      <a16:colId xmlns:a16="http://schemas.microsoft.com/office/drawing/2014/main" val="1434433954"/>
                    </a:ext>
                  </a:extLst>
                </a:gridCol>
                <a:gridCol w="1840846">
                  <a:extLst>
                    <a:ext uri="{9D8B030D-6E8A-4147-A177-3AD203B41FA5}">
                      <a16:colId xmlns:a16="http://schemas.microsoft.com/office/drawing/2014/main" val="2132374388"/>
                    </a:ext>
                  </a:extLst>
                </a:gridCol>
                <a:gridCol w="1409696">
                  <a:extLst>
                    <a:ext uri="{9D8B030D-6E8A-4147-A177-3AD203B41FA5}">
                      <a16:colId xmlns:a16="http://schemas.microsoft.com/office/drawing/2014/main" val="2869484087"/>
                    </a:ext>
                  </a:extLst>
                </a:gridCol>
              </a:tblGrid>
              <a:tr h="1236419">
                <a:tc>
                  <a:txBody>
                    <a:bodyPr/>
                    <a:lstStyle/>
                    <a:p>
                      <a:pPr algn="just">
                        <a:lnSpc>
                          <a:spcPct val="115000"/>
                        </a:lnSpc>
                        <a:spcAft>
                          <a:spcPts val="1000"/>
                        </a:spcAft>
                      </a:pPr>
                      <a:r>
                        <a:rPr lang="en-IN" sz="12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Sound Heard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Term Replaced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Example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Present finding in patients (To be filled by the students)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7508024"/>
                  </a:ext>
                </a:extLst>
              </a:tr>
              <a:tr h="669500">
                <a:tc>
                  <a:txBody>
                    <a:bodyPr/>
                    <a:lstStyle/>
                    <a:p>
                      <a:pPr algn="just">
                        <a:lnSpc>
                          <a:spcPct val="115000"/>
                        </a:lnSpc>
                        <a:spcAft>
                          <a:spcPts val="1000"/>
                        </a:spcAft>
                      </a:pPr>
                      <a:r>
                        <a:rPr lang="en-IN" sz="1200">
                          <a:effectLst/>
                        </a:rPr>
                        <a:t>i. Normal Lung Sound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Normal breath sound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Alveolar vesicular bronchial sound/tone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4350592"/>
                  </a:ext>
                </a:extLst>
              </a:tr>
              <a:tr h="819540">
                <a:tc rowSpan="6">
                  <a:txBody>
                    <a:bodyPr/>
                    <a:lstStyle/>
                    <a:p>
                      <a:pPr algn="just">
                        <a:lnSpc>
                          <a:spcPct val="115000"/>
                        </a:lnSpc>
                        <a:spcAft>
                          <a:spcPts val="1000"/>
                        </a:spcAft>
                      </a:pPr>
                      <a:r>
                        <a:rPr lang="en-IN" sz="1200">
                          <a:effectLst/>
                        </a:rPr>
                        <a:t>ii.Abnormal lung sound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i.Increased breath sound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Fever, exercise, high environmental temperature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8802249"/>
                  </a:ext>
                </a:extLst>
              </a:tr>
              <a:tr h="690767">
                <a:tc vMerge="1">
                  <a:txBody>
                    <a:bodyPr/>
                    <a:lstStyle/>
                    <a:p>
                      <a:endParaRPr lang="hi-IN"/>
                    </a:p>
                  </a:txBody>
                  <a:tcPr/>
                </a:tc>
                <a:tc>
                  <a:txBody>
                    <a:bodyPr/>
                    <a:lstStyle/>
                    <a:p>
                      <a:pPr algn="just">
                        <a:lnSpc>
                          <a:spcPct val="115000"/>
                        </a:lnSpc>
                        <a:spcAft>
                          <a:spcPts val="1000"/>
                        </a:spcAft>
                      </a:pPr>
                      <a:r>
                        <a:rPr lang="en-IN" sz="1200">
                          <a:effectLst/>
                        </a:rPr>
                        <a:t>ii.Decreased/absence of breath sound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Pneumothorax,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0507445"/>
                  </a:ext>
                </a:extLst>
              </a:tr>
              <a:tr h="455298">
                <a:tc vMerge="1">
                  <a:txBody>
                    <a:bodyPr/>
                    <a:lstStyle/>
                    <a:p>
                      <a:endParaRPr lang="hi-IN"/>
                    </a:p>
                  </a:txBody>
                  <a:tcPr/>
                </a:tc>
                <a:tc>
                  <a:txBody>
                    <a:bodyPr/>
                    <a:lstStyle/>
                    <a:p>
                      <a:pPr algn="just">
                        <a:lnSpc>
                          <a:spcPct val="115000"/>
                        </a:lnSpc>
                        <a:spcAft>
                          <a:spcPts val="1000"/>
                        </a:spcAft>
                      </a:pPr>
                      <a:r>
                        <a:rPr lang="en-IN" sz="1200">
                          <a:effectLst/>
                        </a:rPr>
                        <a:t>iii. Crackels</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Moist rales</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Interstitial pneumonia</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2163513"/>
                  </a:ext>
                </a:extLst>
              </a:tr>
              <a:tr h="611196">
                <a:tc vMerge="1">
                  <a:txBody>
                    <a:bodyPr/>
                    <a:lstStyle/>
                    <a:p>
                      <a:endParaRPr lang="hi-IN"/>
                    </a:p>
                  </a:txBody>
                  <a:tcPr/>
                </a:tc>
                <a:tc>
                  <a:txBody>
                    <a:bodyPr/>
                    <a:lstStyle/>
                    <a:p>
                      <a:pPr algn="just">
                        <a:lnSpc>
                          <a:spcPct val="115000"/>
                        </a:lnSpc>
                        <a:spcAft>
                          <a:spcPts val="1000"/>
                        </a:spcAft>
                      </a:pPr>
                      <a:r>
                        <a:rPr lang="en-IN" sz="1200">
                          <a:effectLst/>
                        </a:rPr>
                        <a:t>Wheezes</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Dry rales, Ronchi</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CODP, Chronic stages of pneumonia</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9896658"/>
                  </a:ext>
                </a:extLst>
              </a:tr>
              <a:tr h="402850">
                <a:tc vMerge="1">
                  <a:txBody>
                    <a:bodyPr/>
                    <a:lstStyle/>
                    <a:p>
                      <a:endParaRPr lang="hi-IN"/>
                    </a:p>
                  </a:txBody>
                  <a:tcPr/>
                </a:tc>
                <a:tc>
                  <a:txBody>
                    <a:bodyPr/>
                    <a:lstStyle/>
                    <a:p>
                      <a:pPr algn="just">
                        <a:lnSpc>
                          <a:spcPct val="115000"/>
                        </a:lnSpc>
                        <a:spcAft>
                          <a:spcPts val="1000"/>
                        </a:spcAft>
                      </a:pPr>
                      <a:r>
                        <a:rPr lang="en-IN" sz="1200">
                          <a:effectLst/>
                        </a:rPr>
                        <a:t>Pleuritic friction</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Pleurisy</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4035038"/>
                  </a:ext>
                </a:extLst>
              </a:tr>
              <a:tr h="219828">
                <a:tc vMerge="1">
                  <a:txBody>
                    <a:bodyPr/>
                    <a:lstStyle/>
                    <a:p>
                      <a:endParaRPr lang="hi-IN"/>
                    </a:p>
                  </a:txBody>
                  <a:tcPr/>
                </a:tc>
                <a:tc>
                  <a:txBody>
                    <a:bodyPr/>
                    <a:lstStyle/>
                    <a:p>
                      <a:pPr algn="just">
                        <a:lnSpc>
                          <a:spcPct val="115000"/>
                        </a:lnSpc>
                        <a:spcAft>
                          <a:spcPts val="1000"/>
                        </a:spcAft>
                      </a:pPr>
                      <a:r>
                        <a:rPr lang="en-IN" sz="1200">
                          <a:effectLst/>
                        </a:rPr>
                        <a:t>Stridors</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a:effectLst/>
                        </a:rPr>
                        <a:t>DRT disease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IN" sz="1200" dirty="0">
                          <a:effectLst/>
                        </a:rPr>
                        <a:t> </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8543645"/>
                  </a:ext>
                </a:extLst>
              </a:tr>
            </a:tbl>
          </a:graphicData>
        </a:graphic>
      </p:graphicFrame>
    </p:spTree>
    <p:extLst>
      <p:ext uri="{BB962C8B-B14F-4D97-AF65-F5344CB8AC3E}">
        <p14:creationId xmlns:p14="http://schemas.microsoft.com/office/powerpoint/2010/main" val="6050666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327339"/>
            <a:ext cx="7938835" cy="5943599"/>
          </a:xfrm>
        </p:spPr>
      </p:pic>
      <p:sp>
        <p:nvSpPr>
          <p:cNvPr id="5" name="TextBox 4"/>
          <p:cNvSpPr txBox="1"/>
          <p:nvPr/>
        </p:nvSpPr>
        <p:spPr>
          <a:xfrm>
            <a:off x="2514600" y="6324600"/>
            <a:ext cx="42672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ANATOMY OF NORMAL LUNGS</a:t>
            </a:r>
            <a:endParaRPr lang="en-I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6922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14400" y="0"/>
            <a:ext cx="6248400" cy="6248399"/>
          </a:xfrm>
        </p:spPr>
      </p:pic>
      <p:sp>
        <p:nvSpPr>
          <p:cNvPr id="5" name="TextBox 4"/>
          <p:cNvSpPr txBox="1"/>
          <p:nvPr/>
        </p:nvSpPr>
        <p:spPr>
          <a:xfrm>
            <a:off x="2362200" y="6019800"/>
            <a:ext cx="4267200" cy="461665"/>
          </a:xfrm>
          <a:prstGeom prst="rect">
            <a:avLst/>
          </a:prstGeom>
          <a:noFill/>
        </p:spPr>
        <p:txBody>
          <a:bodyPr wrap="square" rtlCol="0">
            <a:spAutoFit/>
          </a:bodyPr>
          <a:lstStyle/>
          <a:p>
            <a:r>
              <a:rPr lang="en-US" dirty="0"/>
              <a:t>                  </a:t>
            </a:r>
            <a:r>
              <a:rPr lang="en-US" sz="2400" b="1" dirty="0">
                <a:effectLst>
                  <a:outerShdw blurRad="38100" dist="38100" dir="2700000" algn="tl">
                    <a:srgbClr val="000000">
                      <a:alpha val="43137"/>
                    </a:srgbClr>
                  </a:outerShdw>
                </a:effectLst>
              </a:rPr>
              <a:t>CHEST X-RAY</a:t>
            </a:r>
            <a:endParaRPr lang="en-IN"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75698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bed, sitting, laying&#10;&#10;Description automatically generated">
            <a:extLst>
              <a:ext uri="{FF2B5EF4-FFF2-40B4-BE49-F238E27FC236}">
                <a16:creationId xmlns:a16="http://schemas.microsoft.com/office/drawing/2014/main" id="{1F037181-9A78-5346-B1DC-45E3ABA28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3530600" cy="2895600"/>
          </a:xfrm>
          <a:prstGeom prst="rect">
            <a:avLst/>
          </a:prstGeom>
        </p:spPr>
      </p:pic>
      <p:pic>
        <p:nvPicPr>
          <p:cNvPr id="7" name="Picture 6" descr="A picture containing indoor, cat, sitting, computer&#10;&#10;Description automatically generated">
            <a:extLst>
              <a:ext uri="{FF2B5EF4-FFF2-40B4-BE49-F238E27FC236}">
                <a16:creationId xmlns:a16="http://schemas.microsoft.com/office/drawing/2014/main" id="{58AB83A7-B06A-5843-8134-5FE147CCA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28600"/>
            <a:ext cx="4749800" cy="2895600"/>
          </a:xfrm>
          <a:prstGeom prst="rect">
            <a:avLst/>
          </a:prstGeom>
        </p:spPr>
      </p:pic>
      <p:pic>
        <p:nvPicPr>
          <p:cNvPr id="9" name="Picture 8" descr="A picture containing monitor, sitting, computer, remote&#10;&#10;Description automatically generated">
            <a:extLst>
              <a:ext uri="{FF2B5EF4-FFF2-40B4-BE49-F238E27FC236}">
                <a16:creationId xmlns:a16="http://schemas.microsoft.com/office/drawing/2014/main" id="{D217BBF5-0265-0249-999A-F801A265C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429000"/>
            <a:ext cx="8128000" cy="3438144"/>
          </a:xfrm>
          <a:prstGeom prst="rect">
            <a:avLst/>
          </a:prstGeom>
        </p:spPr>
      </p:pic>
    </p:spTree>
    <p:extLst>
      <p:ext uri="{BB962C8B-B14F-4D97-AF65-F5344CB8AC3E}">
        <p14:creationId xmlns:p14="http://schemas.microsoft.com/office/powerpoint/2010/main" val="15971684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Autofit/>
          </a:bodyPr>
          <a:lstStyle/>
          <a:p>
            <a:r>
              <a:rPr lang="en-US" sz="3200" b="1" u="sng" dirty="0">
                <a:solidFill>
                  <a:srgbClr val="FF0000"/>
                </a:solidFill>
                <a:effectLst>
                  <a:outerShdw blurRad="38100" dist="38100" dir="2700000" algn="tl">
                    <a:srgbClr val="000000">
                      <a:alpha val="43137"/>
                    </a:srgbClr>
                  </a:outerShdw>
                </a:effectLst>
              </a:rPr>
              <a:t>Respiratory rates in different animals (Respiration/ Min.): </a:t>
            </a:r>
            <a:endParaRPr lang="en-IN" sz="3200" b="1" u="sng" dirty="0">
              <a:solidFill>
                <a:srgbClr val="FF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83750586"/>
              </p:ext>
            </p:extLst>
          </p:nvPr>
        </p:nvGraphicFramePr>
        <p:xfrm>
          <a:off x="609600" y="990600"/>
          <a:ext cx="8001000" cy="5680202"/>
        </p:xfrm>
        <a:graphic>
          <a:graphicData uri="http://schemas.openxmlformats.org/drawingml/2006/table">
            <a:tbl>
              <a:tblPr firstRow="1" firstCol="1" bandRow="1">
                <a:tableStyleId>{5C22544A-7EE6-4342-B048-85BDC9FD1C3A}</a:tableStyleId>
              </a:tblPr>
              <a:tblGrid>
                <a:gridCol w="838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2286000">
                  <a:extLst>
                    <a:ext uri="{9D8B030D-6E8A-4147-A177-3AD203B41FA5}">
                      <a16:colId xmlns:a16="http://schemas.microsoft.com/office/drawing/2014/main" val="20005"/>
                    </a:ext>
                  </a:extLst>
                </a:gridCol>
              </a:tblGrid>
              <a:tr h="2209800">
                <a:tc>
                  <a:txBody>
                    <a:bodyPr/>
                    <a:lstStyle/>
                    <a:p>
                      <a:pPr algn="just">
                        <a:lnSpc>
                          <a:spcPct val="115000"/>
                        </a:lnSpc>
                        <a:spcAft>
                          <a:spcPts val="1000"/>
                        </a:spcAft>
                      </a:pPr>
                      <a:r>
                        <a:rPr lang="en-IN" sz="1400" dirty="0">
                          <a:effectLst/>
                          <a:latin typeface="Arial Black" pitchFamily="34" charset="0"/>
                        </a:rPr>
                        <a:t>Animal</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Normal Respiration Rate/Min.</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Present Respiration Rate/Min.</a:t>
                      </a:r>
                      <a:r>
                        <a:rPr lang="en-US" sz="1400" dirty="0">
                          <a:effectLst/>
                          <a:latin typeface="Arial Black" pitchFamily="34" charset="0"/>
                        </a:rPr>
                        <a:t> (To</a:t>
                      </a:r>
                    </a:p>
                    <a:p>
                      <a:pPr algn="just">
                        <a:lnSpc>
                          <a:spcPct val="115000"/>
                        </a:lnSpc>
                        <a:spcAft>
                          <a:spcPts val="1000"/>
                        </a:spcAft>
                      </a:pPr>
                      <a:r>
                        <a:rPr lang="en-US" sz="1400" dirty="0">
                          <a:effectLst/>
                          <a:latin typeface="Arial Black" pitchFamily="34" charset="0"/>
                        </a:rPr>
                        <a:t>be filled by the student)</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Animal</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Normal Respiration Rate/Min.</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Present Respiration </a:t>
                      </a:r>
                    </a:p>
                    <a:p>
                      <a:pPr algn="just">
                        <a:lnSpc>
                          <a:spcPct val="115000"/>
                        </a:lnSpc>
                        <a:spcAft>
                          <a:spcPts val="1000"/>
                        </a:spcAft>
                      </a:pPr>
                      <a:r>
                        <a:rPr lang="en-IN" sz="1400" dirty="0">
                          <a:effectLst/>
                          <a:latin typeface="Arial Black" pitchFamily="34" charset="0"/>
                        </a:rPr>
                        <a:t>Rate/Min.</a:t>
                      </a:r>
                      <a:r>
                        <a:rPr lang="en-US" sz="1400" dirty="0">
                          <a:effectLst/>
                          <a:latin typeface="Arial Black" pitchFamily="34" charset="0"/>
                        </a:rPr>
                        <a:t>(To</a:t>
                      </a:r>
                      <a:r>
                        <a:rPr lang="en-US" sz="1400" baseline="0" dirty="0">
                          <a:effectLst/>
                          <a:latin typeface="Arial Black" pitchFamily="34" charset="0"/>
                        </a:rPr>
                        <a:t> </a:t>
                      </a:r>
                      <a:r>
                        <a:rPr lang="en-US" sz="1400" dirty="0">
                          <a:effectLst/>
                          <a:latin typeface="Arial Black" pitchFamily="34" charset="0"/>
                        </a:rPr>
                        <a:t>be filled by the student).</a:t>
                      </a:r>
                      <a:endParaRPr lang="en-IN" sz="1400" dirty="0">
                        <a:effectLst/>
                        <a:latin typeface="Arial Black" pitchFamily="34" charset="0"/>
                        <a:ea typeface="Times New Roman"/>
                        <a:cs typeface="Mangal"/>
                      </a:endParaRPr>
                    </a:p>
                  </a:txBody>
                  <a:tcPr marL="68580" marR="68580" marT="0" marB="0"/>
                </a:tc>
                <a:extLst>
                  <a:ext uri="{0D108BD9-81ED-4DB2-BD59-A6C34878D82A}">
                    <a16:rowId xmlns:a16="http://schemas.microsoft.com/office/drawing/2014/main" val="10000"/>
                  </a:ext>
                </a:extLst>
              </a:tr>
              <a:tr h="762000">
                <a:tc>
                  <a:txBody>
                    <a:bodyPr/>
                    <a:lstStyle/>
                    <a:p>
                      <a:pPr algn="just">
                        <a:lnSpc>
                          <a:spcPct val="115000"/>
                        </a:lnSpc>
                        <a:spcAft>
                          <a:spcPts val="1000"/>
                        </a:spcAft>
                      </a:pPr>
                      <a:r>
                        <a:rPr lang="en-IN" sz="1400" dirty="0">
                          <a:effectLst/>
                          <a:latin typeface="Arial Black" pitchFamily="34" charset="0"/>
                        </a:rPr>
                        <a:t>Horse</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10-14</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a:effectLst/>
                          <a:latin typeface="Arial Black" pitchFamily="34" charset="0"/>
                        </a:rPr>
                        <a:t> </a:t>
                      </a:r>
                      <a:endParaRPr lang="en-IN" sz="140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Dogs</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15-30</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a:t>
                      </a:r>
                      <a:endParaRPr lang="en-IN" sz="1400" dirty="0">
                        <a:effectLst/>
                        <a:latin typeface="Arial Black" pitchFamily="34" charset="0"/>
                        <a:ea typeface="Times New Roman"/>
                        <a:cs typeface="Mangal"/>
                      </a:endParaRPr>
                    </a:p>
                  </a:txBody>
                  <a:tcPr marL="68580" marR="68580" marT="0" marB="0"/>
                </a:tc>
                <a:extLst>
                  <a:ext uri="{0D108BD9-81ED-4DB2-BD59-A6C34878D82A}">
                    <a16:rowId xmlns:a16="http://schemas.microsoft.com/office/drawing/2014/main" val="10001"/>
                  </a:ext>
                </a:extLst>
              </a:tr>
              <a:tr h="609600">
                <a:tc>
                  <a:txBody>
                    <a:bodyPr/>
                    <a:lstStyle/>
                    <a:p>
                      <a:pPr algn="just">
                        <a:lnSpc>
                          <a:spcPct val="115000"/>
                        </a:lnSpc>
                        <a:spcAft>
                          <a:spcPts val="1000"/>
                        </a:spcAft>
                      </a:pPr>
                      <a:r>
                        <a:rPr lang="en-IN" sz="1400">
                          <a:effectLst/>
                          <a:latin typeface="Arial Black" pitchFamily="34" charset="0"/>
                        </a:rPr>
                        <a:t>Ox</a:t>
                      </a:r>
                      <a:endParaRPr lang="en-IN" sz="140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10-30</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Cats</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20-30</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a:t>
                      </a:r>
                      <a:endParaRPr lang="en-IN" sz="1400" dirty="0">
                        <a:effectLst/>
                        <a:latin typeface="Arial Black" pitchFamily="34" charset="0"/>
                        <a:ea typeface="Times New Roman"/>
                        <a:cs typeface="Mangal"/>
                      </a:endParaRPr>
                    </a:p>
                  </a:txBody>
                  <a:tcPr marL="68580" marR="68580" marT="0" marB="0"/>
                </a:tc>
                <a:extLst>
                  <a:ext uri="{0D108BD9-81ED-4DB2-BD59-A6C34878D82A}">
                    <a16:rowId xmlns:a16="http://schemas.microsoft.com/office/drawing/2014/main" val="10002"/>
                  </a:ext>
                </a:extLst>
              </a:tr>
              <a:tr h="838200">
                <a:tc>
                  <a:txBody>
                    <a:bodyPr/>
                    <a:lstStyle/>
                    <a:p>
                      <a:pPr algn="just">
                        <a:lnSpc>
                          <a:spcPct val="115000"/>
                        </a:lnSpc>
                        <a:spcAft>
                          <a:spcPts val="1000"/>
                        </a:spcAft>
                      </a:pPr>
                      <a:r>
                        <a:rPr lang="en-IN" sz="1400" dirty="0">
                          <a:effectLst/>
                          <a:latin typeface="Arial Black" pitchFamily="34" charset="0"/>
                        </a:rPr>
                        <a:t>Yearling</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15-40</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a:effectLst/>
                          <a:latin typeface="Arial Black" pitchFamily="34" charset="0"/>
                        </a:rPr>
                        <a:t>  Rabbit</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30-45</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a:t>
                      </a:r>
                      <a:endParaRPr lang="en-IN" sz="1400" dirty="0">
                        <a:effectLst/>
                        <a:latin typeface="Arial Black" pitchFamily="34" charset="0"/>
                        <a:ea typeface="Times New Roman"/>
                        <a:cs typeface="Mangal"/>
                      </a:endParaRPr>
                    </a:p>
                  </a:txBody>
                  <a:tcPr marL="68580" marR="68580" marT="0" marB="0"/>
                </a:tc>
                <a:extLst>
                  <a:ext uri="{0D108BD9-81ED-4DB2-BD59-A6C34878D82A}">
                    <a16:rowId xmlns:a16="http://schemas.microsoft.com/office/drawing/2014/main" val="10003"/>
                  </a:ext>
                </a:extLst>
              </a:tr>
              <a:tr h="685800">
                <a:tc>
                  <a:txBody>
                    <a:bodyPr/>
                    <a:lstStyle/>
                    <a:p>
                      <a:pPr algn="just">
                        <a:lnSpc>
                          <a:spcPct val="115000"/>
                        </a:lnSpc>
                        <a:spcAft>
                          <a:spcPts val="1000"/>
                        </a:spcAft>
                      </a:pPr>
                      <a:r>
                        <a:rPr lang="en-IN" sz="1400">
                          <a:effectLst/>
                          <a:latin typeface="Arial Black" pitchFamily="34" charset="0"/>
                        </a:rPr>
                        <a:t>Sheep &amp; Goat</a:t>
                      </a:r>
                      <a:endParaRPr lang="en-IN" sz="140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20-30</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a:effectLst/>
                          <a:latin typeface="Arial Black" pitchFamily="34" charset="0"/>
                        </a:rPr>
                        <a:t> </a:t>
                      </a:r>
                      <a:endParaRPr lang="en-IN" sz="140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Camel</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5-12</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a:t>
                      </a:r>
                      <a:endParaRPr lang="en-IN" sz="1400" dirty="0">
                        <a:effectLst/>
                        <a:latin typeface="Arial Black" pitchFamily="34" charset="0"/>
                        <a:ea typeface="Times New Roman"/>
                        <a:cs typeface="Mangal"/>
                      </a:endParaRPr>
                    </a:p>
                  </a:txBody>
                  <a:tcPr marL="68580" marR="68580" marT="0" marB="0"/>
                </a:tc>
                <a:extLst>
                  <a:ext uri="{0D108BD9-81ED-4DB2-BD59-A6C34878D82A}">
                    <a16:rowId xmlns:a16="http://schemas.microsoft.com/office/drawing/2014/main" val="10004"/>
                  </a:ext>
                </a:extLst>
              </a:tr>
              <a:tr h="574802">
                <a:tc>
                  <a:txBody>
                    <a:bodyPr/>
                    <a:lstStyle/>
                    <a:p>
                      <a:pPr algn="just">
                        <a:lnSpc>
                          <a:spcPct val="115000"/>
                        </a:lnSpc>
                        <a:spcAft>
                          <a:spcPts val="1000"/>
                        </a:spcAft>
                      </a:pPr>
                      <a:r>
                        <a:rPr lang="en-IN" sz="1400">
                          <a:effectLst/>
                          <a:latin typeface="Arial Black" pitchFamily="34" charset="0"/>
                        </a:rPr>
                        <a:t>Pigs</a:t>
                      </a:r>
                      <a:endParaRPr lang="en-IN" sz="140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8-18</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a:effectLst/>
                          <a:latin typeface="Arial Black" pitchFamily="34" charset="0"/>
                        </a:rPr>
                        <a:t> </a:t>
                      </a:r>
                      <a:endParaRPr lang="en-IN" sz="140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a:t>
                      </a:r>
                      <a:endParaRPr lang="en-IN" sz="1400" dirty="0">
                        <a:effectLst/>
                        <a:latin typeface="Arial Black" pitchFamily="34" charset="0"/>
                        <a:ea typeface="Times New Roman"/>
                        <a:cs typeface="Mangal"/>
                      </a:endParaRPr>
                    </a:p>
                  </a:txBody>
                  <a:tcPr marL="68580" marR="68580" marT="0" marB="0"/>
                </a:tc>
                <a:tc>
                  <a:txBody>
                    <a:bodyPr/>
                    <a:lstStyle/>
                    <a:p>
                      <a:pPr algn="just">
                        <a:lnSpc>
                          <a:spcPct val="115000"/>
                        </a:lnSpc>
                        <a:spcAft>
                          <a:spcPts val="1000"/>
                        </a:spcAft>
                      </a:pPr>
                      <a:r>
                        <a:rPr lang="en-IN" sz="1400" dirty="0">
                          <a:effectLst/>
                          <a:latin typeface="Arial Black" pitchFamily="34" charset="0"/>
                        </a:rPr>
                        <a:t> </a:t>
                      </a:r>
                      <a:endParaRPr lang="en-IN" sz="1400" dirty="0">
                        <a:effectLst/>
                        <a:latin typeface="Arial Black" pitchFamily="34" charset="0"/>
                        <a:ea typeface="Times New Roman"/>
                        <a:cs typeface="Mangal"/>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143812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264</TotalTime>
  <Words>947</Words>
  <Application>Microsoft Macintosh PowerPoint</Application>
  <PresentationFormat>On-screen Show (4:3)</PresentationFormat>
  <Paragraphs>179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 Black</vt:lpstr>
      <vt:lpstr>Arial Rounded MT Bold</vt:lpstr>
      <vt:lpstr>Calibri</vt:lpstr>
      <vt:lpstr>Century Schoolbook</vt:lpstr>
      <vt:lpstr>Wingdings</vt:lpstr>
      <vt:lpstr>Wingdings 2</vt:lpstr>
      <vt:lpstr>Oriel</vt:lpstr>
      <vt:lpstr>Practical No.3 :  Special examination of Respiratory system </vt:lpstr>
      <vt:lpstr> Objectives:  To study  the method of  recording  of  respiration rate in animals</vt:lpstr>
      <vt:lpstr>PowerPoint Presentation</vt:lpstr>
      <vt:lpstr>Caudal Boundary of Pulmonary Percussion Area (Intercostal Space). </vt:lpstr>
      <vt:lpstr>  Manifestation of Respiratory Insufficiency (Terminology for normal and   abnormal lung and thoracic sounds). </vt:lpstr>
      <vt:lpstr>PowerPoint Presentation</vt:lpstr>
      <vt:lpstr>PowerPoint Presentation</vt:lpstr>
      <vt:lpstr>PowerPoint Presentation</vt:lpstr>
      <vt:lpstr>Respiratory rates in different animals (Respiration/ Min.): </vt:lpstr>
      <vt:lpstr>PowerPoint Presentation</vt:lpstr>
      <vt:lpstr>Types of Respiration: On the basis of involvement of muscle in respiration</vt:lpstr>
      <vt:lpstr>2. Costo-abdominal Respiration- </vt:lpstr>
      <vt:lpstr>3. Costal respirations- </vt:lpstr>
      <vt:lpstr>PowerPoint Presentation</vt:lpstr>
      <vt:lpstr>1. Hyperpnoea </vt:lpstr>
      <vt:lpstr>2.  Polypnoea </vt:lpstr>
      <vt:lpstr>3. Oligopnoea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Pulse Oximeter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No.3 :  Special examination of Respiratory system</dc:title>
  <dc:creator>ANANT KISHOR</dc:creator>
  <cp:lastModifiedBy>dr pallav shekhar</cp:lastModifiedBy>
  <cp:revision>28</cp:revision>
  <dcterms:created xsi:type="dcterms:W3CDTF">2006-08-16T00:00:00Z</dcterms:created>
  <dcterms:modified xsi:type="dcterms:W3CDTF">2020-10-16T01:32:49Z</dcterms:modified>
</cp:coreProperties>
</file>