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20" r:id="rId3"/>
    <p:sldId id="321" r:id="rId4"/>
    <p:sldId id="280" r:id="rId5"/>
    <p:sldId id="316" r:id="rId6"/>
    <p:sldId id="317" r:id="rId7"/>
    <p:sldId id="319" r:id="rId8"/>
    <p:sldId id="322" r:id="rId9"/>
    <p:sldId id="324" r:id="rId10"/>
    <p:sldId id="323" r:id="rId11"/>
    <p:sldId id="326" r:id="rId12"/>
    <p:sldId id="325" r:id="rId13"/>
    <p:sldId id="328" r:id="rId14"/>
    <p:sldId id="327" r:id="rId15"/>
    <p:sldId id="3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467FE-17F9-4B9C-B0C3-6C413F538C86}" type="datetimeFigureOut">
              <a:rPr lang="en-IN" smtClean="0"/>
              <a:t>12-10-2020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4ECAB-D87F-44BD-A512-2108FE118EA9}" type="slidenum">
              <a:rPr lang="en-IN" smtClean="0"/>
              <a:t>‹#›</a:t>
            </a:fld>
            <a:endParaRPr lang="en-IN"/>
          </a:p>
        </p:txBody>
      </p:sp>
    </p:spTree>
    <p:extLst>
      <p:ext uri="{BB962C8B-B14F-4D97-AF65-F5344CB8AC3E}">
        <p14:creationId xmlns:p14="http://schemas.microsoft.com/office/powerpoint/2010/main" val="36169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1B4ECAB-D87F-44BD-A512-2108FE118EA9}" type="slidenum">
              <a:rPr lang="en-IN" smtClean="0"/>
              <a:t>2</a:t>
            </a:fld>
            <a:endParaRPr lang="en-IN"/>
          </a:p>
        </p:txBody>
      </p:sp>
    </p:spTree>
    <p:extLst>
      <p:ext uri="{BB962C8B-B14F-4D97-AF65-F5344CB8AC3E}">
        <p14:creationId xmlns:p14="http://schemas.microsoft.com/office/powerpoint/2010/main" val="382716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2678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4467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09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12-10-2020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7541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7946E-065D-452A-B483-91BCAA9E3FED}" type="datetimeFigureOut">
              <a:rPr lang="en-IN" smtClean="0"/>
              <a:t>12-10-2020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261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F57946E-065D-452A-B483-91BCAA9E3FED}" type="datetimeFigureOut">
              <a:rPr lang="en-IN" smtClean="0"/>
              <a:t>12-10-2020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68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57946E-065D-452A-B483-91BCAA9E3FED}" type="datetimeFigureOut">
              <a:rPr lang="en-IN" smtClean="0"/>
              <a:t>12-10-2020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742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F57946E-065D-452A-B483-91BCAA9E3FED}" type="datetimeFigureOut">
              <a:rPr lang="en-IN" smtClean="0"/>
              <a:t>12-10-2020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3151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946E-065D-452A-B483-91BCAA9E3FED}" type="datetimeFigureOut">
              <a:rPr lang="en-IN" smtClean="0"/>
              <a:t>12-10-2020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79524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12-10-2020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670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12-10-2020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553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7946E-065D-452A-B483-91BCAA9E3FED}" type="datetimeFigureOut">
              <a:rPr lang="en-IN" smtClean="0"/>
              <a:t>12-10-2020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662D0-2C31-4320-88D6-18AFAF0297EF}" type="slidenum">
              <a:rPr lang="en-IN" smtClean="0"/>
              <a:t>‹#›</a:t>
            </a:fld>
            <a:endParaRPr lang="en-IN"/>
          </a:p>
        </p:txBody>
      </p:sp>
    </p:spTree>
    <p:extLst>
      <p:ext uri="{BB962C8B-B14F-4D97-AF65-F5344CB8AC3E}">
        <p14:creationId xmlns:p14="http://schemas.microsoft.com/office/powerpoint/2010/main" val="16396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984744"/>
            <a:ext cx="10779370" cy="2023698"/>
          </a:xfrm>
        </p:spPr>
        <p:txBody>
          <a:bodyPr>
            <a:normAutofit fontScale="90000"/>
          </a:bodyPr>
          <a:lstStyle/>
          <a:p>
            <a:pPr>
              <a:lnSpc>
                <a:spcPct val="100000"/>
              </a:lnSpc>
            </a:pPr>
            <a:r>
              <a:rPr lang="en-IN" u="sng" dirty="0" smtClean="0">
                <a:latin typeface="Algerian" panose="04020705040A02060702" pitchFamily="82" charset="0"/>
              </a:rPr>
              <a:t>Unit-I</a:t>
            </a:r>
            <a:br>
              <a:rPr lang="en-IN" u="sng" dirty="0" smtClean="0">
                <a:latin typeface="Algerian" panose="04020705040A02060702" pitchFamily="82" charset="0"/>
              </a:rPr>
            </a:br>
            <a:r>
              <a:rPr lang="en-IN" b="1" dirty="0" smtClean="0"/>
              <a:t>Hepatic </a:t>
            </a:r>
            <a:r>
              <a:rPr lang="en-IN" b="1" dirty="0" smtClean="0"/>
              <a:t>evaluation </a:t>
            </a:r>
            <a:r>
              <a:rPr lang="en-IN" b="1" dirty="0"/>
              <a:t>of body functions</a:t>
            </a:r>
          </a:p>
        </p:txBody>
      </p:sp>
      <p:sp>
        <p:nvSpPr>
          <p:cNvPr id="3" name="Subtitle 2"/>
          <p:cNvSpPr>
            <a:spLocks noGrp="1"/>
          </p:cNvSpPr>
          <p:nvPr>
            <p:ph type="subTitle" idx="1"/>
          </p:nvPr>
        </p:nvSpPr>
        <p:spPr>
          <a:xfrm>
            <a:off x="1072662" y="3358663"/>
            <a:ext cx="9927786" cy="3314690"/>
          </a:xfrm>
        </p:spPr>
        <p:txBody>
          <a:bodyPr>
            <a:normAutofit/>
          </a:bodyPr>
          <a:lstStyle/>
          <a:p>
            <a:pPr algn="l"/>
            <a:r>
              <a:rPr lang="en-IN" dirty="0" smtClean="0"/>
              <a:t>Clinical Physiology</a:t>
            </a:r>
          </a:p>
          <a:p>
            <a:pPr algn="l"/>
            <a:r>
              <a:rPr lang="en-IN" dirty="0" smtClean="0"/>
              <a:t>Course No. – VPY- 607</a:t>
            </a:r>
          </a:p>
          <a:p>
            <a:pPr algn="l"/>
            <a:r>
              <a:rPr lang="en-IN" dirty="0" smtClean="0"/>
              <a:t>Credit Hrs. – 2+1=3</a:t>
            </a:r>
          </a:p>
          <a:p>
            <a:pPr algn="r"/>
            <a:r>
              <a:rPr lang="en-IN" b="1" dirty="0" err="1" smtClean="0"/>
              <a:t>Dr.</a:t>
            </a:r>
            <a:r>
              <a:rPr lang="en-IN" b="1" dirty="0" smtClean="0"/>
              <a:t> </a:t>
            </a:r>
            <a:r>
              <a:rPr lang="en-IN" b="1" dirty="0" err="1" smtClean="0"/>
              <a:t>Pramod</a:t>
            </a:r>
            <a:r>
              <a:rPr lang="en-IN" b="1" dirty="0" smtClean="0"/>
              <a:t> Kumar</a:t>
            </a:r>
          </a:p>
          <a:p>
            <a:pPr algn="r"/>
            <a:r>
              <a:rPr lang="en-IN" dirty="0" err="1" smtClean="0"/>
              <a:t>Asstt</a:t>
            </a:r>
            <a:r>
              <a:rPr lang="en-IN" dirty="0" smtClean="0"/>
              <a:t>. Professor</a:t>
            </a:r>
          </a:p>
          <a:p>
            <a:pPr algn="r"/>
            <a:r>
              <a:rPr lang="en-IN" dirty="0" err="1" smtClean="0"/>
              <a:t>Deptt</a:t>
            </a:r>
            <a:r>
              <a:rPr lang="en-IN" dirty="0" smtClean="0"/>
              <a:t>. of Veterinary Physiology</a:t>
            </a:r>
          </a:p>
          <a:p>
            <a:pPr algn="r"/>
            <a:r>
              <a:rPr lang="en-IN" dirty="0" smtClean="0"/>
              <a:t>BVC, Patna</a:t>
            </a:r>
            <a:endParaRPr lang="en-IN" dirty="0"/>
          </a:p>
        </p:txBody>
      </p:sp>
      <p:pic>
        <p:nvPicPr>
          <p:cNvPr id="4" name="Picture 3" descr="C:\Users\BVC\Desktop\BASU-Logo.jpg"/>
          <p:cNvPicPr/>
          <p:nvPr/>
        </p:nvPicPr>
        <p:blipFill>
          <a:blip r:embed="rId2"/>
          <a:srcRect/>
          <a:stretch>
            <a:fillRect/>
          </a:stretch>
        </p:blipFill>
        <p:spPr bwMode="auto">
          <a:xfrm>
            <a:off x="407376" y="161192"/>
            <a:ext cx="1466850" cy="733425"/>
          </a:xfrm>
          <a:prstGeom prst="rect">
            <a:avLst/>
          </a:prstGeom>
          <a:noFill/>
          <a:ln w="9525">
            <a:noFill/>
            <a:miter lim="800000"/>
            <a:headEnd/>
            <a:tailEnd/>
          </a:ln>
        </p:spPr>
      </p:pic>
      <p:pic>
        <p:nvPicPr>
          <p:cNvPr id="5" name="Picture 4" descr="C:\Users\BVC\Desktop\Colour_Logo_BVC.JPG"/>
          <p:cNvPicPr/>
          <p:nvPr/>
        </p:nvPicPr>
        <p:blipFill>
          <a:blip r:embed="rId3"/>
          <a:srcRect/>
          <a:stretch>
            <a:fillRect/>
          </a:stretch>
        </p:blipFill>
        <p:spPr bwMode="auto">
          <a:xfrm>
            <a:off x="11000448" y="152400"/>
            <a:ext cx="790575" cy="828675"/>
          </a:xfrm>
          <a:prstGeom prst="rect">
            <a:avLst/>
          </a:prstGeom>
          <a:noFill/>
          <a:ln w="9525">
            <a:noFill/>
            <a:miter lim="800000"/>
            <a:headEnd/>
            <a:tailEnd/>
          </a:ln>
        </p:spPr>
      </p:pic>
    </p:spTree>
    <p:extLst>
      <p:ext uri="{BB962C8B-B14F-4D97-AF65-F5344CB8AC3E}">
        <p14:creationId xmlns:p14="http://schemas.microsoft.com/office/powerpoint/2010/main" val="345696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4892"/>
            <a:ext cx="10515600" cy="6087453"/>
          </a:xfrm>
        </p:spPr>
        <p:txBody>
          <a:bodyPr>
            <a:normAutofit fontScale="92500" lnSpcReduction="10000"/>
          </a:bodyPr>
          <a:lstStyle/>
          <a:p>
            <a:pPr algn="just"/>
            <a:r>
              <a:rPr lang="en-IN" dirty="0"/>
              <a:t>Photosensitization, which may be seen secondary to acute or chronic liver failure, must be differentiated from primary </a:t>
            </a:r>
            <a:r>
              <a:rPr lang="en-IN" dirty="0" smtClean="0"/>
              <a:t>photosensitization. </a:t>
            </a:r>
            <a:r>
              <a:rPr lang="en-IN" dirty="0" err="1"/>
              <a:t>Hepatogenous</a:t>
            </a:r>
            <a:r>
              <a:rPr lang="en-IN" dirty="0"/>
              <a:t> photosensitization develops when compromised hepatic function results in </a:t>
            </a:r>
            <a:r>
              <a:rPr lang="en-IN" dirty="0" err="1"/>
              <a:t>phylloerythrin</a:t>
            </a:r>
            <a:r>
              <a:rPr lang="en-IN" dirty="0"/>
              <a:t>, a photodynamic metabolite of chlorophyll, entering the skin. </a:t>
            </a:r>
            <a:r>
              <a:rPr lang="en-IN" dirty="0" err="1"/>
              <a:t>Phylloerythrin</a:t>
            </a:r>
            <a:r>
              <a:rPr lang="en-IN" dirty="0"/>
              <a:t> in the skin reacts with ultraviolet light and releases energy, causing inflammation and skin damage. </a:t>
            </a:r>
            <a:endParaRPr lang="en-IN" dirty="0" smtClean="0"/>
          </a:p>
          <a:p>
            <a:pPr algn="just"/>
            <a:r>
              <a:rPr lang="en-IN" dirty="0" smtClean="0"/>
              <a:t>Signs </a:t>
            </a:r>
            <a:r>
              <a:rPr lang="en-IN" dirty="0"/>
              <a:t>of photosensitization are varied but include uneasiness, pain, pruritus, mild to severe dermatitis with erythema, extensive subcutaneous </a:t>
            </a:r>
            <a:r>
              <a:rPr lang="en-IN" dirty="0" err="1"/>
              <a:t>edema</a:t>
            </a:r>
            <a:r>
              <a:rPr lang="en-IN" dirty="0"/>
              <a:t>, skin ulceration, sloughing of skin and </a:t>
            </a:r>
            <a:r>
              <a:rPr lang="en-IN" dirty="0" err="1"/>
              <a:t>ophthalmia</a:t>
            </a:r>
            <a:r>
              <a:rPr lang="en-IN" dirty="0"/>
              <a:t> with lacrimation, photophobia, and corneal cloudiness. Dermatitis and </a:t>
            </a:r>
            <a:r>
              <a:rPr lang="en-IN" dirty="0" err="1"/>
              <a:t>edema</a:t>
            </a:r>
            <a:r>
              <a:rPr lang="en-IN" dirty="0"/>
              <a:t> are particularly evident on </a:t>
            </a:r>
            <a:r>
              <a:rPr lang="en-IN" dirty="0" smtClean="0"/>
              <a:t>non-pigmented</a:t>
            </a:r>
            <a:r>
              <a:rPr lang="en-IN" dirty="0"/>
              <a:t>, </a:t>
            </a:r>
            <a:r>
              <a:rPr lang="en-IN" dirty="0" err="1"/>
              <a:t>light-colored</a:t>
            </a:r>
            <a:r>
              <a:rPr lang="en-IN" dirty="0"/>
              <a:t> or hairless areas of the body and areas exposed to sun. </a:t>
            </a:r>
            <a:r>
              <a:rPr lang="en-IN" dirty="0" err="1" smtClean="0"/>
              <a:t>Muco</a:t>
            </a:r>
            <a:r>
              <a:rPr lang="en-IN" dirty="0" smtClean="0"/>
              <a:t>-cutaneous </a:t>
            </a:r>
            <a:r>
              <a:rPr lang="en-IN" dirty="0"/>
              <a:t>junctions and patches of white hair are the most common sites of photosensitization in cattle. Occasionally, the underside of the tongue may be affected. Blindness, pyoderma, loss of </a:t>
            </a:r>
            <a:r>
              <a:rPr lang="en-IN" dirty="0" smtClean="0"/>
              <a:t>condition </a:t>
            </a:r>
            <a:r>
              <a:rPr lang="en-IN" dirty="0"/>
              <a:t>and occasionally death are possible sequelae. Pruritus may result from photosensitization or from deposition of bile salts in the skin secondary to alterations in hepatic excretion.</a:t>
            </a:r>
          </a:p>
          <a:p>
            <a:pPr algn="just"/>
            <a:endParaRPr lang="en-IN" dirty="0"/>
          </a:p>
          <a:p>
            <a:endParaRPr lang="en-IN" dirty="0"/>
          </a:p>
          <a:p>
            <a:pPr marL="0" indent="0">
              <a:buNone/>
            </a:pPr>
            <a:endParaRPr lang="en-IN" dirty="0"/>
          </a:p>
        </p:txBody>
      </p:sp>
    </p:spTree>
    <p:extLst>
      <p:ext uri="{BB962C8B-B14F-4D97-AF65-F5344CB8AC3E}">
        <p14:creationId xmlns:p14="http://schemas.microsoft.com/office/powerpoint/2010/main" val="248768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IN" dirty="0" err="1"/>
              <a:t>Diarrhea</a:t>
            </a:r>
            <a:r>
              <a:rPr lang="en-IN" dirty="0"/>
              <a:t> or constipation may be seen in animals with hepatic disease. </a:t>
            </a:r>
            <a:r>
              <a:rPr lang="en-IN" dirty="0" err="1"/>
              <a:t>Diarrhea</a:t>
            </a:r>
            <a:r>
              <a:rPr lang="en-IN" dirty="0"/>
              <a:t> is more commonly seen in cattle than in horses with chronic liver disease or in animals with chronic fascioliasis and hepatotoxic plant poisonings. Ponies and horses with </a:t>
            </a:r>
            <a:r>
              <a:rPr lang="en-IN" dirty="0" err="1"/>
              <a:t>hyperlipemia</a:t>
            </a:r>
            <a:r>
              <a:rPr lang="en-IN" dirty="0"/>
              <a:t> and hepatic failure may develop </a:t>
            </a:r>
            <a:r>
              <a:rPr lang="en-IN" dirty="0" err="1"/>
              <a:t>diarrhea</a:t>
            </a:r>
            <a:r>
              <a:rPr lang="en-IN" dirty="0"/>
              <a:t>, laminitis, and ventral </a:t>
            </a:r>
            <a:r>
              <a:rPr lang="en-IN" dirty="0" err="1"/>
              <a:t>edema</a:t>
            </a:r>
            <a:r>
              <a:rPr lang="en-IN" dirty="0"/>
              <a:t>. Some animals with liver disease have alternating </a:t>
            </a:r>
            <a:r>
              <a:rPr lang="en-IN" dirty="0" err="1"/>
              <a:t>diarrhea</a:t>
            </a:r>
            <a:r>
              <a:rPr lang="en-IN" dirty="0"/>
              <a:t> and constipation. Horses with liver failure and hepatic encephalopathy frequently develop colonic impaction due to decreased water intake. Constipation is characteristic of Lantana poisoning in goats and other </a:t>
            </a:r>
            <a:r>
              <a:rPr lang="en-IN" dirty="0" smtClean="0"/>
              <a:t>ruminants</a:t>
            </a:r>
            <a:r>
              <a:rPr lang="en-IN" dirty="0"/>
              <a:t>.</a:t>
            </a:r>
          </a:p>
        </p:txBody>
      </p:sp>
    </p:spTree>
    <p:extLst>
      <p:ext uri="{BB962C8B-B14F-4D97-AF65-F5344CB8AC3E}">
        <p14:creationId xmlns:p14="http://schemas.microsoft.com/office/powerpoint/2010/main" val="384846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5654"/>
            <a:ext cx="10515600" cy="6057900"/>
          </a:xfrm>
        </p:spPr>
        <p:txBody>
          <a:bodyPr>
            <a:noAutofit/>
          </a:bodyPr>
          <a:lstStyle/>
          <a:p>
            <a:pPr algn="just"/>
            <a:r>
              <a:rPr lang="en-IN" dirty="0"/>
              <a:t>Recurrent colic, intermittent fever, icterus, weight loss, and hepatic encephalopathy may be seen in horses with </a:t>
            </a:r>
            <a:r>
              <a:rPr lang="en-IN" dirty="0" err="1"/>
              <a:t>choleliths</a:t>
            </a:r>
            <a:r>
              <a:rPr lang="en-IN" dirty="0"/>
              <a:t> that obstruct the common bile duct. Infectious or inflammatory hepatic disease or failure of the liver to prevent endotoxin from gaining access to the systemic circulation may also result in intermittent fever and colic. Abdominal pain, due to pressure on the liver capsule from parenchymal swelling, often is seen in animals with acute diffuse hepatitis or trauma to the capsule itself. Affected animals stand with an arched back, are reluctant to move, or show signs of colic. In ruminants, pain may be localized to the liver by palpation over the anterior ventrolateral aspect of the abdomen or the last few ribs on the right side. </a:t>
            </a:r>
            <a:r>
              <a:rPr lang="en-IN" dirty="0" err="1"/>
              <a:t>Tenesmus</a:t>
            </a:r>
            <a:r>
              <a:rPr lang="en-IN" dirty="0"/>
              <a:t> followed by rectal prolapse is seen in some ruminants with liver disease. It may be associated with </a:t>
            </a:r>
            <a:r>
              <a:rPr lang="en-IN" dirty="0" err="1"/>
              <a:t>diarrhea</a:t>
            </a:r>
            <a:r>
              <a:rPr lang="en-IN" dirty="0"/>
              <a:t>, hepatic encephalopathy, or </a:t>
            </a:r>
            <a:r>
              <a:rPr lang="en-IN" dirty="0" err="1"/>
              <a:t>edema</a:t>
            </a:r>
            <a:r>
              <a:rPr lang="en-IN" dirty="0"/>
              <a:t> of the bowel from portal hypertension</a:t>
            </a:r>
            <a:r>
              <a:rPr lang="en-IN" dirty="0" smtClean="0"/>
              <a:t>.</a:t>
            </a:r>
            <a:endParaRPr lang="en-IN" dirty="0"/>
          </a:p>
        </p:txBody>
      </p:sp>
    </p:spTree>
    <p:extLst>
      <p:ext uri="{BB962C8B-B14F-4D97-AF65-F5344CB8AC3E}">
        <p14:creationId xmlns:p14="http://schemas.microsoft.com/office/powerpoint/2010/main" val="424512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615" y="589085"/>
            <a:ext cx="10515600" cy="5899638"/>
          </a:xfrm>
        </p:spPr>
        <p:txBody>
          <a:bodyPr>
            <a:normAutofit lnSpcReduction="10000"/>
          </a:bodyPr>
          <a:lstStyle/>
          <a:p>
            <a:pPr algn="just"/>
            <a:r>
              <a:rPr lang="en-IN" dirty="0"/>
              <a:t>Hypoalbuminemia is not as frequently associated with liver disease in horses as previously thought. Due to the long half-life </a:t>
            </a:r>
            <a:r>
              <a:rPr lang="en-IN" dirty="0" smtClean="0"/>
              <a:t>(19–20 </a:t>
            </a:r>
            <a:r>
              <a:rPr lang="en-IN" dirty="0"/>
              <a:t>days in horses, </a:t>
            </a:r>
            <a:r>
              <a:rPr lang="en-IN" dirty="0" smtClean="0"/>
              <a:t>16 </a:t>
            </a:r>
            <a:r>
              <a:rPr lang="en-IN" dirty="0"/>
              <a:t>days in cows) and liver reserve for albumin production, hypoalbuminemia is usually a very late event in the disease process. Serum total protein concentrations may be normal or increased because of an increase in β-globulins in horses with liver disease. Hypoalbuminemia and </a:t>
            </a:r>
            <a:r>
              <a:rPr lang="en-IN" dirty="0" err="1"/>
              <a:t>hypoproteinemia</a:t>
            </a:r>
            <a:r>
              <a:rPr lang="en-IN" dirty="0"/>
              <a:t> most commonly develop in chronic liver </a:t>
            </a:r>
            <a:r>
              <a:rPr lang="en-IN" dirty="0" smtClean="0"/>
              <a:t>disease </a:t>
            </a:r>
            <a:r>
              <a:rPr lang="en-IN" dirty="0"/>
              <a:t>and they are common findings in llamas with liver disease. Generalized ascites or dependent </a:t>
            </a:r>
            <a:r>
              <a:rPr lang="en-IN" dirty="0" err="1"/>
              <a:t>edema</a:t>
            </a:r>
            <a:r>
              <a:rPr lang="en-IN" dirty="0"/>
              <a:t> may result. Ascites is related to portal hypertension caused by venous blockage and increased hydrostatic pressure and to protein leakage into the peritoneal cavity. The abdominal fluid present with liver disease usually is a modified transudate. Hypoalbuminemia can aggravate the ascites, but if it is seen alone, it more likely will cause </a:t>
            </a:r>
            <a:r>
              <a:rPr lang="en-IN" dirty="0" smtClean="0"/>
              <a:t>inter-mandibular</a:t>
            </a:r>
            <a:r>
              <a:rPr lang="en-IN" dirty="0"/>
              <a:t>, </a:t>
            </a:r>
            <a:r>
              <a:rPr lang="en-IN" dirty="0" smtClean="0"/>
              <a:t>brisket </a:t>
            </a:r>
            <a:r>
              <a:rPr lang="en-IN" dirty="0"/>
              <a:t>or ventral </a:t>
            </a:r>
            <a:r>
              <a:rPr lang="en-IN" dirty="0" err="1"/>
              <a:t>edema</a:t>
            </a:r>
            <a:r>
              <a:rPr lang="en-IN" dirty="0"/>
              <a:t>. Ascites is difficult to appreciate in horses and adult cattle unless it is extensive. Ascites is a common finding in calves with liver cirrhosis.</a:t>
            </a:r>
          </a:p>
        </p:txBody>
      </p:sp>
    </p:spTree>
    <p:extLst>
      <p:ext uri="{BB962C8B-B14F-4D97-AF65-F5344CB8AC3E}">
        <p14:creationId xmlns:p14="http://schemas.microsoft.com/office/powerpoint/2010/main" val="417715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515600" cy="6224954"/>
          </a:xfrm>
        </p:spPr>
        <p:txBody>
          <a:bodyPr>
            <a:normAutofit lnSpcReduction="10000"/>
          </a:bodyPr>
          <a:lstStyle/>
          <a:p>
            <a:pPr algn="just"/>
            <a:r>
              <a:rPr lang="en-IN" dirty="0" err="1"/>
              <a:t>Anemia</a:t>
            </a:r>
            <a:r>
              <a:rPr lang="en-IN" dirty="0"/>
              <a:t> may be seen in animals with liver dysfunction due to parasitic diseases, chronic copper </a:t>
            </a:r>
            <a:r>
              <a:rPr lang="en-IN" dirty="0" smtClean="0"/>
              <a:t>toxicity, </a:t>
            </a:r>
            <a:r>
              <a:rPr lang="en-IN" dirty="0"/>
              <a:t>some plant </a:t>
            </a:r>
            <a:r>
              <a:rPr lang="en-IN" dirty="0" smtClean="0"/>
              <a:t>poisonings </a:t>
            </a:r>
            <a:r>
              <a:rPr lang="en-IN" dirty="0"/>
              <a:t>or chronic inflammatory disease. </a:t>
            </a:r>
            <a:r>
              <a:rPr lang="en-IN" dirty="0" err="1"/>
              <a:t>Anemia</a:t>
            </a:r>
            <a:r>
              <a:rPr lang="en-IN" dirty="0"/>
              <a:t> in acute </a:t>
            </a:r>
            <a:r>
              <a:rPr lang="en-IN" dirty="0" err="1"/>
              <a:t>fasciolosis</a:t>
            </a:r>
            <a:r>
              <a:rPr lang="en-IN" dirty="0"/>
              <a:t> results from severe </a:t>
            </a:r>
            <a:r>
              <a:rPr lang="en-IN" dirty="0" err="1"/>
              <a:t>hemorrhage</a:t>
            </a:r>
            <a:r>
              <a:rPr lang="en-IN" dirty="0"/>
              <a:t> into the peritoneal cavity as the larvae penetrate the liver capsule. Trauma and feeding activity of adult flukes within the bile ducts cause </a:t>
            </a:r>
            <a:r>
              <a:rPr lang="en-IN" dirty="0" err="1"/>
              <a:t>anemia</a:t>
            </a:r>
            <a:r>
              <a:rPr lang="en-IN" dirty="0"/>
              <a:t> and </a:t>
            </a:r>
            <a:r>
              <a:rPr lang="en-IN" dirty="0" err="1"/>
              <a:t>hypoproteinemia</a:t>
            </a:r>
            <a:r>
              <a:rPr lang="en-IN" dirty="0"/>
              <a:t> in animals with chronic </a:t>
            </a:r>
            <a:r>
              <a:rPr lang="en-IN" dirty="0" err="1"/>
              <a:t>fasciolosis</a:t>
            </a:r>
            <a:r>
              <a:rPr lang="en-IN" dirty="0"/>
              <a:t>. Chronic inflammatory disease </a:t>
            </a:r>
            <a:r>
              <a:rPr lang="en-IN" dirty="0" smtClean="0"/>
              <a:t>may </a:t>
            </a:r>
            <a:r>
              <a:rPr lang="en-IN" dirty="0"/>
              <a:t>cause </a:t>
            </a:r>
            <a:r>
              <a:rPr lang="en-IN" dirty="0" err="1"/>
              <a:t>anemia</a:t>
            </a:r>
            <a:r>
              <a:rPr lang="en-IN" dirty="0"/>
              <a:t> without accompanying </a:t>
            </a:r>
            <a:r>
              <a:rPr lang="en-IN" dirty="0" err="1"/>
              <a:t>hypoproteinemia</a:t>
            </a:r>
            <a:r>
              <a:rPr lang="en-IN" dirty="0"/>
              <a:t>.</a:t>
            </a:r>
          </a:p>
          <a:p>
            <a:pPr algn="just"/>
            <a:endParaRPr lang="en-IN" dirty="0"/>
          </a:p>
          <a:p>
            <a:pPr algn="just"/>
            <a:r>
              <a:rPr lang="en-IN" dirty="0"/>
              <a:t>Clinical signs of severe or terminal hepatic failure include coagulopathies and </a:t>
            </a:r>
            <a:r>
              <a:rPr lang="en-IN" dirty="0" err="1"/>
              <a:t>hemorrhage</a:t>
            </a:r>
            <a:r>
              <a:rPr lang="en-IN" dirty="0"/>
              <a:t> due to decreased production of clotting factors by the liver and possibly increased utilization in septic or inflammatory processes. A prolonged prothrombin time is usually seen first because factor VII has the shortest plasma half-life. Horses may develop a terminal </a:t>
            </a:r>
            <a:r>
              <a:rPr lang="en-IN" dirty="0" err="1"/>
              <a:t>hemolytic</a:t>
            </a:r>
            <a:r>
              <a:rPr lang="en-IN" dirty="0"/>
              <a:t> crisis caused by increased RBC fragility. This has not been reported in ruminants</a:t>
            </a:r>
            <a:r>
              <a:rPr lang="en-IN" dirty="0" smtClean="0"/>
              <a:t>.</a:t>
            </a:r>
            <a:endParaRPr lang="en-IN" dirty="0"/>
          </a:p>
        </p:txBody>
      </p:sp>
    </p:spTree>
    <p:extLst>
      <p:ext uri="{BB962C8B-B14F-4D97-AF65-F5344CB8AC3E}">
        <p14:creationId xmlns:p14="http://schemas.microsoft.com/office/powerpoint/2010/main" val="96089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0292"/>
            <a:ext cx="10515600" cy="5890846"/>
          </a:xfrm>
        </p:spPr>
        <p:txBody>
          <a:bodyPr>
            <a:normAutofit lnSpcReduction="10000"/>
          </a:bodyPr>
          <a:lstStyle/>
          <a:p>
            <a:pPr algn="just"/>
            <a:r>
              <a:rPr lang="en-IN" dirty="0" err="1"/>
              <a:t>Fecal</a:t>
            </a:r>
            <a:r>
              <a:rPr lang="en-IN" dirty="0"/>
              <a:t> </a:t>
            </a:r>
            <a:r>
              <a:rPr lang="en-IN" dirty="0" err="1"/>
              <a:t>color</a:t>
            </a:r>
            <a:r>
              <a:rPr lang="en-IN" dirty="0"/>
              <a:t> rarely changes in adult herbivores with liver disease. In young ruminants and </a:t>
            </a:r>
            <a:r>
              <a:rPr lang="en-IN" dirty="0" err="1"/>
              <a:t>monogastric</a:t>
            </a:r>
            <a:r>
              <a:rPr lang="en-IN" dirty="0"/>
              <a:t> animals, cholestasis may result in lighter </a:t>
            </a:r>
            <a:r>
              <a:rPr lang="en-IN" dirty="0" err="1"/>
              <a:t>color</a:t>
            </a:r>
            <a:r>
              <a:rPr lang="en-IN" dirty="0"/>
              <a:t> </a:t>
            </a:r>
            <a:r>
              <a:rPr lang="en-IN" dirty="0" err="1"/>
              <a:t>feces</a:t>
            </a:r>
            <a:r>
              <a:rPr lang="en-IN" dirty="0"/>
              <a:t> being passed because of loss of </a:t>
            </a:r>
            <a:r>
              <a:rPr lang="en-IN" b="1" dirty="0" err="1"/>
              <a:t>stercobilin</a:t>
            </a:r>
            <a:r>
              <a:rPr lang="en-IN" dirty="0"/>
              <a:t>, a metabolite of bilirubin.</a:t>
            </a:r>
          </a:p>
          <a:p>
            <a:pPr algn="just"/>
            <a:endParaRPr lang="en-IN" dirty="0"/>
          </a:p>
          <a:p>
            <a:pPr algn="just"/>
            <a:r>
              <a:rPr lang="en-IN" dirty="0"/>
              <a:t>Liver disease should always be considered when nonspecific clinical </a:t>
            </a:r>
            <a:r>
              <a:rPr lang="en-IN" dirty="0" smtClean="0"/>
              <a:t>signs </a:t>
            </a:r>
            <a:r>
              <a:rPr lang="en-IN" dirty="0"/>
              <a:t>such as depression, weight loss, intermittent </a:t>
            </a:r>
            <a:r>
              <a:rPr lang="en-IN" dirty="0" smtClean="0"/>
              <a:t>fever and </a:t>
            </a:r>
            <a:r>
              <a:rPr lang="en-IN" dirty="0"/>
              <a:t>recurrent </a:t>
            </a:r>
            <a:r>
              <a:rPr lang="en-IN" dirty="0" smtClean="0"/>
              <a:t>colic </a:t>
            </a:r>
            <a:r>
              <a:rPr lang="en-IN" dirty="0"/>
              <a:t>are present without an apparent cause. Differentiation between acute and chronic hepatitis or failure based on the duration of clinical signs before presentation may be </a:t>
            </a:r>
            <a:r>
              <a:rPr lang="en-IN" dirty="0" smtClean="0"/>
              <a:t>misleading </a:t>
            </a:r>
            <a:r>
              <a:rPr lang="en-IN" dirty="0"/>
              <a:t>because the disease process is often advanced before clinical signs are evident. Early vague signs of depression and decreased appetite may be overlooked. Liver biopsy to determine the type of pathology, degree of hepatic </a:t>
            </a:r>
            <a:r>
              <a:rPr lang="en-IN"/>
              <a:t>fibrosis </a:t>
            </a:r>
            <a:r>
              <a:rPr lang="en-IN" smtClean="0"/>
              <a:t>present </a:t>
            </a:r>
            <a:r>
              <a:rPr lang="en-IN" dirty="0"/>
              <a:t>and the regenerative capabilities of the liver parenchyma is necessary to develop a treatment plan and give an accurate prognosis</a:t>
            </a:r>
            <a:r>
              <a:rPr lang="en-IN" dirty="0" smtClean="0"/>
              <a:t>.</a:t>
            </a:r>
            <a:endParaRPr lang="en-IN" dirty="0"/>
          </a:p>
        </p:txBody>
      </p:sp>
    </p:spTree>
    <p:extLst>
      <p:ext uri="{BB962C8B-B14F-4D97-AF65-F5344CB8AC3E}">
        <p14:creationId xmlns:p14="http://schemas.microsoft.com/office/powerpoint/2010/main" val="299382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684" y="134475"/>
            <a:ext cx="5893719" cy="5746376"/>
          </a:xfrm>
          <a:prstGeom prst="rect">
            <a:avLst/>
          </a:prstGeom>
        </p:spPr>
      </p:pic>
      <p:pic>
        <p:nvPicPr>
          <p:cNvPr id="3" name="Picture 2"/>
          <p:cNvPicPr>
            <a:picLocks noChangeAspect="1"/>
          </p:cNvPicPr>
          <p:nvPr/>
        </p:nvPicPr>
        <p:blipFill>
          <a:blip r:embed="rId4"/>
          <a:stretch>
            <a:fillRect/>
          </a:stretch>
        </p:blipFill>
        <p:spPr>
          <a:xfrm>
            <a:off x="6445624" y="152227"/>
            <a:ext cx="5578887" cy="5890120"/>
          </a:xfrm>
          <a:prstGeom prst="rect">
            <a:avLst/>
          </a:prstGeom>
        </p:spPr>
      </p:pic>
    </p:spTree>
    <p:extLst>
      <p:ext uri="{BB962C8B-B14F-4D97-AF65-F5344CB8AC3E}">
        <p14:creationId xmlns:p14="http://schemas.microsoft.com/office/powerpoint/2010/main" val="167241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nosis and investigation of chronic kidney disease in cats | In Prac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62" y="129265"/>
            <a:ext cx="8924192" cy="659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4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077" y="301864"/>
            <a:ext cx="10014438" cy="6318738"/>
          </a:xfrm>
        </p:spPr>
        <p:txBody>
          <a:bodyPr>
            <a:normAutofit lnSpcReduction="10000"/>
          </a:bodyPr>
          <a:lstStyle/>
          <a:p>
            <a:pPr algn="just"/>
            <a:r>
              <a:rPr lang="en-IN" dirty="0"/>
              <a:t>Hepatic disease is common in large animals. Increases in serum hepatic enzymes and total bile acid concentration may indicate hepatic dysfunction, insult, </a:t>
            </a:r>
            <a:r>
              <a:rPr lang="en-IN" dirty="0" smtClean="0"/>
              <a:t>disease </a:t>
            </a:r>
            <a:r>
              <a:rPr lang="en-IN" dirty="0"/>
              <a:t>or failure. Although liver disease is especially common in horses and </a:t>
            </a:r>
            <a:r>
              <a:rPr lang="en-IN" dirty="0" smtClean="0"/>
              <a:t>foals.</a:t>
            </a:r>
          </a:p>
          <a:p>
            <a:pPr algn="just"/>
            <a:endParaRPr lang="en-IN" dirty="0"/>
          </a:p>
          <a:p>
            <a:pPr algn="just"/>
            <a:r>
              <a:rPr lang="en-IN" dirty="0"/>
              <a:t>Diseases that frequently result in hepatic failure in horses include </a:t>
            </a:r>
            <a:r>
              <a:rPr lang="en-IN" dirty="0" smtClean="0"/>
              <a:t>pyrrolizidine </a:t>
            </a:r>
            <a:r>
              <a:rPr lang="en-IN" dirty="0"/>
              <a:t>alkaloid </a:t>
            </a:r>
            <a:r>
              <a:rPr lang="en-IN" dirty="0" err="1"/>
              <a:t>toxicosis</a:t>
            </a:r>
            <a:r>
              <a:rPr lang="en-IN" dirty="0"/>
              <a:t>, hepatic </a:t>
            </a:r>
            <a:r>
              <a:rPr lang="en-IN" dirty="0" err="1"/>
              <a:t>lipidosis</a:t>
            </a:r>
            <a:r>
              <a:rPr lang="en-IN" dirty="0"/>
              <a:t>, </a:t>
            </a:r>
            <a:r>
              <a:rPr lang="en-IN" dirty="0" err="1"/>
              <a:t>suppurative</a:t>
            </a:r>
            <a:r>
              <a:rPr lang="en-IN" dirty="0"/>
              <a:t> </a:t>
            </a:r>
            <a:r>
              <a:rPr lang="en-IN" dirty="0" smtClean="0"/>
              <a:t>cholangitis, </a:t>
            </a:r>
            <a:r>
              <a:rPr lang="en-IN" dirty="0" err="1"/>
              <a:t>cholelithiasis</a:t>
            </a:r>
            <a:r>
              <a:rPr lang="en-IN" dirty="0"/>
              <a:t>, and chronic active hepatitis. Obstructive disorders (biliary stones, right dorsal colon displacement, neoplasia, duodenal ulceration and stricture, hepatic torsion, portal vein thrombosis), </a:t>
            </a:r>
            <a:r>
              <a:rPr lang="en-IN" dirty="0" err="1"/>
              <a:t>aflatoxicosis</a:t>
            </a:r>
            <a:r>
              <a:rPr lang="en-IN" dirty="0"/>
              <a:t>, </a:t>
            </a:r>
            <a:r>
              <a:rPr lang="en-IN" dirty="0" err="1"/>
              <a:t>leukoencephalomalacia</a:t>
            </a:r>
            <a:r>
              <a:rPr lang="en-IN" dirty="0"/>
              <a:t>, pancreatic disease, </a:t>
            </a:r>
            <a:r>
              <a:rPr lang="en-IN" dirty="0" smtClean="0"/>
              <a:t>clover </a:t>
            </a:r>
            <a:r>
              <a:rPr lang="en-IN" dirty="0"/>
              <a:t>poisoning, portal </a:t>
            </a:r>
            <a:r>
              <a:rPr lang="en-IN" dirty="0" err="1"/>
              <a:t>caval</a:t>
            </a:r>
            <a:r>
              <a:rPr lang="en-IN" dirty="0"/>
              <a:t> shunts, hepatic abscess, and perinatal herpesvirus 1 infections sporadically result in hepatic failure. Less frequently, hepatic failure is associated with </a:t>
            </a:r>
            <a:r>
              <a:rPr lang="en-IN" dirty="0" err="1"/>
              <a:t>endotoxemia</a:t>
            </a:r>
            <a:r>
              <a:rPr lang="en-IN" dirty="0"/>
              <a:t>, steroid administration, inhalant </a:t>
            </a:r>
            <a:r>
              <a:rPr lang="en-IN" dirty="0" err="1"/>
              <a:t>anesthesia</a:t>
            </a:r>
            <a:r>
              <a:rPr lang="en-IN" dirty="0"/>
              <a:t>, systemic granulomatous disease, drug-induced amyloidosis, </a:t>
            </a:r>
            <a:r>
              <a:rPr lang="en-IN" dirty="0" smtClean="0"/>
              <a:t>parasite </a:t>
            </a:r>
            <a:r>
              <a:rPr lang="en-IN" dirty="0"/>
              <a:t>damage, iron </a:t>
            </a:r>
            <a:r>
              <a:rPr lang="en-IN" dirty="0" smtClean="0"/>
              <a:t>toxicity or </a:t>
            </a:r>
            <a:r>
              <a:rPr lang="en-IN" dirty="0"/>
              <a:t>after neonatal </a:t>
            </a:r>
            <a:r>
              <a:rPr lang="en-IN" dirty="0" err="1"/>
              <a:t>isoerythrolysis</a:t>
            </a:r>
            <a:r>
              <a:rPr lang="en-IN" dirty="0"/>
              <a:t>.</a:t>
            </a:r>
          </a:p>
          <a:p>
            <a:pPr marL="0" indent="0" algn="just">
              <a:buNone/>
            </a:pPr>
            <a:endParaRPr lang="en-US" sz="2500" dirty="0"/>
          </a:p>
          <a:p>
            <a:pPr algn="just">
              <a:buNone/>
            </a:pPr>
            <a:endParaRPr lang="en-US" dirty="0"/>
          </a:p>
        </p:txBody>
      </p:sp>
    </p:spTree>
    <p:extLst>
      <p:ext uri="{BB962C8B-B14F-4D97-AF65-F5344CB8AC3E}">
        <p14:creationId xmlns:p14="http://schemas.microsoft.com/office/powerpoint/2010/main" val="25575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562"/>
            <a:ext cx="10515600" cy="6198576"/>
          </a:xfrm>
        </p:spPr>
        <p:txBody>
          <a:bodyPr>
            <a:normAutofit fontScale="92500" lnSpcReduction="10000"/>
          </a:bodyPr>
          <a:lstStyle/>
          <a:p>
            <a:pPr algn="just"/>
            <a:r>
              <a:rPr lang="en-IN" dirty="0"/>
              <a:t>In ruminants, hepatobiliary disease is associated with hepatic </a:t>
            </a:r>
            <a:r>
              <a:rPr lang="en-IN" dirty="0" err="1"/>
              <a:t>lipidosis</a:t>
            </a:r>
            <a:r>
              <a:rPr lang="en-IN" dirty="0"/>
              <a:t>, hepatic abscesses, </a:t>
            </a:r>
            <a:r>
              <a:rPr lang="en-IN" dirty="0" err="1"/>
              <a:t>endotoxemia</a:t>
            </a:r>
            <a:r>
              <a:rPr lang="en-IN" dirty="0"/>
              <a:t>, pyrrolizidine alkaloid and other plant </a:t>
            </a:r>
            <a:r>
              <a:rPr lang="en-IN" dirty="0" err="1"/>
              <a:t>toxicoses</a:t>
            </a:r>
            <a:r>
              <a:rPr lang="en-IN" dirty="0"/>
              <a:t>, certain </a:t>
            </a:r>
            <a:r>
              <a:rPr lang="en-IN" dirty="0" err="1"/>
              <a:t>clostridial</a:t>
            </a:r>
            <a:r>
              <a:rPr lang="en-IN" dirty="0"/>
              <a:t> diseases, liver flukes, </a:t>
            </a:r>
            <a:r>
              <a:rPr lang="en-IN" dirty="0" err="1"/>
              <a:t>mycotoxicosis</a:t>
            </a:r>
            <a:r>
              <a:rPr lang="en-IN" dirty="0"/>
              <a:t>, and mineral </a:t>
            </a:r>
            <a:r>
              <a:rPr lang="en-IN" dirty="0" err="1"/>
              <a:t>toxicosis</a:t>
            </a:r>
            <a:r>
              <a:rPr lang="en-IN" dirty="0"/>
              <a:t> (copper, iron, zinc) or deficiency (cobalt). Vitamin E or selenium deficiency (</a:t>
            </a:r>
            <a:r>
              <a:rPr lang="en-IN" dirty="0" err="1"/>
              <a:t>hepatosis</a:t>
            </a:r>
            <a:r>
              <a:rPr lang="en-IN" dirty="0"/>
              <a:t> </a:t>
            </a:r>
            <a:r>
              <a:rPr lang="en-IN" dirty="0" err="1"/>
              <a:t>dietetica</a:t>
            </a:r>
            <a:r>
              <a:rPr lang="en-IN" dirty="0"/>
              <a:t>), </a:t>
            </a:r>
            <a:r>
              <a:rPr lang="en-IN" dirty="0" err="1"/>
              <a:t>aflatoxicosis</a:t>
            </a:r>
            <a:r>
              <a:rPr lang="en-IN" dirty="0"/>
              <a:t>, </a:t>
            </a:r>
            <a:r>
              <a:rPr lang="en-IN" dirty="0" err="1"/>
              <a:t>ascarid</a:t>
            </a:r>
            <a:r>
              <a:rPr lang="en-IN" dirty="0"/>
              <a:t> migration, bacterial hepatitis, and ingestion of toxic substances (</a:t>
            </a:r>
            <a:r>
              <a:rPr lang="en-IN" dirty="0" err="1"/>
              <a:t>eg</a:t>
            </a:r>
            <a:r>
              <a:rPr lang="en-IN" dirty="0"/>
              <a:t>, coal tar, </a:t>
            </a:r>
            <a:r>
              <a:rPr lang="en-IN" dirty="0" err="1"/>
              <a:t>cyanamide</a:t>
            </a:r>
            <a:r>
              <a:rPr lang="en-IN" dirty="0"/>
              <a:t>, blue-green algae, plants, gossypol) are associated with hepatic injury in swine</a:t>
            </a:r>
            <a:r>
              <a:rPr lang="en-IN" dirty="0" smtClean="0"/>
              <a:t>.</a:t>
            </a:r>
          </a:p>
          <a:p>
            <a:pPr marL="0" indent="0" algn="just">
              <a:buNone/>
            </a:pPr>
            <a:endParaRPr lang="en-IN" dirty="0"/>
          </a:p>
          <a:p>
            <a:pPr algn="just"/>
            <a:r>
              <a:rPr lang="en-IN" dirty="0"/>
              <a:t>Although the exact incidence of hepatic disease in camelids is Hepatic </a:t>
            </a:r>
            <a:r>
              <a:rPr lang="en-IN" dirty="0" err="1"/>
              <a:t>lipidosis</a:t>
            </a:r>
            <a:r>
              <a:rPr lang="en-IN" dirty="0"/>
              <a:t> (secondary more often than primary) and reportedly the most common liver disease in llamas and alpacas, occurring in both </a:t>
            </a:r>
            <a:r>
              <a:rPr lang="en-IN" dirty="0" err="1"/>
              <a:t>crias</a:t>
            </a:r>
            <a:r>
              <a:rPr lang="en-IN" dirty="0"/>
              <a:t> and adults. Bacterial </a:t>
            </a:r>
            <a:r>
              <a:rPr lang="en-IN" dirty="0" err="1" smtClean="0"/>
              <a:t>cholangiohepatitis</a:t>
            </a:r>
            <a:r>
              <a:rPr lang="en-IN" dirty="0"/>
              <a:t>, adenoviral hepatitis and pneumonia, fungal hepatitis (</a:t>
            </a:r>
            <a:r>
              <a:rPr lang="en-IN" dirty="0" err="1"/>
              <a:t>coccidioidomycosis</a:t>
            </a:r>
            <a:r>
              <a:rPr lang="en-IN" dirty="0"/>
              <a:t>), toxic </a:t>
            </a:r>
            <a:r>
              <a:rPr lang="en-IN" dirty="0" err="1"/>
              <a:t>hepatopathy</a:t>
            </a:r>
            <a:r>
              <a:rPr lang="en-IN" dirty="0"/>
              <a:t> (copper), halothane-induced hepatic necrosis, hepatic neoplasia (</a:t>
            </a:r>
            <a:r>
              <a:rPr lang="en-IN" dirty="0" err="1"/>
              <a:t>lymphosarcoma</a:t>
            </a:r>
            <a:r>
              <a:rPr lang="en-IN" dirty="0"/>
              <a:t>, </a:t>
            </a:r>
            <a:r>
              <a:rPr lang="en-IN" dirty="0" err="1"/>
              <a:t>hemangiosarcoma</a:t>
            </a:r>
            <a:r>
              <a:rPr lang="en-IN" dirty="0"/>
              <a:t>, adenoma) and liver fluke infestation have also been reported in camelids</a:t>
            </a:r>
            <a:r>
              <a:rPr lang="en-IN" dirty="0" smtClean="0"/>
              <a:t>.</a:t>
            </a:r>
            <a:endParaRPr lang="en-IN" dirty="0"/>
          </a:p>
        </p:txBody>
      </p:sp>
    </p:spTree>
    <p:extLst>
      <p:ext uri="{BB962C8B-B14F-4D97-AF65-F5344CB8AC3E}">
        <p14:creationId xmlns:p14="http://schemas.microsoft.com/office/powerpoint/2010/main" val="146633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6093"/>
            <a:ext cx="10515600" cy="4572001"/>
          </a:xfrm>
        </p:spPr>
        <p:txBody>
          <a:bodyPr>
            <a:normAutofit/>
          </a:bodyPr>
          <a:lstStyle/>
          <a:p>
            <a:pPr algn="just"/>
            <a:r>
              <a:rPr lang="en-IN" dirty="0"/>
              <a:t>The liver can respond to insult in only a limited number of ways. Fat droplets in the liver may be an early and often reversible change. Biliary hyperplasia is also reversible if the insult is removed early. Necrosis of hepatocytes indicates more recent damage. The dead cells are removed by an inflammatory process and replaced with either new hepatocytes or fibrosis. Unless the dysfunction is acute and hepatocellular regeneration is evident, prognosis for animals with liver failure is usually un-</a:t>
            </a:r>
            <a:r>
              <a:rPr lang="en-IN" dirty="0" err="1"/>
              <a:t>favorable</a:t>
            </a:r>
            <a:r>
              <a:rPr lang="en-IN" dirty="0"/>
              <a:t>. Early hepatic fibrosis may be reversible with prompt recognition and intervention. Chronic disease with extensive loss of hepatic parenchyma and fibrosis, especially with portal bridging, warrants a poor prognosis.</a:t>
            </a:r>
          </a:p>
        </p:txBody>
      </p:sp>
    </p:spTree>
    <p:extLst>
      <p:ext uri="{BB962C8B-B14F-4D97-AF65-F5344CB8AC3E}">
        <p14:creationId xmlns:p14="http://schemas.microsoft.com/office/powerpoint/2010/main" val="365003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169" y="192040"/>
            <a:ext cx="10594730" cy="6124754"/>
          </a:xfrm>
          <a:prstGeom prst="rect">
            <a:avLst/>
          </a:prstGeom>
        </p:spPr>
        <p:txBody>
          <a:bodyPr wrap="square">
            <a:spAutoFit/>
          </a:bodyPr>
          <a:lstStyle/>
          <a:p>
            <a:pPr algn="just"/>
            <a:r>
              <a:rPr lang="en-IN" sz="2800" dirty="0"/>
              <a:t>Clinical signs of hepatic disease may not be evident until &gt;60%–80% of the liver parenchyma is </a:t>
            </a:r>
            <a:r>
              <a:rPr lang="en-IN" sz="2800" dirty="0" smtClean="0"/>
              <a:t>non-functional </a:t>
            </a:r>
            <a:r>
              <a:rPr lang="en-IN" sz="2800" dirty="0"/>
              <a:t>or when hepatic dysfunction is secondary to disease in another organ system. Clinical signs may vary with the course of the </a:t>
            </a:r>
            <a:r>
              <a:rPr lang="en-IN" sz="2800" dirty="0" smtClean="0"/>
              <a:t>disease, </a:t>
            </a:r>
            <a:r>
              <a:rPr lang="en-IN" sz="2800" dirty="0"/>
              <a:t>primary site of injury </a:t>
            </a:r>
            <a:r>
              <a:rPr lang="en-IN" sz="2800" dirty="0" smtClean="0"/>
              <a:t>and </a:t>
            </a:r>
            <a:r>
              <a:rPr lang="en-IN" sz="2800" dirty="0"/>
              <a:t>specific cause. Onset of signs of hepatic encephalopathy and liver failure is often acute regardless of whether the hepatic disease process is acute or chronic. Clinical signs and severity of hepatic pathology reflect the degree of compromise of one or more of the liver’s vital functions, including blood glucose regulation; fat metabolism; production of clotting factors, albumin, fibrinogen, nonessential amino acids, and plasma proteins; bile formation and excretion; bilirubin and cholesterol metabolism; conversion of ammonia to urea; polypeptide and steroid hormone metabolism; synthesis of </a:t>
            </a:r>
            <a:r>
              <a:rPr lang="en-IN" sz="2800" dirty="0" smtClean="0"/>
              <a:t>25-hydroxycholecalciferol </a:t>
            </a:r>
            <a:r>
              <a:rPr lang="en-IN" sz="2800" dirty="0"/>
              <a:t>and metabolism and/or detoxification of many drugs and toxins</a:t>
            </a:r>
            <a:r>
              <a:rPr lang="en-IN" sz="2800" dirty="0" smtClean="0"/>
              <a:t>.</a:t>
            </a:r>
            <a:endParaRPr lang="en-IN" dirty="0"/>
          </a:p>
        </p:txBody>
      </p:sp>
    </p:spTree>
    <p:extLst>
      <p:ext uri="{BB962C8B-B14F-4D97-AF65-F5344CB8AC3E}">
        <p14:creationId xmlns:p14="http://schemas.microsoft.com/office/powerpoint/2010/main" val="231271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3706"/>
            <a:ext cx="10814538" cy="6184147"/>
          </a:xfrm>
        </p:spPr>
        <p:txBody>
          <a:bodyPr>
            <a:normAutofit fontScale="47500" lnSpcReduction="20000"/>
          </a:bodyPr>
          <a:lstStyle/>
          <a:p>
            <a:pPr algn="just"/>
            <a:r>
              <a:rPr lang="en-IN" sz="5900" dirty="0"/>
              <a:t>Icterus, weight </a:t>
            </a:r>
            <a:r>
              <a:rPr lang="en-IN" sz="5900" dirty="0" smtClean="0"/>
              <a:t>loss </a:t>
            </a:r>
            <a:r>
              <a:rPr lang="en-IN" sz="5900" dirty="0"/>
              <a:t>or abnormal </a:t>
            </a:r>
            <a:r>
              <a:rPr lang="en-IN" sz="5900" dirty="0" smtClean="0"/>
              <a:t>behaviour </a:t>
            </a:r>
            <a:r>
              <a:rPr lang="en-IN" sz="5900" dirty="0"/>
              <a:t>are common in horses with liver disease and hepatic failure. CNS signs are often the initial and predominant sign in horses with acute hepatic failure, whereas weight loss is a prominent sign in most </a:t>
            </a:r>
            <a:r>
              <a:rPr lang="en-IN" sz="5900" dirty="0" smtClean="0"/>
              <a:t>horses </a:t>
            </a:r>
            <a:r>
              <a:rPr lang="en-IN" sz="5900" dirty="0"/>
              <a:t>with chronic liver disease and failure. Photosensitization </a:t>
            </a:r>
            <a:r>
              <a:rPr lang="en-IN" sz="5900" dirty="0" smtClean="0"/>
              <a:t>and </a:t>
            </a:r>
            <a:r>
              <a:rPr lang="en-IN" sz="5900" dirty="0"/>
              <a:t>less commonly, bilateral pharyngeal paralysis, causing inspiratory stridor, </a:t>
            </a:r>
            <a:r>
              <a:rPr lang="en-IN" sz="5900" dirty="0" smtClean="0"/>
              <a:t>diarrhoea </a:t>
            </a:r>
            <a:r>
              <a:rPr lang="en-IN" sz="5900" dirty="0"/>
              <a:t>or </a:t>
            </a:r>
            <a:r>
              <a:rPr lang="en-IN" sz="5900" dirty="0" smtClean="0"/>
              <a:t>constipation </a:t>
            </a:r>
            <a:r>
              <a:rPr lang="en-IN" sz="5900" dirty="0"/>
              <a:t>may be present. Affected cattle usually show </a:t>
            </a:r>
            <a:r>
              <a:rPr lang="en-IN" sz="5900" dirty="0" smtClean="0"/>
              <a:t>in-appetence</a:t>
            </a:r>
            <a:r>
              <a:rPr lang="en-IN" sz="5900" dirty="0"/>
              <a:t>, decreased milk </a:t>
            </a:r>
            <a:r>
              <a:rPr lang="en-IN" sz="5900" dirty="0" smtClean="0"/>
              <a:t>production and </a:t>
            </a:r>
            <a:r>
              <a:rPr lang="en-IN" sz="5900" dirty="0"/>
              <a:t>weight loss. </a:t>
            </a:r>
            <a:r>
              <a:rPr lang="en-IN" sz="5900" dirty="0" err="1"/>
              <a:t>Tenesmus</a:t>
            </a:r>
            <a:r>
              <a:rPr lang="en-IN" sz="5900" dirty="0"/>
              <a:t> and ascites are seen in cattle but are not common in affected horses. Weight loss may be the only sign associated with liver abscesses. Icterus, which is most pronounced when the biliary system is </a:t>
            </a:r>
            <a:r>
              <a:rPr lang="en-IN" sz="5900" dirty="0" smtClean="0"/>
              <a:t>diseased </a:t>
            </a:r>
            <a:r>
              <a:rPr lang="en-IN" sz="5900" dirty="0"/>
              <a:t>is also common in horses with acute liver failure. It is more variably present in horses with chronic liver failure or in ruminants. Fasting hyperbilirubinemia is a more common cause of icterus in horses and is not associated with hepatic disease. Occasionally, persistent hyperbilirubinemia </a:t>
            </a:r>
            <a:r>
              <a:rPr lang="en-IN" sz="5900" dirty="0" smtClean="0"/>
              <a:t>may </a:t>
            </a:r>
            <a:r>
              <a:rPr lang="en-IN" sz="5900" dirty="0"/>
              <a:t>be seen in healthy horses </a:t>
            </a:r>
            <a:r>
              <a:rPr lang="en-IN" sz="5900" dirty="0" smtClean="0"/>
              <a:t>without </a:t>
            </a:r>
            <a:r>
              <a:rPr lang="en-IN" sz="5900" dirty="0"/>
              <a:t>evidence of </a:t>
            </a:r>
            <a:r>
              <a:rPr lang="en-IN" sz="5900" dirty="0" err="1"/>
              <a:t>hemolysis</a:t>
            </a:r>
            <a:r>
              <a:rPr lang="en-IN" sz="5900" dirty="0"/>
              <a:t> or hepatic disease. In ruminants, icterus is more commonly due to </a:t>
            </a:r>
            <a:r>
              <a:rPr lang="en-IN" sz="5900" dirty="0" err="1"/>
              <a:t>hemolysis</a:t>
            </a:r>
            <a:r>
              <a:rPr lang="en-IN" sz="5900" dirty="0"/>
              <a:t> and primarily involves increases in indirect bilirubin. Hyperbilirubinemia caused by obstructive biliary conditions is rare in goats and sheep.</a:t>
            </a:r>
          </a:p>
          <a:p>
            <a:pPr algn="just"/>
            <a:endParaRPr lang="en-IN" sz="5100" dirty="0"/>
          </a:p>
          <a:p>
            <a:endParaRPr lang="en-IN" dirty="0"/>
          </a:p>
          <a:p>
            <a:pPr marL="0" indent="0">
              <a:buNone/>
            </a:pPr>
            <a:endParaRPr lang="en-IN" dirty="0"/>
          </a:p>
        </p:txBody>
      </p:sp>
    </p:spTree>
    <p:extLst>
      <p:ext uri="{BB962C8B-B14F-4D97-AF65-F5344CB8AC3E}">
        <p14:creationId xmlns:p14="http://schemas.microsoft.com/office/powerpoint/2010/main" val="355670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1162"/>
            <a:ext cx="10515600" cy="6005146"/>
          </a:xfrm>
        </p:spPr>
        <p:txBody>
          <a:bodyPr>
            <a:normAutofit fontScale="85000" lnSpcReduction="10000"/>
          </a:bodyPr>
          <a:lstStyle/>
          <a:p>
            <a:pPr marL="0" indent="0" algn="just">
              <a:buNone/>
            </a:pPr>
            <a:r>
              <a:rPr lang="en-IN" sz="3000" dirty="0"/>
              <a:t>Hepatic encephalopathy is associated with </a:t>
            </a:r>
            <a:r>
              <a:rPr lang="en-IN" sz="3000" dirty="0" err="1"/>
              <a:t>behavioral</a:t>
            </a:r>
            <a:r>
              <a:rPr lang="en-IN" sz="3000" dirty="0"/>
              <a:t> changes in horses, </a:t>
            </a:r>
            <a:r>
              <a:rPr lang="en-IN" sz="3000" dirty="0" smtClean="0"/>
              <a:t>ruminants </a:t>
            </a:r>
            <a:r>
              <a:rPr lang="en-IN" sz="3000" dirty="0"/>
              <a:t>and swine. The severity of hepatic encephalopathy often reflects the degree of hepatic failure but does not differentiate between acute or chronic liver failure. Signs of hepatic encephalopathy range from nonspecific depression and lethargy to head pressing, circling, aimless walking, dysphagia, ataxia, </a:t>
            </a:r>
            <a:r>
              <a:rPr lang="en-IN" sz="3000" dirty="0" err="1"/>
              <a:t>dysmetria</a:t>
            </a:r>
            <a:r>
              <a:rPr lang="en-IN" sz="3000" dirty="0"/>
              <a:t>, persistent yawning, pica, increased friendliness, aggressiveness, stupor, seizures, or coma. Pharyngeal or laryngeal collapse with loud, </a:t>
            </a:r>
            <a:r>
              <a:rPr lang="en-IN" sz="3000" dirty="0" err="1"/>
              <a:t>stertorous</a:t>
            </a:r>
            <a:r>
              <a:rPr lang="en-IN" sz="3000" dirty="0"/>
              <a:t> inspiratory noises and </a:t>
            </a:r>
            <a:r>
              <a:rPr lang="en-IN" sz="3000" dirty="0" err="1"/>
              <a:t>dyspnea</a:t>
            </a:r>
            <a:r>
              <a:rPr lang="en-IN" sz="3000" dirty="0"/>
              <a:t> occurs in some cases of hepatic failure, especially in ponies. The pathogenesis of hepatic encephalopathy is unknown, but proposed theories include ammonia as a neurotoxin, alterations in monoamine neurotransmission (serotonin, tryptophan) or catecholamine neurotransmitters, imbalance between aromatic and short branch chain amino acids resulting in increased inhibitory neurotransmitters (γ-aminobutyric acid, l-glutamate), </a:t>
            </a:r>
            <a:r>
              <a:rPr lang="en-IN" sz="3000" dirty="0" smtClean="0"/>
              <a:t>neuro-inhibition </a:t>
            </a:r>
            <a:r>
              <a:rPr lang="en-IN" sz="3000" dirty="0"/>
              <a:t>due to increased cerebral levels of endogenous benzodiazepine-like substances, increased permeability of the blood-brain barrier, and impaired CNS energy metabolism. Although the signs can be dramatic, hepatic encephalopathy is potentially reversible if the underlying hepatic disease can be resolved.</a:t>
            </a:r>
          </a:p>
          <a:p>
            <a:pPr marL="0" indent="0">
              <a:buNone/>
            </a:pPr>
            <a:endParaRPr lang="en-IN" dirty="0"/>
          </a:p>
        </p:txBody>
      </p:sp>
    </p:spTree>
    <p:extLst>
      <p:ext uri="{BB962C8B-B14F-4D97-AF65-F5344CB8AC3E}">
        <p14:creationId xmlns:p14="http://schemas.microsoft.com/office/powerpoint/2010/main" val="1751362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1857</Words>
  <Application>Microsoft Office PowerPoint</Application>
  <PresentationFormat>Widescreen</PresentationFormat>
  <Paragraphs>32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Unit-I Hepatic evaluation of body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Methods for Assessing the Effects of Chemicals on the Endocrine System</dc:title>
  <dc:creator>HP Inc.</dc:creator>
  <cp:lastModifiedBy>HP Inc.</cp:lastModifiedBy>
  <cp:revision>32</cp:revision>
  <dcterms:created xsi:type="dcterms:W3CDTF">2020-09-23T04:34:57Z</dcterms:created>
  <dcterms:modified xsi:type="dcterms:W3CDTF">2020-10-12T06:25:50Z</dcterms:modified>
</cp:coreProperties>
</file>