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8"/>
  </p:notesMasterIdLst>
  <p:sldIdLst>
    <p:sldId id="256" r:id="rId2"/>
    <p:sldId id="292" r:id="rId3"/>
    <p:sldId id="280" r:id="rId4"/>
    <p:sldId id="282" r:id="rId5"/>
    <p:sldId id="291" r:id="rId6"/>
    <p:sldId id="277" r:id="rId7"/>
    <p:sldId id="283" r:id="rId8"/>
    <p:sldId id="284" r:id="rId9"/>
    <p:sldId id="287" r:id="rId10"/>
    <p:sldId id="285" r:id="rId11"/>
    <p:sldId id="288" r:id="rId12"/>
    <p:sldId id="286" r:id="rId13"/>
    <p:sldId id="290" r:id="rId14"/>
    <p:sldId id="293" r:id="rId15"/>
    <p:sldId id="294" r:id="rId16"/>
    <p:sldId id="295" r:id="rId1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9" d="100"/>
          <a:sy n="109" d="100"/>
        </p:scale>
        <p:origin x="636" y="10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3924635-61AC-4860-8050-DFA225919D7B}" type="datetimeFigureOut">
              <a:rPr lang="en-IN" smtClean="0"/>
              <a:t>22-10-2020</a:t>
            </a:fld>
            <a:endParaRPr lang="en-I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661A61DA-CB92-4017-B105-567FD5FE158E}" type="slidenum">
              <a:rPr lang="en-IN" smtClean="0"/>
              <a:t>‹#›</a:t>
            </a:fld>
            <a:endParaRPr lang="en-IN"/>
          </a:p>
        </p:txBody>
      </p:sp>
    </p:spTree>
    <p:extLst>
      <p:ext uri="{BB962C8B-B14F-4D97-AF65-F5344CB8AC3E}">
        <p14:creationId xmlns:p14="http://schemas.microsoft.com/office/powerpoint/2010/main" val="30961809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IN"/>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IN"/>
          </a:p>
        </p:txBody>
      </p:sp>
      <p:sp>
        <p:nvSpPr>
          <p:cNvPr id="4" name="Date Placeholder 3"/>
          <p:cNvSpPr>
            <a:spLocks noGrp="1"/>
          </p:cNvSpPr>
          <p:nvPr>
            <p:ph type="dt" sz="half" idx="10"/>
          </p:nvPr>
        </p:nvSpPr>
        <p:spPr/>
        <p:txBody>
          <a:bodyPr/>
          <a:lstStyle/>
          <a:p>
            <a:fld id="{FF57946E-065D-452A-B483-91BCAA9E3FED}" type="datetimeFigureOut">
              <a:rPr lang="en-IN" smtClean="0"/>
              <a:t>22-10-2020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95662D0-2C31-4320-88D6-18AFAF0297EF}" type="slidenum">
              <a:rPr lang="en-IN" smtClean="0"/>
              <a:t>‹#›</a:t>
            </a:fld>
            <a:endParaRPr lang="en-IN"/>
          </a:p>
        </p:txBody>
      </p:sp>
    </p:spTree>
    <p:extLst>
      <p:ext uri="{BB962C8B-B14F-4D97-AF65-F5344CB8AC3E}">
        <p14:creationId xmlns:p14="http://schemas.microsoft.com/office/powerpoint/2010/main" val="12678328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FF57946E-065D-452A-B483-91BCAA9E3FED}" type="datetimeFigureOut">
              <a:rPr lang="en-IN" smtClean="0"/>
              <a:t>22-10-2020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95662D0-2C31-4320-88D6-18AFAF0297EF}" type="slidenum">
              <a:rPr lang="en-IN" smtClean="0"/>
              <a:t>‹#›</a:t>
            </a:fld>
            <a:endParaRPr lang="en-IN"/>
          </a:p>
        </p:txBody>
      </p:sp>
    </p:spTree>
    <p:extLst>
      <p:ext uri="{BB962C8B-B14F-4D97-AF65-F5344CB8AC3E}">
        <p14:creationId xmlns:p14="http://schemas.microsoft.com/office/powerpoint/2010/main" val="75414552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IN"/>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FF57946E-065D-452A-B483-91BCAA9E3FED}" type="datetimeFigureOut">
              <a:rPr lang="en-IN" smtClean="0"/>
              <a:t>22-10-2020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95662D0-2C31-4320-88D6-18AFAF0297EF}" type="slidenum">
              <a:rPr lang="en-IN" smtClean="0"/>
              <a:t>‹#›</a:t>
            </a:fld>
            <a:endParaRPr lang="en-IN"/>
          </a:p>
        </p:txBody>
      </p:sp>
    </p:spTree>
    <p:extLst>
      <p:ext uri="{BB962C8B-B14F-4D97-AF65-F5344CB8AC3E}">
        <p14:creationId xmlns:p14="http://schemas.microsoft.com/office/powerpoint/2010/main" val="32617896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Date Placeholder 4"/>
          <p:cNvSpPr>
            <a:spLocks noGrp="1"/>
          </p:cNvSpPr>
          <p:nvPr>
            <p:ph type="dt" sz="half" idx="10"/>
          </p:nvPr>
        </p:nvSpPr>
        <p:spPr/>
        <p:txBody>
          <a:bodyPr/>
          <a:lstStyle/>
          <a:p>
            <a:fld id="{FF57946E-065D-452A-B483-91BCAA9E3FED}" type="datetimeFigureOut">
              <a:rPr lang="en-IN" smtClean="0"/>
              <a:t>22-10-2020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695662D0-2C31-4320-88D6-18AFAF0297EF}" type="slidenum">
              <a:rPr lang="en-IN" smtClean="0"/>
              <a:t>‹#›</a:t>
            </a:fld>
            <a:endParaRPr lang="en-IN"/>
          </a:p>
        </p:txBody>
      </p:sp>
    </p:spTree>
    <p:extLst>
      <p:ext uri="{BB962C8B-B14F-4D97-AF65-F5344CB8AC3E}">
        <p14:creationId xmlns:p14="http://schemas.microsoft.com/office/powerpoint/2010/main" val="266815380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IN"/>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7" name="Date Placeholder 6"/>
          <p:cNvSpPr>
            <a:spLocks noGrp="1"/>
          </p:cNvSpPr>
          <p:nvPr>
            <p:ph type="dt" sz="half" idx="10"/>
          </p:nvPr>
        </p:nvSpPr>
        <p:spPr/>
        <p:txBody>
          <a:bodyPr/>
          <a:lstStyle/>
          <a:p>
            <a:fld id="{FF57946E-065D-452A-B483-91BCAA9E3FED}" type="datetimeFigureOut">
              <a:rPr lang="en-IN" smtClean="0"/>
              <a:t>22-10-2020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695662D0-2C31-4320-88D6-18AFAF0297EF}" type="slidenum">
              <a:rPr lang="en-IN" smtClean="0"/>
              <a:t>‹#›</a:t>
            </a:fld>
            <a:endParaRPr lang="en-IN"/>
          </a:p>
        </p:txBody>
      </p:sp>
    </p:spTree>
    <p:extLst>
      <p:ext uri="{BB962C8B-B14F-4D97-AF65-F5344CB8AC3E}">
        <p14:creationId xmlns:p14="http://schemas.microsoft.com/office/powerpoint/2010/main" val="274264805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Date Placeholder 2"/>
          <p:cNvSpPr>
            <a:spLocks noGrp="1"/>
          </p:cNvSpPr>
          <p:nvPr>
            <p:ph type="dt" sz="half" idx="10"/>
          </p:nvPr>
        </p:nvSpPr>
        <p:spPr/>
        <p:txBody>
          <a:bodyPr/>
          <a:lstStyle/>
          <a:p>
            <a:fld id="{FF57946E-065D-452A-B483-91BCAA9E3FED}" type="datetimeFigureOut">
              <a:rPr lang="en-IN" smtClean="0"/>
              <a:t>22-10-2020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695662D0-2C31-4320-88D6-18AFAF0297EF}" type="slidenum">
              <a:rPr lang="en-IN" smtClean="0"/>
              <a:t>‹#›</a:t>
            </a:fld>
            <a:endParaRPr lang="en-IN"/>
          </a:p>
        </p:txBody>
      </p:sp>
    </p:spTree>
    <p:extLst>
      <p:ext uri="{BB962C8B-B14F-4D97-AF65-F5344CB8AC3E}">
        <p14:creationId xmlns:p14="http://schemas.microsoft.com/office/powerpoint/2010/main" val="331514878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F57946E-065D-452A-B483-91BCAA9E3FED}" type="datetimeFigureOut">
              <a:rPr lang="en-IN" smtClean="0"/>
              <a:t>22-10-2020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695662D0-2C31-4320-88D6-18AFAF0297EF}" type="slidenum">
              <a:rPr lang="en-IN" smtClean="0"/>
              <a:t>‹#›</a:t>
            </a:fld>
            <a:endParaRPr lang="en-IN"/>
          </a:p>
        </p:txBody>
      </p:sp>
    </p:spTree>
    <p:extLst>
      <p:ext uri="{BB962C8B-B14F-4D97-AF65-F5344CB8AC3E}">
        <p14:creationId xmlns:p14="http://schemas.microsoft.com/office/powerpoint/2010/main" val="379524893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FF57946E-065D-452A-B483-91BCAA9E3FED}" type="datetimeFigureOut">
              <a:rPr lang="en-IN" smtClean="0"/>
              <a:t>22-10-2020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695662D0-2C31-4320-88D6-18AFAF0297EF}" type="slidenum">
              <a:rPr lang="en-IN" smtClean="0"/>
              <a:t>‹#›</a:t>
            </a:fld>
            <a:endParaRPr lang="en-IN"/>
          </a:p>
        </p:txBody>
      </p:sp>
    </p:spTree>
    <p:extLst>
      <p:ext uri="{BB962C8B-B14F-4D97-AF65-F5344CB8AC3E}">
        <p14:creationId xmlns:p14="http://schemas.microsoft.com/office/powerpoint/2010/main" val="167042275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IN"/>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FF57946E-065D-452A-B483-91BCAA9E3FED}" type="datetimeFigureOut">
              <a:rPr lang="en-IN" smtClean="0"/>
              <a:t>22-10-2020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695662D0-2C31-4320-88D6-18AFAF0297EF}" type="slidenum">
              <a:rPr lang="en-IN" smtClean="0"/>
              <a:t>‹#›</a:t>
            </a:fld>
            <a:endParaRPr lang="en-IN"/>
          </a:p>
        </p:txBody>
      </p:sp>
    </p:spTree>
    <p:extLst>
      <p:ext uri="{BB962C8B-B14F-4D97-AF65-F5344CB8AC3E}">
        <p14:creationId xmlns:p14="http://schemas.microsoft.com/office/powerpoint/2010/main" val="25534332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FF57946E-065D-452A-B483-91BCAA9E3FED}" type="datetimeFigureOut">
              <a:rPr lang="en-IN" smtClean="0"/>
              <a:t>22-10-2020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95662D0-2C31-4320-88D6-18AFAF0297EF}" type="slidenum">
              <a:rPr lang="en-IN" smtClean="0"/>
              <a:t>‹#›</a:t>
            </a:fld>
            <a:endParaRPr lang="en-IN"/>
          </a:p>
        </p:txBody>
      </p:sp>
    </p:spTree>
    <p:extLst>
      <p:ext uri="{BB962C8B-B14F-4D97-AF65-F5344CB8AC3E}">
        <p14:creationId xmlns:p14="http://schemas.microsoft.com/office/powerpoint/2010/main" val="144677552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IN"/>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FF57946E-065D-452A-B483-91BCAA9E3FED}" type="datetimeFigureOut">
              <a:rPr lang="en-IN" smtClean="0"/>
              <a:t>22-10-2020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95662D0-2C31-4320-88D6-18AFAF0297EF}" type="slidenum">
              <a:rPr lang="en-IN" smtClean="0"/>
              <a:t>‹#›</a:t>
            </a:fld>
            <a:endParaRPr lang="en-IN"/>
          </a:p>
        </p:txBody>
      </p:sp>
    </p:spTree>
    <p:extLst>
      <p:ext uri="{BB962C8B-B14F-4D97-AF65-F5344CB8AC3E}">
        <p14:creationId xmlns:p14="http://schemas.microsoft.com/office/powerpoint/2010/main" val="260929819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IN"/>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FF57946E-065D-452A-B483-91BCAA9E3FED}" type="datetimeFigureOut">
              <a:rPr lang="en-IN" smtClean="0"/>
              <a:t>22-10-2020</a:t>
            </a:fld>
            <a:endParaRPr lang="en-IN"/>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95662D0-2C31-4320-88D6-18AFAF0297EF}" type="slidenum">
              <a:rPr lang="en-IN" smtClean="0"/>
              <a:t>‹#›</a:t>
            </a:fld>
            <a:endParaRPr lang="en-IN"/>
          </a:p>
        </p:txBody>
      </p:sp>
    </p:spTree>
    <p:extLst>
      <p:ext uri="{BB962C8B-B14F-4D97-AF65-F5344CB8AC3E}">
        <p14:creationId xmlns:p14="http://schemas.microsoft.com/office/powerpoint/2010/main" val="163967227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5.gif"/><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68215" y="1122362"/>
            <a:ext cx="10779370" cy="2333015"/>
          </a:xfrm>
        </p:spPr>
        <p:txBody>
          <a:bodyPr>
            <a:normAutofit fontScale="90000"/>
          </a:bodyPr>
          <a:lstStyle/>
          <a:p>
            <a:r>
              <a:rPr lang="en-IN" u="sng" dirty="0" smtClean="0">
                <a:latin typeface="Algerian" panose="04020705040A02060702" pitchFamily="82" charset="0"/>
              </a:rPr>
              <a:t>Unit-II</a:t>
            </a:r>
            <a:r>
              <a:rPr lang="en-IN" u="sng" dirty="0" smtClean="0"/>
              <a:t/>
            </a:r>
            <a:br>
              <a:rPr lang="en-IN" u="sng" dirty="0" smtClean="0"/>
            </a:br>
            <a:r>
              <a:rPr lang="en-IN" u="sng" dirty="0" smtClean="0"/>
              <a:t/>
            </a:r>
            <a:br>
              <a:rPr lang="en-IN" u="sng" dirty="0" smtClean="0"/>
            </a:br>
            <a:r>
              <a:rPr lang="en-IN" b="1" dirty="0" smtClean="0">
                <a:latin typeface="+mn-lt"/>
              </a:rPr>
              <a:t>Synthesis and Secretion</a:t>
            </a:r>
            <a:br>
              <a:rPr lang="en-IN" b="1" dirty="0" smtClean="0">
                <a:latin typeface="+mn-lt"/>
              </a:rPr>
            </a:br>
            <a:r>
              <a:rPr lang="en-IN" b="1" dirty="0" smtClean="0">
                <a:latin typeface="+mn-lt"/>
              </a:rPr>
              <a:t> </a:t>
            </a:r>
            <a:r>
              <a:rPr lang="en-IN" b="1" dirty="0">
                <a:latin typeface="+mn-lt"/>
              </a:rPr>
              <a:t>of Peptide </a:t>
            </a:r>
            <a:r>
              <a:rPr lang="en-IN" b="1" dirty="0" smtClean="0">
                <a:latin typeface="+mn-lt"/>
              </a:rPr>
              <a:t>Hormones</a:t>
            </a:r>
            <a:endParaRPr lang="en-IN" b="1" dirty="0">
              <a:latin typeface="+mn-lt"/>
            </a:endParaRPr>
          </a:p>
        </p:txBody>
      </p:sp>
      <p:sp>
        <p:nvSpPr>
          <p:cNvPr id="3" name="Subtitle 2"/>
          <p:cNvSpPr>
            <a:spLocks noGrp="1"/>
          </p:cNvSpPr>
          <p:nvPr>
            <p:ph type="subTitle" idx="1"/>
          </p:nvPr>
        </p:nvSpPr>
        <p:spPr>
          <a:xfrm>
            <a:off x="1072662" y="3947737"/>
            <a:ext cx="9927786" cy="2725615"/>
          </a:xfrm>
        </p:spPr>
        <p:txBody>
          <a:bodyPr>
            <a:normAutofit fontScale="92500" lnSpcReduction="20000"/>
          </a:bodyPr>
          <a:lstStyle/>
          <a:p>
            <a:pPr algn="l"/>
            <a:r>
              <a:rPr lang="en-IN" sz="2600" dirty="0" smtClean="0"/>
              <a:t>Chemical Bioregulation in Physiological functions</a:t>
            </a:r>
          </a:p>
          <a:p>
            <a:pPr algn="l"/>
            <a:r>
              <a:rPr lang="en-IN" sz="2600" dirty="0" smtClean="0"/>
              <a:t>Course No. – VPY- 609</a:t>
            </a:r>
          </a:p>
          <a:p>
            <a:pPr algn="l"/>
            <a:r>
              <a:rPr lang="en-IN" sz="2600" dirty="0" smtClean="0"/>
              <a:t>Credit Hrs. – 3+0=3</a:t>
            </a:r>
          </a:p>
          <a:p>
            <a:pPr algn="r"/>
            <a:r>
              <a:rPr lang="en-IN" b="1" dirty="0" err="1" smtClean="0"/>
              <a:t>Dr.</a:t>
            </a:r>
            <a:r>
              <a:rPr lang="en-IN" b="1" dirty="0" smtClean="0"/>
              <a:t> </a:t>
            </a:r>
            <a:r>
              <a:rPr lang="en-IN" b="1" dirty="0" err="1" smtClean="0"/>
              <a:t>Pramod</a:t>
            </a:r>
            <a:r>
              <a:rPr lang="en-IN" b="1" dirty="0" smtClean="0"/>
              <a:t> Kumar</a:t>
            </a:r>
          </a:p>
          <a:p>
            <a:pPr algn="r"/>
            <a:r>
              <a:rPr lang="en-IN" dirty="0" err="1" smtClean="0"/>
              <a:t>Asstt</a:t>
            </a:r>
            <a:r>
              <a:rPr lang="en-IN" dirty="0" smtClean="0"/>
              <a:t>. Professor</a:t>
            </a:r>
          </a:p>
          <a:p>
            <a:pPr algn="r"/>
            <a:r>
              <a:rPr lang="en-IN" dirty="0" err="1" smtClean="0"/>
              <a:t>Deptt</a:t>
            </a:r>
            <a:r>
              <a:rPr lang="en-IN" dirty="0" smtClean="0"/>
              <a:t>. of Veterinary Physiology</a:t>
            </a:r>
          </a:p>
          <a:p>
            <a:pPr algn="r"/>
            <a:r>
              <a:rPr lang="en-IN" dirty="0" smtClean="0"/>
              <a:t>BVC, Patna</a:t>
            </a:r>
            <a:endParaRPr lang="en-IN" dirty="0"/>
          </a:p>
        </p:txBody>
      </p:sp>
      <p:pic>
        <p:nvPicPr>
          <p:cNvPr id="4" name="Picture 3" descr="C:\Users\BVC\Desktop\BASU-Logo.jpg"/>
          <p:cNvPicPr/>
          <p:nvPr/>
        </p:nvPicPr>
        <p:blipFill>
          <a:blip r:embed="rId2"/>
          <a:srcRect/>
          <a:stretch>
            <a:fillRect/>
          </a:stretch>
        </p:blipFill>
        <p:spPr bwMode="auto">
          <a:xfrm>
            <a:off x="407376" y="161192"/>
            <a:ext cx="1466850" cy="733425"/>
          </a:xfrm>
          <a:prstGeom prst="rect">
            <a:avLst/>
          </a:prstGeom>
          <a:noFill/>
          <a:ln w="9525">
            <a:noFill/>
            <a:miter lim="800000"/>
            <a:headEnd/>
            <a:tailEnd/>
          </a:ln>
        </p:spPr>
      </p:pic>
      <p:pic>
        <p:nvPicPr>
          <p:cNvPr id="5" name="Picture 4" descr="C:\Users\BVC\Desktop\Colour_Logo_BVC.JPG"/>
          <p:cNvPicPr/>
          <p:nvPr/>
        </p:nvPicPr>
        <p:blipFill>
          <a:blip r:embed="rId3"/>
          <a:srcRect/>
          <a:stretch>
            <a:fillRect/>
          </a:stretch>
        </p:blipFill>
        <p:spPr bwMode="auto">
          <a:xfrm>
            <a:off x="11000448" y="152400"/>
            <a:ext cx="790575" cy="828675"/>
          </a:xfrm>
          <a:prstGeom prst="rect">
            <a:avLst/>
          </a:prstGeom>
          <a:noFill/>
          <a:ln w="9525">
            <a:noFill/>
            <a:miter lim="800000"/>
            <a:headEnd/>
            <a:tailEnd/>
          </a:ln>
        </p:spPr>
      </p:pic>
    </p:spTree>
    <p:extLst>
      <p:ext uri="{BB962C8B-B14F-4D97-AF65-F5344CB8AC3E}">
        <p14:creationId xmlns:p14="http://schemas.microsoft.com/office/powerpoint/2010/main" val="3456966158"/>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Animal Cell- Definition, Structure, Parts, Functions and Diagram"/>
          <p:cNvPicPr>
            <a:picLocks noChangeAspect="1" noChangeArrowheads="1"/>
          </p:cNvPicPr>
          <p:nvPr/>
        </p:nvPicPr>
        <p:blipFill rotWithShape="1">
          <a:blip r:embed="rId2">
            <a:extLst>
              <a:ext uri="{28A0092B-C50C-407E-A947-70E740481C1C}">
                <a14:useLocalDpi xmlns:a14="http://schemas.microsoft.com/office/drawing/2010/main" val="0"/>
              </a:ext>
            </a:extLst>
          </a:blip>
          <a:srcRect b="9486"/>
          <a:stretch/>
        </p:blipFill>
        <p:spPr bwMode="auto">
          <a:xfrm>
            <a:off x="994911" y="87923"/>
            <a:ext cx="9881174" cy="5978769"/>
          </a:xfrm>
          <a:prstGeom prst="roundRect">
            <a:avLst/>
          </a:prstGeom>
          <a:noFill/>
          <a:extLst>
            <a:ext uri="{909E8E84-426E-40DD-AFC4-6F175D3DCCD1}">
              <a14:hiddenFill xmlns:a14="http://schemas.microsoft.com/office/drawing/2010/main">
                <a:solidFill>
                  <a:srgbClr val="FFFFFF"/>
                </a:solidFill>
              </a14:hiddenFill>
            </a:ext>
          </a:extLst>
        </p:spPr>
      </p:pic>
      <p:sp>
        <p:nvSpPr>
          <p:cNvPr id="4" name="TextBox 3"/>
          <p:cNvSpPr txBox="1"/>
          <p:nvPr/>
        </p:nvSpPr>
        <p:spPr>
          <a:xfrm>
            <a:off x="8774723" y="6418384"/>
            <a:ext cx="2101362" cy="246221"/>
          </a:xfrm>
          <a:prstGeom prst="rect">
            <a:avLst/>
          </a:prstGeom>
          <a:noFill/>
        </p:spPr>
        <p:txBody>
          <a:bodyPr wrap="square" rtlCol="0">
            <a:spAutoFit/>
          </a:bodyPr>
          <a:lstStyle/>
          <a:p>
            <a:r>
              <a:rPr lang="en-IN" sz="1000" dirty="0" err="1" smtClean="0"/>
              <a:t>Sagar</a:t>
            </a:r>
            <a:r>
              <a:rPr lang="en-IN" sz="1000" dirty="0" smtClean="0"/>
              <a:t> </a:t>
            </a:r>
            <a:r>
              <a:rPr lang="en-IN" sz="1000" dirty="0" err="1" smtClean="0"/>
              <a:t>Aryal</a:t>
            </a:r>
            <a:r>
              <a:rPr lang="en-IN" sz="1000" dirty="0" smtClean="0"/>
              <a:t> www.microbenotes.com</a:t>
            </a:r>
            <a:endParaRPr lang="en-IN" sz="1000" dirty="0"/>
          </a:p>
        </p:txBody>
      </p:sp>
    </p:spTree>
    <p:extLst>
      <p:ext uri="{BB962C8B-B14F-4D97-AF65-F5344CB8AC3E}">
        <p14:creationId xmlns:p14="http://schemas.microsoft.com/office/powerpoint/2010/main" val="353286302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01661" y="110149"/>
            <a:ext cx="2954215" cy="848213"/>
          </a:xfrm>
        </p:spPr>
        <p:txBody>
          <a:bodyPr>
            <a:normAutofit/>
          </a:bodyPr>
          <a:lstStyle/>
          <a:p>
            <a:pPr algn="ctr"/>
            <a:r>
              <a:rPr lang="en-US" b="1" dirty="0" smtClean="0"/>
              <a:t>Introduction</a:t>
            </a:r>
            <a:endParaRPr lang="en-IN" b="1" dirty="0"/>
          </a:p>
        </p:txBody>
      </p:sp>
      <p:sp>
        <p:nvSpPr>
          <p:cNvPr id="3" name="Content Placeholder 2"/>
          <p:cNvSpPr>
            <a:spLocks noGrp="1"/>
          </p:cNvSpPr>
          <p:nvPr>
            <p:ph idx="1"/>
          </p:nvPr>
        </p:nvSpPr>
        <p:spPr>
          <a:xfrm>
            <a:off x="310661" y="1116622"/>
            <a:ext cx="11570677" cy="5161084"/>
          </a:xfrm>
        </p:spPr>
        <p:txBody>
          <a:bodyPr>
            <a:normAutofit/>
          </a:bodyPr>
          <a:lstStyle/>
          <a:p>
            <a:pPr algn="just"/>
            <a:r>
              <a:rPr lang="en-IN" dirty="0"/>
              <a:t>Peptide hormones are composed of polypeptide chains with a size ranging from three to hundreds of amino acids. </a:t>
            </a:r>
            <a:endParaRPr lang="en-IN" dirty="0" smtClean="0"/>
          </a:p>
          <a:p>
            <a:pPr algn="just"/>
            <a:endParaRPr lang="en-IN" dirty="0" smtClean="0"/>
          </a:p>
          <a:p>
            <a:pPr algn="just"/>
            <a:r>
              <a:rPr lang="en-IN" dirty="0" smtClean="0"/>
              <a:t>Peptide </a:t>
            </a:r>
            <a:r>
              <a:rPr lang="en-IN" dirty="0"/>
              <a:t>hormone synthesis involves several steps occurring in the nucleus and cytoplasm of secretory cells, including gene transcription into the precursor nuclear ribonucleic acid, </a:t>
            </a:r>
            <a:r>
              <a:rPr lang="en-IN" dirty="0" smtClean="0"/>
              <a:t>post-transcriptional </a:t>
            </a:r>
            <a:r>
              <a:rPr lang="en-IN" dirty="0"/>
              <a:t>modifications of the precursor </a:t>
            </a:r>
            <a:r>
              <a:rPr lang="en-IN" dirty="0" smtClean="0"/>
              <a:t>mRNA </a:t>
            </a:r>
            <a:r>
              <a:rPr lang="en-IN" dirty="0"/>
              <a:t>transcript, translation of the mature </a:t>
            </a:r>
            <a:r>
              <a:rPr lang="en-IN" dirty="0" smtClean="0"/>
              <a:t>mRNA </a:t>
            </a:r>
            <a:r>
              <a:rPr lang="en-IN" dirty="0"/>
              <a:t>and </a:t>
            </a:r>
            <a:r>
              <a:rPr lang="en-IN" dirty="0" smtClean="0"/>
              <a:t>co-translational </a:t>
            </a:r>
            <a:r>
              <a:rPr lang="en-IN" dirty="0"/>
              <a:t>and </a:t>
            </a:r>
            <a:r>
              <a:rPr lang="en-IN" dirty="0" smtClean="0"/>
              <a:t>post-translational </a:t>
            </a:r>
            <a:r>
              <a:rPr lang="en-IN" dirty="0"/>
              <a:t>modifications of the hormonal peptide. </a:t>
            </a:r>
            <a:endParaRPr lang="en-IN" dirty="0" smtClean="0"/>
          </a:p>
          <a:p>
            <a:pPr algn="just"/>
            <a:endParaRPr lang="en-IN" dirty="0" smtClean="0"/>
          </a:p>
          <a:p>
            <a:pPr algn="just"/>
            <a:r>
              <a:rPr lang="en-IN" dirty="0" smtClean="0"/>
              <a:t>Synthesis is </a:t>
            </a:r>
            <a:r>
              <a:rPr lang="en-IN" dirty="0"/>
              <a:t>regulated at one or more of the above-mentioned biosynthetic steps in order to meet the secretory requirements of endocrine glands. </a:t>
            </a:r>
            <a:endParaRPr lang="en-IN" dirty="0" smtClean="0"/>
          </a:p>
        </p:txBody>
      </p:sp>
    </p:spTree>
    <p:extLst>
      <p:ext uri="{BB962C8B-B14F-4D97-AF65-F5344CB8AC3E}">
        <p14:creationId xmlns:p14="http://schemas.microsoft.com/office/powerpoint/2010/main" val="1287652591"/>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369277"/>
            <a:ext cx="10515600" cy="6224954"/>
          </a:xfrm>
        </p:spPr>
        <p:txBody>
          <a:bodyPr>
            <a:normAutofit lnSpcReduction="10000"/>
          </a:bodyPr>
          <a:lstStyle/>
          <a:p>
            <a:pPr algn="just"/>
            <a:r>
              <a:rPr lang="en-IN" dirty="0"/>
              <a:t>Once they are synthesized, peptide hormones are packaged into secretory granules until appropriate stimuli result in their secretion into the extracellular space. </a:t>
            </a:r>
            <a:endParaRPr lang="en-IN" dirty="0" smtClean="0"/>
          </a:p>
          <a:p>
            <a:pPr algn="just"/>
            <a:endParaRPr lang="en-IN" dirty="0"/>
          </a:p>
          <a:p>
            <a:pPr algn="just"/>
            <a:r>
              <a:rPr lang="en-IN" dirty="0" smtClean="0"/>
              <a:t>Secretion </a:t>
            </a:r>
            <a:r>
              <a:rPr lang="en-IN" dirty="0"/>
              <a:t>is not uniform but rather follows pulsatile patterns and rhythmic changes which, in association with feedback mechanisms, ensure that hormone production is adequate and prevent the excessive release of hormones. </a:t>
            </a:r>
            <a:endParaRPr lang="en-IN" dirty="0" smtClean="0"/>
          </a:p>
          <a:p>
            <a:pPr algn="just"/>
            <a:endParaRPr lang="en-IN" dirty="0"/>
          </a:p>
          <a:p>
            <a:pPr algn="just"/>
            <a:r>
              <a:rPr lang="en-IN" dirty="0"/>
              <a:t>Most peptide hormones are water soluble and therefore do not require carrier proteins to circulate in the blood stream. </a:t>
            </a:r>
            <a:endParaRPr lang="en-IN" dirty="0" smtClean="0"/>
          </a:p>
          <a:p>
            <a:pPr algn="just"/>
            <a:endParaRPr lang="en-IN" dirty="0"/>
          </a:p>
          <a:p>
            <a:pPr algn="just"/>
            <a:r>
              <a:rPr lang="en-IN" dirty="0"/>
              <a:t>This property results in rapid hormone degradation by plasma proteases and a shorter half-life and duration of action compared to other types of hormones, such as steroid and thyroid hormones.</a:t>
            </a:r>
          </a:p>
          <a:p>
            <a:pPr algn="just"/>
            <a:endParaRPr lang="en-IN" dirty="0"/>
          </a:p>
          <a:p>
            <a:pPr marL="0" indent="0" algn="just">
              <a:buNone/>
            </a:pPr>
            <a:endParaRPr lang="en-IN" dirty="0"/>
          </a:p>
        </p:txBody>
      </p:sp>
    </p:spTree>
    <p:extLst>
      <p:ext uri="{BB962C8B-B14F-4D97-AF65-F5344CB8AC3E}">
        <p14:creationId xmlns:p14="http://schemas.microsoft.com/office/powerpoint/2010/main" val="603565794"/>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Content Placeholder 3"/>
          <p:cNvPicPr>
            <a:picLocks noGrp="1" noChangeAspect="1"/>
          </p:cNvPicPr>
          <p:nvPr>
            <p:ph idx="1"/>
          </p:nvPr>
        </p:nvPicPr>
        <p:blipFill rotWithShape="1">
          <a:blip r:embed="rId2"/>
          <a:srcRect l="8348" t="17020" r="7597" b="10126"/>
          <a:stretch/>
        </p:blipFill>
        <p:spPr>
          <a:xfrm>
            <a:off x="2382716" y="712177"/>
            <a:ext cx="7491046" cy="4870938"/>
          </a:xfrm>
          <a:prstGeom prst="roundRect">
            <a:avLst/>
          </a:prstGeom>
        </p:spPr>
      </p:pic>
    </p:spTree>
    <p:extLst>
      <p:ext uri="{BB962C8B-B14F-4D97-AF65-F5344CB8AC3E}">
        <p14:creationId xmlns:p14="http://schemas.microsoft.com/office/powerpoint/2010/main" val="137636138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2" descr="Steroid Hormones: Synthesis, Secretion, and Transport | SpringerLink"/>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364766" y="1214191"/>
            <a:ext cx="5858365" cy="399101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55801071"/>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852855"/>
            <a:ext cx="10515600" cy="5451230"/>
          </a:xfrm>
        </p:spPr>
        <p:txBody>
          <a:bodyPr>
            <a:normAutofit fontScale="92500" lnSpcReduction="10000"/>
          </a:bodyPr>
          <a:lstStyle/>
          <a:p>
            <a:pPr algn="just">
              <a:buFont typeface="Courier New" panose="02070309020205020404" pitchFamily="49" charset="0"/>
              <a:buChar char="o"/>
            </a:pPr>
            <a:r>
              <a:rPr lang="en-IN" dirty="0"/>
              <a:t>Proteins are important as the backbones of polypeptide hormones and as integral components of enzymes that participate in the biosynthetic pathways of steroid and thyroid hormones as well as enzymes that participate in intracellular synthetic and degradative actions and in energy generation</a:t>
            </a:r>
            <a:r>
              <a:rPr lang="en-IN" dirty="0" smtClean="0"/>
              <a:t>.</a:t>
            </a:r>
          </a:p>
          <a:p>
            <a:pPr algn="just">
              <a:buFont typeface="Courier New" panose="02070309020205020404" pitchFamily="49" charset="0"/>
              <a:buChar char="o"/>
            </a:pPr>
            <a:endParaRPr lang="en-IN" dirty="0" smtClean="0"/>
          </a:p>
          <a:p>
            <a:pPr algn="just">
              <a:buFont typeface="Courier New" panose="02070309020205020404" pitchFamily="49" charset="0"/>
              <a:buChar char="o"/>
            </a:pPr>
            <a:r>
              <a:rPr lang="en-IN" dirty="0" smtClean="0"/>
              <a:t>These </a:t>
            </a:r>
            <a:r>
              <a:rPr lang="en-IN" dirty="0"/>
              <a:t>are critical membrane, </a:t>
            </a:r>
            <a:r>
              <a:rPr lang="en-IN" dirty="0" smtClean="0"/>
              <a:t>receptor </a:t>
            </a:r>
            <a:r>
              <a:rPr lang="en-IN" dirty="0"/>
              <a:t>and cytoskeletal </a:t>
            </a:r>
            <a:r>
              <a:rPr lang="en-IN" dirty="0" smtClean="0"/>
              <a:t>molecules </a:t>
            </a:r>
            <a:r>
              <a:rPr lang="en-IN" dirty="0"/>
              <a:t>and an appreciation of the pathways for polypeptide synthesis and their associated cellular </a:t>
            </a:r>
            <a:r>
              <a:rPr lang="en-IN" dirty="0" smtClean="0"/>
              <a:t>structures. </a:t>
            </a:r>
          </a:p>
          <a:p>
            <a:pPr algn="just">
              <a:buFont typeface="Courier New" panose="02070309020205020404" pitchFamily="49" charset="0"/>
              <a:buChar char="o"/>
            </a:pPr>
            <a:endParaRPr lang="en-IN" dirty="0" smtClean="0"/>
          </a:p>
          <a:p>
            <a:pPr algn="just">
              <a:buFont typeface="Courier New" panose="02070309020205020404" pitchFamily="49" charset="0"/>
              <a:buChar char="o"/>
            </a:pPr>
            <a:r>
              <a:rPr lang="en-IN" dirty="0" smtClean="0"/>
              <a:t>The </a:t>
            </a:r>
            <a:r>
              <a:rPr lang="en-IN" dirty="0"/>
              <a:t>production of a functional protein hormone requires numerous steps, each one involving modifications or processing of precursor molecules.</a:t>
            </a:r>
            <a:r>
              <a:rPr lang="en-IN" dirty="0"/>
              <a:t/>
            </a:r>
            <a:br>
              <a:rPr lang="en-IN" dirty="0"/>
            </a:br>
            <a:r>
              <a:rPr lang="en-IN" dirty="0"/>
              <a:t>The eukaryotic cell consists of two major compartments, the nucleus and </a:t>
            </a:r>
            <a:r>
              <a:rPr lang="en-IN" dirty="0" smtClean="0"/>
              <a:t>cytoplasm, </a:t>
            </a:r>
            <a:r>
              <a:rPr lang="en-IN" dirty="0"/>
              <a:t>which are delimited by plasma membranes that are topologically contiguous with one </a:t>
            </a:r>
            <a:r>
              <a:rPr lang="en-IN" dirty="0" smtClean="0"/>
              <a:t>another. </a:t>
            </a:r>
          </a:p>
        </p:txBody>
      </p:sp>
    </p:spTree>
    <p:extLst>
      <p:ext uri="{BB962C8B-B14F-4D97-AF65-F5344CB8AC3E}">
        <p14:creationId xmlns:p14="http://schemas.microsoft.com/office/powerpoint/2010/main" val="416871098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694589"/>
            <a:ext cx="10515600" cy="5301761"/>
          </a:xfrm>
        </p:spPr>
        <p:txBody>
          <a:bodyPr>
            <a:normAutofit lnSpcReduction="10000"/>
          </a:bodyPr>
          <a:lstStyle/>
          <a:p>
            <a:pPr algn="just">
              <a:buFont typeface="Courier New" panose="02070309020205020404" pitchFamily="49" charset="0"/>
              <a:buChar char="o"/>
            </a:pPr>
            <a:r>
              <a:rPr lang="en-IN" b="1" dirty="0" smtClean="0"/>
              <a:t> </a:t>
            </a:r>
            <a:r>
              <a:rPr lang="en-IN" dirty="0" smtClean="0"/>
              <a:t>The </a:t>
            </a:r>
            <a:r>
              <a:rPr lang="en-IN" dirty="0"/>
              <a:t>nucleus is surrounded by an envelope consisting of an outer and inner membrane encompassing a </a:t>
            </a:r>
            <a:r>
              <a:rPr lang="en-IN" dirty="0" err="1"/>
              <a:t>cisternal</a:t>
            </a:r>
            <a:r>
              <a:rPr lang="en-IN" dirty="0"/>
              <a:t> space.</a:t>
            </a:r>
          </a:p>
          <a:p>
            <a:pPr algn="just">
              <a:buFont typeface="Courier New" panose="02070309020205020404" pitchFamily="49" charset="0"/>
              <a:buChar char="o"/>
            </a:pPr>
            <a:endParaRPr lang="en-IN" dirty="0"/>
          </a:p>
          <a:p>
            <a:pPr algn="just">
              <a:buFont typeface="Courier New" panose="02070309020205020404" pitchFamily="49" charset="0"/>
              <a:buChar char="o"/>
            </a:pPr>
            <a:r>
              <a:rPr lang="en-IN" dirty="0" smtClean="0"/>
              <a:t> The </a:t>
            </a:r>
            <a:r>
              <a:rPr lang="en-IN" dirty="0"/>
              <a:t>nuclear envelope is perforated by nuclear pore complexes that permit communication of the nucleoplasm with the cytoplasm</a:t>
            </a:r>
            <a:r>
              <a:rPr lang="en-IN" dirty="0" smtClean="0"/>
              <a:t>.</a:t>
            </a:r>
          </a:p>
          <a:p>
            <a:pPr algn="just">
              <a:buFont typeface="Courier New" panose="02070309020205020404" pitchFamily="49" charset="0"/>
              <a:buChar char="o"/>
            </a:pPr>
            <a:endParaRPr lang="en-IN" dirty="0"/>
          </a:p>
          <a:p>
            <a:pPr algn="just">
              <a:buFont typeface="Courier New" panose="02070309020205020404" pitchFamily="49" charset="0"/>
              <a:buChar char="o"/>
            </a:pPr>
            <a:r>
              <a:rPr lang="en-IN" dirty="0"/>
              <a:t>The nucleus contains much of the cellular nucleic acid or genetic material in the form of genes, which </a:t>
            </a:r>
            <a:r>
              <a:rPr lang="en-IN" dirty="0" err="1"/>
              <a:t>harbor</a:t>
            </a:r>
            <a:r>
              <a:rPr lang="en-IN" dirty="0"/>
              <a:t> the information necessary for the initial production of precursor RNAs and hence functional proteins. </a:t>
            </a:r>
            <a:endParaRPr lang="en-IN" dirty="0" smtClean="0"/>
          </a:p>
          <a:p>
            <a:pPr algn="just">
              <a:buFont typeface="Courier New" panose="02070309020205020404" pitchFamily="49" charset="0"/>
              <a:buChar char="o"/>
            </a:pPr>
            <a:endParaRPr lang="en-IN" dirty="0" smtClean="0"/>
          </a:p>
          <a:p>
            <a:pPr algn="just">
              <a:buFont typeface="Courier New" panose="02070309020205020404" pitchFamily="49" charset="0"/>
              <a:buChar char="o"/>
            </a:pPr>
            <a:r>
              <a:rPr lang="en-IN" dirty="0" smtClean="0"/>
              <a:t>The </a:t>
            </a:r>
            <a:r>
              <a:rPr lang="en-IN" dirty="0"/>
              <a:t>cytoplasm contains multiple organelles that are involved in the synthesis of proteins and their processing. </a:t>
            </a:r>
            <a:endParaRPr lang="en-IN" dirty="0"/>
          </a:p>
        </p:txBody>
      </p:sp>
    </p:spTree>
    <p:extLst>
      <p:ext uri="{BB962C8B-B14F-4D97-AF65-F5344CB8AC3E}">
        <p14:creationId xmlns:p14="http://schemas.microsoft.com/office/powerpoint/2010/main" val="109995107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764931" y="378069"/>
            <a:ext cx="10588869" cy="6119446"/>
          </a:xfrm>
        </p:spPr>
        <p:txBody>
          <a:bodyPr>
            <a:normAutofit lnSpcReduction="10000"/>
          </a:bodyPr>
          <a:lstStyle/>
          <a:p>
            <a:pPr algn="just">
              <a:buFont typeface="Courier New" panose="02070309020205020404" pitchFamily="49" charset="0"/>
              <a:buChar char="o"/>
            </a:pPr>
            <a:r>
              <a:rPr lang="en-IN" dirty="0"/>
              <a:t>These events occur through an assembly-line </a:t>
            </a:r>
            <a:r>
              <a:rPr lang="en-IN" dirty="0" smtClean="0"/>
              <a:t>arrangement </a:t>
            </a:r>
            <a:r>
              <a:rPr lang="en-IN" dirty="0"/>
              <a:t>by which the initial protein precursors are altered by changes in their primary structures and by glycosylation and other chemical modifications</a:t>
            </a:r>
            <a:r>
              <a:rPr lang="en-IN" dirty="0" smtClean="0"/>
              <a:t>.</a:t>
            </a:r>
          </a:p>
          <a:p>
            <a:pPr algn="just">
              <a:buFont typeface="Courier New" panose="02070309020205020404" pitchFamily="49" charset="0"/>
              <a:buChar char="o"/>
            </a:pPr>
            <a:endParaRPr lang="en-IN" dirty="0"/>
          </a:p>
          <a:p>
            <a:pPr algn="just">
              <a:buFont typeface="Courier New" panose="02070309020205020404" pitchFamily="49" charset="0"/>
              <a:buChar char="o"/>
            </a:pPr>
            <a:r>
              <a:rPr lang="en-IN" dirty="0" smtClean="0"/>
              <a:t> </a:t>
            </a:r>
            <a:r>
              <a:rPr lang="en-IN" dirty="0"/>
              <a:t>These organelles include the </a:t>
            </a:r>
            <a:r>
              <a:rPr lang="en-IN" dirty="0" smtClean="0"/>
              <a:t>ER, </a:t>
            </a:r>
            <a:r>
              <a:rPr lang="en-IN" dirty="0"/>
              <a:t>where initial protein synthesis </a:t>
            </a:r>
            <a:r>
              <a:rPr lang="en-IN" dirty="0" smtClean="0"/>
              <a:t>occurs </a:t>
            </a:r>
            <a:r>
              <a:rPr lang="en-IN" dirty="0"/>
              <a:t>and a complex membranous structure known as the Golgi stack, where further protein processing and </a:t>
            </a:r>
            <a:r>
              <a:rPr lang="en-IN" dirty="0" smtClean="0"/>
              <a:t>post-translational </a:t>
            </a:r>
            <a:r>
              <a:rPr lang="en-IN" dirty="0"/>
              <a:t>modifications, </a:t>
            </a:r>
            <a:r>
              <a:rPr lang="en-IN" dirty="0" smtClean="0"/>
              <a:t>sorting </a:t>
            </a:r>
            <a:r>
              <a:rPr lang="en-IN" dirty="0"/>
              <a:t>and translocation </a:t>
            </a:r>
            <a:r>
              <a:rPr lang="en-IN" dirty="0" smtClean="0"/>
              <a:t>takes </a:t>
            </a:r>
            <a:r>
              <a:rPr lang="en-IN" dirty="0"/>
              <a:t>place</a:t>
            </a:r>
            <a:r>
              <a:rPr lang="en-IN" dirty="0" smtClean="0"/>
              <a:t>.</a:t>
            </a:r>
          </a:p>
          <a:p>
            <a:pPr algn="just">
              <a:buFont typeface="Courier New" panose="02070309020205020404" pitchFamily="49" charset="0"/>
              <a:buChar char="o"/>
            </a:pPr>
            <a:endParaRPr lang="en-IN" dirty="0"/>
          </a:p>
          <a:p>
            <a:pPr algn="just">
              <a:buFont typeface="Courier New" panose="02070309020205020404" pitchFamily="49" charset="0"/>
              <a:buChar char="o"/>
            </a:pPr>
            <a:r>
              <a:rPr lang="en-IN" dirty="0" smtClean="0"/>
              <a:t>The </a:t>
            </a:r>
            <a:r>
              <a:rPr lang="en-IN" dirty="0"/>
              <a:t>secretory cell is differentiated from other cell types by the presence of secretory granules that emerge from the Golgi stack. </a:t>
            </a:r>
            <a:r>
              <a:rPr lang="en-IN" dirty="0" smtClean="0"/>
              <a:t>These granules are specialized, membrane-bound organelles that contain polypeptide hormones in high concentration that may be stored for long periods. Stimulus-secretion coupling allows release of the hormone from the granule on physiologic demand.</a:t>
            </a:r>
            <a:endParaRPr lang="en-IN" dirty="0"/>
          </a:p>
        </p:txBody>
      </p:sp>
    </p:spTree>
    <p:extLst>
      <p:ext uri="{BB962C8B-B14F-4D97-AF65-F5344CB8AC3E}">
        <p14:creationId xmlns:p14="http://schemas.microsoft.com/office/powerpoint/2010/main" val="185495951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888024"/>
            <a:ext cx="10515600" cy="5125916"/>
          </a:xfrm>
        </p:spPr>
        <p:txBody>
          <a:bodyPr>
            <a:normAutofit/>
          </a:bodyPr>
          <a:lstStyle/>
          <a:p>
            <a:pPr algn="just">
              <a:buFont typeface="Courier New" panose="02070309020205020404" pitchFamily="49" charset="0"/>
              <a:buChar char="o"/>
            </a:pPr>
            <a:r>
              <a:rPr lang="en-IN" dirty="0"/>
              <a:t>Each protein produced by a cell is encoded by a gene. In a typical mammalian haploid genome, ~100,000 genes are grouped together into clusters called chromosomes. However, only a subset of these genes is expressed in a given cell. </a:t>
            </a:r>
            <a:endParaRPr lang="en-IN" dirty="0" smtClean="0"/>
          </a:p>
          <a:p>
            <a:pPr algn="just">
              <a:buFont typeface="Courier New" panose="02070309020205020404" pitchFamily="49" charset="0"/>
              <a:buChar char="o"/>
            </a:pPr>
            <a:endParaRPr lang="en-IN" dirty="0" smtClean="0"/>
          </a:p>
          <a:p>
            <a:pPr algn="just">
              <a:buFont typeface="Courier New" panose="02070309020205020404" pitchFamily="49" charset="0"/>
              <a:buChar char="o"/>
            </a:pPr>
            <a:endParaRPr lang="en-IN" dirty="0"/>
          </a:p>
          <a:p>
            <a:pPr algn="just">
              <a:buFont typeface="Courier New" panose="02070309020205020404" pitchFamily="49" charset="0"/>
              <a:buChar char="o"/>
            </a:pPr>
            <a:r>
              <a:rPr lang="en-IN" dirty="0" smtClean="0"/>
              <a:t>The </a:t>
            </a:r>
            <a:r>
              <a:rPr lang="en-IN" dirty="0"/>
              <a:t>genes in chromosomes are organized as chromatin with its DNA bound to basic histone and acidic </a:t>
            </a:r>
            <a:r>
              <a:rPr lang="en-IN" dirty="0" smtClean="0"/>
              <a:t>non-histone </a:t>
            </a:r>
            <a:r>
              <a:rPr lang="en-IN" dirty="0"/>
              <a:t>proteins. </a:t>
            </a:r>
            <a:r>
              <a:rPr lang="en-IN" dirty="0" smtClean="0"/>
              <a:t>The </a:t>
            </a:r>
            <a:r>
              <a:rPr lang="en-IN" dirty="0"/>
              <a:t>DNA is wrapped nearly twice around an histone-octamer core </a:t>
            </a:r>
            <a:r>
              <a:rPr lang="en-IN" dirty="0" smtClean="0"/>
              <a:t>(every </a:t>
            </a:r>
            <a:r>
              <a:rPr lang="en-IN" dirty="0"/>
              <a:t>140 nucleotides) to yield nucleosomes and a structure resembling beads on a string. </a:t>
            </a:r>
            <a:endParaRPr lang="en-IN" dirty="0" smtClean="0"/>
          </a:p>
        </p:txBody>
      </p:sp>
    </p:spTree>
    <p:extLst>
      <p:ext uri="{BB962C8B-B14F-4D97-AF65-F5344CB8AC3E}">
        <p14:creationId xmlns:p14="http://schemas.microsoft.com/office/powerpoint/2010/main" val="351963223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82161" y="905606"/>
            <a:ext cx="10515600" cy="5051548"/>
          </a:xfrm>
        </p:spPr>
        <p:txBody>
          <a:bodyPr>
            <a:normAutofit/>
          </a:bodyPr>
          <a:lstStyle/>
          <a:p>
            <a:pPr algn="just">
              <a:buFont typeface="Courier New" panose="02070309020205020404" pitchFamily="49" charset="0"/>
              <a:buChar char="o"/>
            </a:pPr>
            <a:r>
              <a:rPr lang="en-IN" dirty="0"/>
              <a:t>These protein-DNA interactions provide the gene with vital secondary and tertiary structures. The DNA in this condensed form probably is transcriptionally inactive. However, modifications in this structure, dictated by developmental or regulated patterns and may determine whether a particular gene may be transcribed at all and, if so, at what rate. </a:t>
            </a:r>
          </a:p>
          <a:p>
            <a:pPr algn="just">
              <a:buFont typeface="Courier New" panose="02070309020205020404" pitchFamily="49" charset="0"/>
              <a:buChar char="o"/>
            </a:pPr>
            <a:endParaRPr lang="en-IN" dirty="0"/>
          </a:p>
          <a:p>
            <a:pPr algn="just">
              <a:buFont typeface="Courier New" panose="02070309020205020404" pitchFamily="49" charset="0"/>
              <a:buChar char="o"/>
            </a:pPr>
            <a:r>
              <a:rPr lang="en-IN" dirty="0"/>
              <a:t>The role of chromatin structure in determining the breadth of cell-specific gene transcription remains to be clarified.</a:t>
            </a:r>
          </a:p>
          <a:p>
            <a:pPr marL="0" indent="0">
              <a:buNone/>
            </a:pPr>
            <a:endParaRPr lang="en-IN" dirty="0"/>
          </a:p>
        </p:txBody>
      </p:sp>
    </p:spTree>
    <p:extLst>
      <p:ext uri="{BB962C8B-B14F-4D97-AF65-F5344CB8AC3E}">
        <p14:creationId xmlns:p14="http://schemas.microsoft.com/office/powerpoint/2010/main" val="12287732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342900"/>
            <a:ext cx="10653346" cy="6066692"/>
          </a:xfrm>
        </p:spPr>
        <p:txBody>
          <a:bodyPr>
            <a:normAutofit lnSpcReduction="10000"/>
          </a:bodyPr>
          <a:lstStyle/>
          <a:p>
            <a:pPr algn="just">
              <a:buFont typeface="Courier New" panose="02070309020205020404" pitchFamily="49" charset="0"/>
              <a:buChar char="o"/>
            </a:pPr>
            <a:r>
              <a:rPr lang="en-IN" dirty="0"/>
              <a:t>The gene, containing information in the form of </a:t>
            </a:r>
            <a:r>
              <a:rPr lang="en-IN" dirty="0" smtClean="0"/>
              <a:t>DNA </a:t>
            </a:r>
            <a:r>
              <a:rPr lang="en-IN" dirty="0"/>
              <a:t>is transcribed into heterogeneous nuclear RNA. </a:t>
            </a:r>
            <a:endParaRPr lang="en-IN" dirty="0" smtClean="0"/>
          </a:p>
          <a:p>
            <a:pPr algn="just">
              <a:buFont typeface="Courier New" panose="02070309020205020404" pitchFamily="49" charset="0"/>
              <a:buChar char="o"/>
            </a:pPr>
            <a:endParaRPr lang="en-IN" dirty="0"/>
          </a:p>
          <a:p>
            <a:pPr algn="just">
              <a:buFont typeface="Courier New" panose="02070309020205020404" pitchFamily="49" charset="0"/>
              <a:buChar char="o"/>
            </a:pPr>
            <a:r>
              <a:rPr lang="en-IN" dirty="0" smtClean="0"/>
              <a:t>This </a:t>
            </a:r>
            <a:r>
              <a:rPr lang="en-IN" dirty="0"/>
              <a:t>heterogeneous nuclear RNA is rapidly processed to form mature </a:t>
            </a:r>
            <a:r>
              <a:rPr lang="en-IN" dirty="0" smtClean="0"/>
              <a:t>mRNA. </a:t>
            </a:r>
            <a:r>
              <a:rPr lang="en-IN" dirty="0"/>
              <a:t>These events occur in the nucleus. The mRNA enters the cytoplasm, where it interacts with the protein synthetic machinery and undergoes </a:t>
            </a:r>
            <a:r>
              <a:rPr lang="en-IN" dirty="0" smtClean="0"/>
              <a:t>translation </a:t>
            </a:r>
            <a:r>
              <a:rPr lang="en-IN" dirty="0"/>
              <a:t>by which the protein hormone precursor is synthesized. Then numerous </a:t>
            </a:r>
            <a:r>
              <a:rPr lang="en-IN" dirty="0" smtClean="0"/>
              <a:t>co-translational </a:t>
            </a:r>
            <a:r>
              <a:rPr lang="en-IN" dirty="0"/>
              <a:t>and </a:t>
            </a:r>
            <a:r>
              <a:rPr lang="en-IN" dirty="0" smtClean="0"/>
              <a:t>post-translational </a:t>
            </a:r>
            <a:r>
              <a:rPr lang="en-IN" dirty="0"/>
              <a:t>processes occur in the rough endoplasmic reticulum and Golgi stack to yield the mature protein hormone. </a:t>
            </a:r>
            <a:endParaRPr lang="en-IN" dirty="0" smtClean="0"/>
          </a:p>
          <a:p>
            <a:pPr algn="just">
              <a:buFont typeface="Courier New" panose="02070309020205020404" pitchFamily="49" charset="0"/>
              <a:buChar char="o"/>
            </a:pPr>
            <a:endParaRPr lang="en-IN" dirty="0"/>
          </a:p>
          <a:p>
            <a:pPr algn="just">
              <a:buFont typeface="Courier New" panose="02070309020205020404" pitchFamily="49" charset="0"/>
              <a:buChar char="o"/>
            </a:pPr>
            <a:r>
              <a:rPr lang="en-IN" dirty="0" smtClean="0"/>
              <a:t>Secretory </a:t>
            </a:r>
            <a:r>
              <a:rPr lang="en-IN" dirty="0"/>
              <a:t>vesicles bud </a:t>
            </a:r>
            <a:r>
              <a:rPr lang="en-IN" dirty="0" smtClean="0"/>
              <a:t>emerge </a:t>
            </a:r>
            <a:r>
              <a:rPr lang="en-IN" dirty="0"/>
              <a:t>from the trans-Golgi to produce the secretory granule. In this state, the polypeptide hormone is stored and released on stimulation by the appropriate extracellular signals, whereupon the hormone enters the extracellular space.</a:t>
            </a:r>
            <a:endParaRPr lang="en-IN" dirty="0"/>
          </a:p>
        </p:txBody>
      </p:sp>
    </p:spTree>
    <p:extLst>
      <p:ext uri="{BB962C8B-B14F-4D97-AF65-F5344CB8AC3E}">
        <p14:creationId xmlns:p14="http://schemas.microsoft.com/office/powerpoint/2010/main" val="12726923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641839" y="219040"/>
            <a:ext cx="10972800" cy="6494085"/>
          </a:xfrm>
          <a:prstGeom prst="rect">
            <a:avLst/>
          </a:prstGeom>
        </p:spPr>
        <p:txBody>
          <a:bodyPr wrap="square">
            <a:spAutoFit/>
          </a:bodyPr>
          <a:lstStyle/>
          <a:p>
            <a:pPr marL="285750" indent="-285750" algn="just">
              <a:buFont typeface="Courier New" panose="02070309020205020404" pitchFamily="49" charset="0"/>
              <a:buChar char="o"/>
            </a:pPr>
            <a:r>
              <a:rPr lang="en-IN" sz="2600" dirty="0"/>
              <a:t>The information in a gene appears in the form of a double-stranded polymer of </a:t>
            </a:r>
            <a:r>
              <a:rPr lang="en-IN" sz="2600" dirty="0" smtClean="0"/>
              <a:t>DNA. </a:t>
            </a:r>
            <a:r>
              <a:rPr lang="en-IN" sz="2600" dirty="0"/>
              <a:t>The protein sequence is embedded in triplets of nucleotides in a tandem array dictated by the genetic code. The information present as DNA in a gene must be transferred to another molecule, RNA, which transfers the original information from the nucleus to the cytoplasm. The informational transfer from the gene to RNA is known as transcription. </a:t>
            </a:r>
            <a:endParaRPr lang="en-IN" sz="2600" dirty="0" smtClean="0"/>
          </a:p>
          <a:p>
            <a:pPr marL="285750" indent="-285750" algn="just">
              <a:buFont typeface="Courier New" panose="02070309020205020404" pitchFamily="49" charset="0"/>
              <a:buChar char="o"/>
            </a:pPr>
            <a:endParaRPr lang="en-IN" sz="2600" dirty="0"/>
          </a:p>
          <a:p>
            <a:pPr marL="285750" indent="-285750" algn="just">
              <a:buFont typeface="Courier New" panose="02070309020205020404" pitchFamily="49" charset="0"/>
              <a:buChar char="o"/>
            </a:pPr>
            <a:r>
              <a:rPr lang="en-IN" sz="2600" dirty="0"/>
              <a:t>A</a:t>
            </a:r>
            <a:r>
              <a:rPr lang="en-IN" sz="2600" dirty="0" smtClean="0"/>
              <a:t> </a:t>
            </a:r>
            <a:r>
              <a:rPr lang="en-IN" sz="2600" dirty="0"/>
              <a:t>precursor RNA, called heterogeneous nuclear </a:t>
            </a:r>
            <a:r>
              <a:rPr lang="en-IN" sz="2600" dirty="0" smtClean="0"/>
              <a:t>RNA </a:t>
            </a:r>
            <a:r>
              <a:rPr lang="en-IN" sz="2600" dirty="0"/>
              <a:t>is synthesized using the original DNA in the gene as a template. This precursor molecule is then rapidly processed into the mature </a:t>
            </a:r>
            <a:r>
              <a:rPr lang="en-IN" sz="2600" dirty="0" smtClean="0"/>
              <a:t>mRNA.</a:t>
            </a:r>
          </a:p>
          <a:p>
            <a:pPr algn="just"/>
            <a:endParaRPr lang="en-IN" sz="2600" dirty="0" smtClean="0"/>
          </a:p>
          <a:p>
            <a:pPr marL="285750" indent="-285750" algn="just">
              <a:buFont typeface="Courier New" panose="02070309020205020404" pitchFamily="49" charset="0"/>
              <a:buChar char="o"/>
            </a:pPr>
            <a:r>
              <a:rPr lang="en-IN" sz="2600" dirty="0" smtClean="0"/>
              <a:t>The </a:t>
            </a:r>
            <a:r>
              <a:rPr lang="en-IN" sz="2600" dirty="0"/>
              <a:t>mRNA exits the nucleus to enter the cytoplasm. The mRNA molecule is a version of the gene with its data represented as a linear sequence of ribonucleic acids. The mRNA quickly interacts with the protein synthetic machinery, the ribosomes of the </a:t>
            </a:r>
            <a:r>
              <a:rPr lang="en-IN" sz="2600" dirty="0" smtClean="0"/>
              <a:t>cytoplasm. The ribosome </a:t>
            </a:r>
            <a:r>
              <a:rPr lang="en-IN" sz="2600" dirty="0"/>
              <a:t>is a complex structure that contains ribosomal RNAs and its associated proteins. </a:t>
            </a:r>
            <a:endParaRPr lang="en-IN" sz="2600" dirty="0" smtClean="0"/>
          </a:p>
        </p:txBody>
      </p:sp>
    </p:spTree>
    <p:extLst>
      <p:ext uri="{BB962C8B-B14F-4D97-AF65-F5344CB8AC3E}">
        <p14:creationId xmlns:p14="http://schemas.microsoft.com/office/powerpoint/2010/main" val="350422188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68215" y="246185"/>
            <a:ext cx="10823331" cy="6365631"/>
          </a:xfrm>
        </p:spPr>
        <p:txBody>
          <a:bodyPr>
            <a:normAutofit lnSpcReduction="10000"/>
          </a:bodyPr>
          <a:lstStyle/>
          <a:p>
            <a:pPr marL="285750" indent="-285750" algn="just">
              <a:buFont typeface="Courier New" panose="02070309020205020404" pitchFamily="49" charset="0"/>
              <a:buChar char="o"/>
            </a:pPr>
            <a:r>
              <a:rPr lang="en-IN" dirty="0"/>
              <a:t>Within this structure, the information present in the mRNA is eventually transferred to protein information. The availability of several adapter molecules </a:t>
            </a:r>
            <a:r>
              <a:rPr lang="en-IN" dirty="0" err="1"/>
              <a:t>tRNA</a:t>
            </a:r>
            <a:r>
              <a:rPr lang="en-IN" dirty="0"/>
              <a:t> allows the information in the triplets of nucleotides (codons) in the mRNA to be converted to amino acids. </a:t>
            </a:r>
          </a:p>
          <a:p>
            <a:pPr marL="285750" indent="-285750" algn="just">
              <a:buFont typeface="Courier New" panose="02070309020205020404" pitchFamily="49" charset="0"/>
              <a:buChar char="o"/>
            </a:pPr>
            <a:endParaRPr lang="en-IN" dirty="0"/>
          </a:p>
          <a:p>
            <a:pPr marL="285750" indent="-285750" algn="just">
              <a:buFont typeface="Courier New" panose="02070309020205020404" pitchFamily="49" charset="0"/>
              <a:buChar char="o"/>
            </a:pPr>
            <a:r>
              <a:rPr lang="en-IN" dirty="0"/>
              <a:t>Because one of four different nucleotides can occupy each position in a triplet codon 43 or 64 sequence possibilities exist. More codons are available than are necessary to encode the 20 essential amino acids. The genetic code contains redundancy or degeneracy so that a single amino acid may be represented by more than one codon. </a:t>
            </a:r>
          </a:p>
          <a:p>
            <a:pPr marL="285750" indent="-285750" algn="just">
              <a:buFont typeface="Courier New" panose="02070309020205020404" pitchFamily="49" charset="0"/>
              <a:buChar char="o"/>
            </a:pPr>
            <a:endParaRPr lang="en-IN" dirty="0"/>
          </a:p>
          <a:p>
            <a:pPr marL="285750" indent="-285750" algn="just">
              <a:buFont typeface="Courier New" panose="02070309020205020404" pitchFamily="49" charset="0"/>
              <a:buChar char="o"/>
            </a:pPr>
            <a:r>
              <a:rPr lang="en-IN" dirty="0"/>
              <a:t>Because a protein molecule has a beginning and an end, the mRNA must contain information for the start and stop of translation. Important codons include AUG or initiator methionine, which is the first amino acid of all newly synthesized polypeptides and UAG, UAA and UGA which are termination codons.</a:t>
            </a:r>
          </a:p>
          <a:p>
            <a:pPr marL="0" indent="0">
              <a:buNone/>
            </a:pPr>
            <a:endParaRPr lang="en-IN" dirty="0"/>
          </a:p>
        </p:txBody>
      </p:sp>
    </p:spTree>
    <p:extLst>
      <p:ext uri="{BB962C8B-B14F-4D97-AF65-F5344CB8AC3E}">
        <p14:creationId xmlns:p14="http://schemas.microsoft.com/office/powerpoint/2010/main" val="292445629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298938"/>
            <a:ext cx="10515600" cy="6251331"/>
          </a:xfrm>
        </p:spPr>
        <p:txBody>
          <a:bodyPr>
            <a:normAutofit/>
          </a:bodyPr>
          <a:lstStyle/>
          <a:p>
            <a:pPr algn="just">
              <a:buFont typeface="Courier New" panose="02070309020205020404" pitchFamily="49" charset="0"/>
              <a:buChar char="o"/>
            </a:pPr>
            <a:r>
              <a:rPr lang="en-IN" dirty="0"/>
              <a:t>Proteins destined for secretion are produced on ribosomes and possess a NH2-terminal signal or leader peptide that interacts with cytoplasmic and ER receptors to mediate rapid ribosome-ER membrane association. </a:t>
            </a:r>
            <a:endParaRPr lang="en-IN" dirty="0" smtClean="0"/>
          </a:p>
          <a:p>
            <a:pPr algn="just">
              <a:buFont typeface="Courier New" panose="02070309020205020404" pitchFamily="49" charset="0"/>
              <a:buChar char="o"/>
            </a:pPr>
            <a:endParaRPr lang="en-IN" dirty="0"/>
          </a:p>
          <a:p>
            <a:pPr algn="just">
              <a:buFont typeface="Courier New" panose="02070309020205020404" pitchFamily="49" charset="0"/>
              <a:buChar char="o"/>
            </a:pPr>
            <a:r>
              <a:rPr lang="en-IN" dirty="0" smtClean="0"/>
              <a:t>This </a:t>
            </a:r>
            <a:r>
              <a:rPr lang="en-IN" dirty="0"/>
              <a:t>new complex allows newly synthesized proteins destined for secretion to enter the lumen of the ER, which is topologically located outside the cell. </a:t>
            </a:r>
            <a:endParaRPr lang="en-IN" dirty="0" smtClean="0"/>
          </a:p>
          <a:p>
            <a:pPr algn="just">
              <a:buFont typeface="Courier New" panose="02070309020205020404" pitchFamily="49" charset="0"/>
              <a:buChar char="o"/>
            </a:pPr>
            <a:endParaRPr lang="en-IN" dirty="0"/>
          </a:p>
          <a:p>
            <a:pPr algn="just">
              <a:buFont typeface="Courier New" panose="02070309020205020404" pitchFamily="49" charset="0"/>
              <a:buChar char="o"/>
            </a:pPr>
            <a:r>
              <a:rPr lang="en-IN" dirty="0" smtClean="0"/>
              <a:t>After </a:t>
            </a:r>
            <a:r>
              <a:rPr lang="en-IN" dirty="0"/>
              <a:t>this </a:t>
            </a:r>
            <a:r>
              <a:rPr lang="en-IN" dirty="0" smtClean="0"/>
              <a:t>process, co-translational </a:t>
            </a:r>
            <a:r>
              <a:rPr lang="en-IN" dirty="0"/>
              <a:t>events take </a:t>
            </a:r>
            <a:r>
              <a:rPr lang="en-IN" dirty="0" smtClean="0"/>
              <a:t>place </a:t>
            </a:r>
            <a:r>
              <a:rPr lang="en-IN" dirty="0"/>
              <a:t>and the newly synthesized polypeptide is then sequestered within the </a:t>
            </a:r>
            <a:r>
              <a:rPr lang="en-IN" dirty="0" err="1"/>
              <a:t>cisternal</a:t>
            </a:r>
            <a:r>
              <a:rPr lang="en-IN" dirty="0"/>
              <a:t> space of the ER. </a:t>
            </a:r>
            <a:endParaRPr lang="en-IN" dirty="0" smtClean="0"/>
          </a:p>
          <a:p>
            <a:pPr algn="just">
              <a:buFont typeface="Courier New" panose="02070309020205020404" pitchFamily="49" charset="0"/>
              <a:buChar char="o"/>
            </a:pPr>
            <a:endParaRPr lang="en-IN" dirty="0"/>
          </a:p>
        </p:txBody>
      </p:sp>
    </p:spTree>
    <p:extLst>
      <p:ext uri="{BB962C8B-B14F-4D97-AF65-F5344CB8AC3E}">
        <p14:creationId xmlns:p14="http://schemas.microsoft.com/office/powerpoint/2010/main" val="307505310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38200" y="378069"/>
            <a:ext cx="10515600" cy="6163408"/>
          </a:xfrm>
        </p:spPr>
        <p:txBody>
          <a:bodyPr>
            <a:normAutofit fontScale="92500" lnSpcReduction="20000"/>
          </a:bodyPr>
          <a:lstStyle/>
          <a:p>
            <a:pPr algn="just">
              <a:buFont typeface="Courier New" panose="02070309020205020404" pitchFamily="49" charset="0"/>
              <a:buChar char="o"/>
            </a:pPr>
            <a:r>
              <a:rPr lang="en-IN" dirty="0"/>
              <a:t>The polypeptide then migrates from the ER through the Golgi stack, where further processing occurs. After the transfer from the cis to the medial to the trans regions of the Golgi complex, the maturing polypeptide hormone is sorted and transferred to the secretory granule. </a:t>
            </a:r>
          </a:p>
          <a:p>
            <a:pPr algn="just">
              <a:buFont typeface="Courier New" panose="02070309020205020404" pitchFamily="49" charset="0"/>
              <a:buChar char="o"/>
            </a:pPr>
            <a:endParaRPr lang="en-IN" dirty="0"/>
          </a:p>
          <a:p>
            <a:pPr algn="just">
              <a:buFont typeface="Courier New" panose="02070309020205020404" pitchFamily="49" charset="0"/>
              <a:buChar char="o"/>
            </a:pPr>
            <a:r>
              <a:rPr lang="en-IN" dirty="0"/>
              <a:t>Polypeptides in secretory vesicles and granules are released into the extracellular space by fusion of the vesicle with the plasma membrane and by exocytosis of the contained material. </a:t>
            </a:r>
          </a:p>
          <a:p>
            <a:pPr algn="just">
              <a:buFont typeface="Courier New" panose="02070309020205020404" pitchFamily="49" charset="0"/>
              <a:buChar char="o"/>
            </a:pPr>
            <a:endParaRPr lang="en-IN" dirty="0"/>
          </a:p>
          <a:p>
            <a:pPr algn="just">
              <a:buFont typeface="Courier New" panose="02070309020205020404" pitchFamily="49" charset="0"/>
              <a:buChar char="o"/>
            </a:pPr>
            <a:r>
              <a:rPr lang="en-IN" dirty="0"/>
              <a:t>Hormones in secretory granules are stored until the appropriate extracellular signal, generally a calcium flux is received to prompt the release of the contents of the secretory granule. In response to the chemical signal, the membranes of the secretory granule fuse with the plasma membrane and </a:t>
            </a:r>
            <a:r>
              <a:rPr lang="en-IN" dirty="0" err="1"/>
              <a:t>emiocytosis</a:t>
            </a:r>
            <a:r>
              <a:rPr lang="en-IN" dirty="0"/>
              <a:t> (regulated exocytosis) occurs.</a:t>
            </a:r>
          </a:p>
          <a:p>
            <a:pPr algn="just">
              <a:buFont typeface="Courier New" panose="02070309020205020404" pitchFamily="49" charset="0"/>
              <a:buChar char="o"/>
            </a:pPr>
            <a:endParaRPr lang="en-IN" dirty="0"/>
          </a:p>
          <a:p>
            <a:pPr algn="just">
              <a:buFont typeface="Courier New" panose="02070309020205020404" pitchFamily="49" charset="0"/>
              <a:buChar char="o"/>
            </a:pPr>
            <a:r>
              <a:rPr lang="en-IN" dirty="0"/>
              <a:t>In a series of alterations in precursor RNA and protein molecules, the eventually mature and bioactive polypeptide hormone is synthesized and secreted.</a:t>
            </a:r>
          </a:p>
          <a:p>
            <a:pPr marL="0" indent="0">
              <a:buNone/>
            </a:pPr>
            <a:endParaRPr lang="en-IN" dirty="0"/>
          </a:p>
        </p:txBody>
      </p:sp>
    </p:spTree>
    <p:extLst>
      <p:ext uri="{BB962C8B-B14F-4D97-AF65-F5344CB8AC3E}">
        <p14:creationId xmlns:p14="http://schemas.microsoft.com/office/powerpoint/2010/main" val="3976820082"/>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791</TotalTime>
  <Words>1399</Words>
  <Application>Microsoft Office PowerPoint</Application>
  <PresentationFormat>Widescreen</PresentationFormat>
  <Paragraphs>73</Paragraphs>
  <Slides>16</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16</vt:i4>
      </vt:variant>
    </vt:vector>
  </HeadingPairs>
  <TitlesOfParts>
    <vt:vector size="22" baseType="lpstr">
      <vt:lpstr>Algerian</vt:lpstr>
      <vt:lpstr>Arial</vt:lpstr>
      <vt:lpstr>Calibri</vt:lpstr>
      <vt:lpstr>Calibri Light</vt:lpstr>
      <vt:lpstr>Courier New</vt:lpstr>
      <vt:lpstr>Office Theme</vt:lpstr>
      <vt:lpstr>Unit-II  Synthesis and Secretion  of Peptide Hormones</vt:lpstr>
      <vt:lpstr>PowerPoint Presentation</vt:lpstr>
      <vt:lpstr>Introduction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HP Inc.</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Unit-I Methods for Assessing the Effects of Chemicals on the Endocrine System</dc:title>
  <dc:creator>HP Inc.</dc:creator>
  <cp:lastModifiedBy>HP Inc.</cp:lastModifiedBy>
  <cp:revision>48</cp:revision>
  <dcterms:created xsi:type="dcterms:W3CDTF">2020-09-23T04:34:57Z</dcterms:created>
  <dcterms:modified xsi:type="dcterms:W3CDTF">2020-10-22T04:58:29Z</dcterms:modified>
</cp:coreProperties>
</file>