
<file path=[Content_Types].xml><?xml version="1.0" encoding="utf-8"?>
<Types xmlns="http://schemas.openxmlformats.org/package/2006/content-types">
  <Default Extension="jpeg" ContentType="image/jpeg"/>
  <Default Extension="jpg" ContentType="image/jp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  <p:sldMasterId id="2147483662" r:id="rId2"/>
  </p:sldMasterIdLst>
  <p:sldIdLst>
    <p:sldId id="256" r:id="rId3"/>
    <p:sldId id="268" r:id="rId4"/>
    <p:sldId id="260" r:id="rId5"/>
    <p:sldId id="274" r:id="rId6"/>
    <p:sldId id="276" r:id="rId7"/>
    <p:sldId id="261" r:id="rId8"/>
    <p:sldId id="277" r:id="rId9"/>
    <p:sldId id="278" r:id="rId10"/>
    <p:sldId id="280" r:id="rId11"/>
    <p:sldId id="281" r:id="rId12"/>
    <p:sldId id="290" r:id="rId13"/>
    <p:sldId id="293" r:id="rId14"/>
    <p:sldId id="269" r:id="rId15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0293" autoAdjust="0"/>
    <p:restoredTop sz="94660"/>
  </p:normalViewPr>
  <p:slideViewPr>
    <p:cSldViewPr snapToGrid="0">
      <p:cViewPr varScale="1">
        <p:scale>
          <a:sx n="110" d="100"/>
          <a:sy n="110" d="100"/>
        </p:scale>
        <p:origin x="822" y="10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slide" Target="slides/slide11.xml"/><Relationship Id="rId18" Type="http://schemas.openxmlformats.org/officeDocument/2006/relationships/theme" Target="theme/theme1.xml"/><Relationship Id="rId3" Type="http://schemas.openxmlformats.org/officeDocument/2006/relationships/slide" Target="slides/slide1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viewProps" Target="viewProps.xml"/><Relationship Id="rId2" Type="http://schemas.openxmlformats.org/officeDocument/2006/relationships/slideMaster" Target="slideMasters/slideMaster2.xml"/><Relationship Id="rId16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5" Type="http://schemas.openxmlformats.org/officeDocument/2006/relationships/slide" Target="slides/slide3.xml"/><Relationship Id="rId15" Type="http://schemas.openxmlformats.org/officeDocument/2006/relationships/slide" Target="slides/slide13.xml"/><Relationship Id="rId10" Type="http://schemas.openxmlformats.org/officeDocument/2006/relationships/slide" Target="slides/slide8.xml"/><Relationship Id="rId19" Type="http://schemas.openxmlformats.org/officeDocument/2006/relationships/tableStyles" Target="tableStyles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D80874B-D409-4AA8-909A-2096D62EBA5E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A1EAB8BE-119E-4309-AC30-570554370D6F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B2A829C-F875-4987-8888-51323CA8507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B13951-BD15-4311-8371-F9BBF50EF5F3}" type="datetimeFigureOut">
              <a:rPr lang="en-IN" smtClean="0"/>
              <a:t>07-11-2020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674F773-44C4-4590-B0B9-BE73691AF6A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1479A80-81C0-4493-8C4B-CFAEE73A170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68BA894-853C-45C9-889A-4251B581210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60052902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F5E11D3-9860-4BF1-A3BD-94D60C091C4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E7F9D6-A646-481A-BB89-FD1559E3572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0AF3860-EF4C-42A5-A667-83DF5FDAC42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B13951-BD15-4311-8371-F9BBF50EF5F3}" type="datetimeFigureOut">
              <a:rPr lang="en-IN" smtClean="0"/>
              <a:t>07-11-2020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06947832-BA77-43EF-89C2-43F3AE818BE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58BA9EE-1AB4-40BB-88B6-BB92E8296F9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68BA894-853C-45C9-889A-4251B581210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56126527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3F4FF56-27F7-49B5-884D-21706B3EF7E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3188663-E0B6-48B5-907F-3C77F3E39B28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7E9AF9A-5703-40B2-8E5C-C9C98E37F01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B13951-BD15-4311-8371-F9BBF50EF5F3}" type="datetimeFigureOut">
              <a:rPr lang="en-IN" smtClean="0"/>
              <a:t>07-11-2020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D2B8BCE-01D5-424B-9B3C-C9B66B48741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91184E15-B9D0-42EF-B740-FA75E633DBD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68BA894-853C-45C9-889A-4251B581210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73604342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B1F0720-10A7-4432-A6ED-2DBBC686C5E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7E35835-7462-442B-8924-0F0C94FDB560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0A7D3E3A-9225-4D97-BBB5-250A29ACFF80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083F1E63-F296-4806-B06B-30693F1E6D5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B13951-BD15-4311-8371-F9BBF50EF5F3}" type="datetimeFigureOut">
              <a:rPr lang="en-IN" smtClean="0"/>
              <a:t>07-11-2020</a:t>
            </a:fld>
            <a:endParaRPr lang="en-IN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A88D1250-5E2F-4128-92A2-C7AF7E75F40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E62FADBD-2CE3-45DF-8EFF-9C4FFBDE6D8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68BA894-853C-45C9-889A-4251B581210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72441013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F01C3B9-D3EE-453F-A42E-5EA4403F450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0DCC868-116A-4534-A09C-24CB2FEF815A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F80982C7-5F85-4A09-AA1B-774EC6E8614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0B1EF06E-EB35-4188-8624-FBBD94FA2EC6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8F8D4C1F-5487-42B1-8866-EAF3588DE458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A90ABA13-7618-47C7-BC44-2A8882B4B4F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B13951-BD15-4311-8371-F9BBF50EF5F3}" type="datetimeFigureOut">
              <a:rPr lang="en-IN" smtClean="0"/>
              <a:t>07-11-2020</a:t>
            </a:fld>
            <a:endParaRPr lang="en-IN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193587D1-19E9-4ADC-8D2A-C08ECA3FDC8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42C4AC72-2EBB-4610-89AE-2A06B4E511F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68BA894-853C-45C9-889A-4251B581210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57865155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2CC6DF1-C688-405A-89E5-768779542DB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9EDDBACE-EF5C-44DD-8202-10D00F2997D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B13951-BD15-4311-8371-F9BBF50EF5F3}" type="datetimeFigureOut">
              <a:rPr lang="en-IN" smtClean="0"/>
              <a:t>07-11-2020</a:t>
            </a:fld>
            <a:endParaRPr lang="en-IN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B628E52C-CAD0-4FD5-96F4-4A7DD62EF59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4AE6B8EE-35FE-4340-8BBC-3819AC2315A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68BA894-853C-45C9-889A-4251B581210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4289422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AE3F22F1-34C1-4AFA-A21C-B81A80735AB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B13951-BD15-4311-8371-F9BBF50EF5F3}" type="datetimeFigureOut">
              <a:rPr lang="en-IN" smtClean="0"/>
              <a:t>07-11-2020</a:t>
            </a:fld>
            <a:endParaRPr lang="en-IN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56BEAF21-4B82-4628-9403-F47B7776609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30EE5552-883E-4BE8-868F-39BF3981522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68BA894-853C-45C9-889A-4251B581210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58803867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1F07B7F-06D1-4430-983F-1C45A3B734B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9BED2F0-8E00-4B79-9F1A-52AD01C9F3A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8A9C8631-5061-4517-830A-4C2EF07D1A71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DC2E956C-664E-4D89-86B9-9762C37D1E1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B13951-BD15-4311-8371-F9BBF50EF5F3}" type="datetimeFigureOut">
              <a:rPr lang="en-IN" smtClean="0"/>
              <a:t>07-11-2020</a:t>
            </a:fld>
            <a:endParaRPr lang="en-IN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D80C6D28-C614-4DE3-8985-B9C7D67472B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5D830DE0-6870-4AEF-90D3-7ABBF58A919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68BA894-853C-45C9-889A-4251B581210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55650340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238FDED-BEC3-4719-9F4B-4D2B9B0B7E4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CFE148B4-3B87-475B-BC4A-6506D70BF8D7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IN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78E3E6F2-255F-4B3A-87ED-6AB816387055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BAE77D22-AF3C-428B-8604-AF6EB7E3A7D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B13951-BD15-4311-8371-F9BBF50EF5F3}" type="datetimeFigureOut">
              <a:rPr lang="en-IN" smtClean="0"/>
              <a:t>07-11-2020</a:t>
            </a:fld>
            <a:endParaRPr lang="en-IN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51BFF7D6-35EB-4C4F-B5E1-02DDF607BD3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0882645C-8A53-484C-96A4-E0068CF53AC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68BA894-853C-45C9-889A-4251B581210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096668303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03950BD-8753-450B-B47D-905F6D2734A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69DB9D8C-6D6D-41E7-A1E2-38B278F4C32B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6B4C4D8-FDC7-43B4-9550-71045F0499E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B13951-BD15-4311-8371-F9BBF50EF5F3}" type="datetimeFigureOut">
              <a:rPr lang="en-IN" smtClean="0"/>
              <a:t>07-11-2020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BA80971-512A-43BC-8C64-804B98083BB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658B8861-8BD7-47D3-8C58-F01C8D1B847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68BA894-853C-45C9-889A-4251B581210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405721602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870F68B5-FCCC-465E-B4AE-70E815C1A9D4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2F680F82-7D08-4EEC-8EF5-AEE384C7A928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271E092-8C77-48F6-932A-8D2D672F2AB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B13951-BD15-4311-8371-F9BBF50EF5F3}" type="datetimeFigureOut">
              <a:rPr lang="en-IN" smtClean="0"/>
              <a:t>07-11-2020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137145F5-F9E4-43C4-AD31-71A6139DA55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181B174-494C-4436-B670-7286B9DF3CC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68BA894-853C-45C9-889A-4251B581210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4165545041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obj">
  <p:cSld name="1_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/>
        <p:txBody>
          <a:bodyPr lIns="0" tIns="0" rIns="0" bIns="0"/>
          <a:lstStyle>
            <a:lvl1pPr>
              <a:defRPr sz="4400" b="0" i="0">
                <a:solidFill>
                  <a:schemeClr val="bg1"/>
                </a:solidFill>
                <a:latin typeface="Carlito"/>
                <a:cs typeface="Carlito"/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sz="half" idx="2"/>
          </p:nvPr>
        </p:nvSpPr>
        <p:spPr>
          <a:xfrm>
            <a:off x="610616" y="2175510"/>
            <a:ext cx="5387339" cy="387798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 b="0" i="0">
                <a:solidFill>
                  <a:schemeClr val="tx1"/>
                </a:solidFill>
              </a:defRPr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sz="half" idx="3"/>
          </p:nvPr>
        </p:nvSpPr>
        <p:spPr>
          <a:xfrm>
            <a:off x="6194553" y="2175510"/>
            <a:ext cx="5389033" cy="387798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 b="0" i="0">
                <a:solidFill>
                  <a:schemeClr val="tx1"/>
                </a:solidFill>
              </a:defRPr>
            </a:lvl1pPr>
          </a:lstStyle>
          <a:p>
            <a:endParaRPr/>
          </a:p>
        </p:txBody>
      </p:sp>
      <p:sp>
        <p:nvSpPr>
          <p:cNvPr id="5" name="Holder 5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6" name="Holder 6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11/7/2020</a:t>
            </a:fld>
            <a:endParaRPr lang="en-US"/>
          </a:p>
        </p:txBody>
      </p:sp>
      <p:sp>
        <p:nvSpPr>
          <p:cNvPr id="7" name="Holder 7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299237893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32" name="Straight Connector 31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4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Isosceles Triangle 26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0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1" name="Isosceles Triangle 30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Isosceles Triangle 18"/>
            <p:cNvSpPr/>
            <p:nvPr/>
          </p:nvSpPr>
          <p:spPr>
            <a:xfrm rot="10800000">
              <a:off x="0" y="0"/>
              <a:ext cx="842596" cy="5666154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07067" y="2404534"/>
            <a:ext cx="7766936" cy="1646302"/>
          </a:xfrm>
        </p:spPr>
        <p:txBody>
          <a:bodyPr anchor="b">
            <a:noAutofit/>
          </a:bodyPr>
          <a:lstStyle>
            <a:lvl1pPr algn="r">
              <a:defRPr sz="5400">
                <a:solidFill>
                  <a:schemeClr val="accent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07067" y="4050833"/>
            <a:ext cx="7766936" cy="1096899"/>
          </a:xfrm>
        </p:spPr>
        <p:txBody>
          <a:bodyPr anchor="t"/>
          <a:lstStyle>
            <a:lvl1pPr marL="0" indent="0" algn="r">
              <a:buNone/>
              <a:defRPr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B13951-BD15-4311-8371-F9BBF50EF5F3}" type="datetimeFigureOut">
              <a:rPr lang="en-IN" smtClean="0"/>
              <a:t>07-11-2020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68BA894-853C-45C9-889A-4251B581210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590481141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>
            <a:lvl1pPr>
              <a:defRPr sz="36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B13951-BD15-4311-8371-F9BBF50EF5F3}" type="datetimeFigureOut">
              <a:rPr lang="en-IN" smtClean="0"/>
              <a:t>07-11-2020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68BA894-853C-45C9-889A-4251B581210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240663841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2700867"/>
            <a:ext cx="8596668" cy="1826581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B13951-BD15-4311-8371-F9BBF50EF5F3}" type="datetimeFigureOut">
              <a:rPr lang="en-IN" smtClean="0"/>
              <a:t>07-11-2020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68BA894-853C-45C9-889A-4251B581210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326181709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77334" y="2160589"/>
            <a:ext cx="4184035" cy="3880772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89970" y="2160589"/>
            <a:ext cx="4184034" cy="388077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B13951-BD15-4311-8371-F9BBF50EF5F3}" type="datetimeFigureOut">
              <a:rPr lang="en-IN" smtClean="0"/>
              <a:t>07-11-2020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68BA894-853C-45C9-889A-4251B581210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4190625570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5745" y="2160983"/>
            <a:ext cx="418562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75745" y="2737245"/>
            <a:ext cx="4185623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88383" y="2160983"/>
            <a:ext cx="418561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88384" y="2737245"/>
            <a:ext cx="4185617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B13951-BD15-4311-8371-F9BBF50EF5F3}" type="datetimeFigureOut">
              <a:rPr lang="en-IN" smtClean="0"/>
              <a:t>07-11-2020</a:t>
            </a:fld>
            <a:endParaRPr lang="en-IN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68BA894-853C-45C9-889A-4251B581210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987723869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B13951-BD15-4311-8371-F9BBF50EF5F3}" type="datetimeFigureOut">
              <a:rPr lang="en-IN" smtClean="0"/>
              <a:t>07-11-2020</a:t>
            </a:fld>
            <a:endParaRPr lang="en-IN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68BA894-853C-45C9-889A-4251B581210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560435042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B13951-BD15-4311-8371-F9BBF50EF5F3}" type="datetimeFigureOut">
              <a:rPr lang="en-IN" smtClean="0"/>
              <a:t>07-11-2020</a:t>
            </a:fld>
            <a:endParaRPr lang="en-IN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68BA894-853C-45C9-889A-4251B581210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529858124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1498604"/>
            <a:ext cx="3854528" cy="1278466"/>
          </a:xfrm>
        </p:spPr>
        <p:txBody>
          <a:bodyPr anchor="b">
            <a:normAutofit/>
          </a:bodyPr>
          <a:lstStyle>
            <a:lvl1pPr>
              <a:defRPr sz="2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0461" y="514924"/>
            <a:ext cx="4513541" cy="552643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2777069"/>
            <a:ext cx="3854528" cy="2584449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457063" indent="0">
              <a:buNone/>
              <a:defRPr sz="1400"/>
            </a:lvl2pPr>
            <a:lvl3pPr marL="914126" indent="0">
              <a:buNone/>
              <a:defRPr sz="1200"/>
            </a:lvl3pPr>
            <a:lvl4pPr marL="1371189" indent="0">
              <a:buNone/>
              <a:defRPr sz="1000"/>
            </a:lvl4pPr>
            <a:lvl5pPr marL="1828251" indent="0">
              <a:buNone/>
              <a:defRPr sz="1000"/>
            </a:lvl5pPr>
            <a:lvl6pPr marL="2285314" indent="0">
              <a:buNone/>
              <a:defRPr sz="1000"/>
            </a:lvl6pPr>
            <a:lvl7pPr marL="2742377" indent="0">
              <a:buNone/>
              <a:defRPr sz="1000"/>
            </a:lvl7pPr>
            <a:lvl8pPr marL="3199440" indent="0">
              <a:buNone/>
              <a:defRPr sz="1000"/>
            </a:lvl8pPr>
            <a:lvl9pPr marL="3656503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B13951-BD15-4311-8371-F9BBF50EF5F3}" type="datetimeFigureOut">
              <a:rPr lang="en-IN" smtClean="0"/>
              <a:t>07-11-2020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68BA894-853C-45C9-889A-4251B581210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345055039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4800600"/>
            <a:ext cx="859666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77334" y="609600"/>
            <a:ext cx="8596668" cy="3845718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5367338"/>
            <a:ext cx="8596667" cy="674024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B13951-BD15-4311-8371-F9BBF50EF5F3}" type="datetimeFigureOut">
              <a:rPr lang="en-IN" smtClean="0"/>
              <a:t>07-11-2020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68BA894-853C-45C9-889A-4251B581210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74411034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609600"/>
            <a:ext cx="8596668" cy="3403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B13951-BD15-4311-8371-F9BBF50EF5F3}" type="datetimeFigureOut">
              <a:rPr lang="en-IN" smtClean="0"/>
              <a:t>07-11-2020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68BA894-853C-45C9-889A-4251B581210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424878649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366139" y="3632200"/>
            <a:ext cx="722452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B13951-BD15-4311-8371-F9BBF50EF5F3}" type="datetimeFigureOut">
              <a:rPr lang="en-IN" smtClean="0"/>
              <a:t>07-11-2020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68BA894-853C-45C9-889A-4251B5812102}" type="slidenum">
              <a:rPr lang="en-IN" smtClean="0"/>
              <a:t>‹#›</a:t>
            </a:fld>
            <a:endParaRPr lang="en-IN"/>
          </a:p>
        </p:txBody>
      </p:sp>
      <p:sp>
        <p:nvSpPr>
          <p:cNvPr id="20" name="TextBox 19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22" name="TextBox 21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latin typeface="Arial"/>
              </a:rPr>
              <a:t>”</a:t>
            </a:r>
            <a:endParaRPr lang="en-US" dirty="0">
              <a:solidFill>
                <a:schemeClr val="accent1">
                  <a:lumMod val="60000"/>
                  <a:lumOff val="40000"/>
                </a:schemeClr>
              </a:solidFill>
              <a:latin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2720930807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1931988"/>
            <a:ext cx="8596668" cy="2595460"/>
          </a:xfrm>
        </p:spPr>
        <p:txBody>
          <a:bodyPr anchor="b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B13951-BD15-4311-8371-F9BBF50EF5F3}" type="datetimeFigureOut">
              <a:rPr lang="en-IN" smtClean="0"/>
              <a:t>07-11-2020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68BA894-853C-45C9-889A-4251B581210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615961289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B13951-BD15-4311-8371-F9BBF50EF5F3}" type="datetimeFigureOut">
              <a:rPr lang="en-IN" smtClean="0"/>
              <a:t>07-11-2020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68BA894-853C-45C9-889A-4251B5812102}" type="slidenum">
              <a:rPr lang="en-IN" smtClean="0"/>
              <a:t>‹#›</a:t>
            </a:fld>
            <a:endParaRPr lang="en-IN"/>
          </a:p>
        </p:txBody>
      </p:sp>
      <p:sp>
        <p:nvSpPr>
          <p:cNvPr id="24" name="TextBox 23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1649148036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799" y="609600"/>
            <a:ext cx="8588203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B13951-BD15-4311-8371-F9BBF50EF5F3}" type="datetimeFigureOut">
              <a:rPr lang="en-IN" smtClean="0"/>
              <a:t>07-11-2020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68BA894-853C-45C9-889A-4251B581210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509859562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B13951-BD15-4311-8371-F9BBF50EF5F3}" type="datetimeFigureOut">
              <a:rPr lang="en-IN" smtClean="0"/>
              <a:t>07-11-2020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68BA894-853C-45C9-889A-4251B581210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517739380"/>
      </p:ext>
    </p:extLst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967673" y="609599"/>
            <a:ext cx="1304743" cy="5251451"/>
          </a:xfrm>
        </p:spPr>
        <p:txBody>
          <a:bodyPr vert="eaVert" anchor="ctr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77335" y="609600"/>
            <a:ext cx="7060150" cy="525145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B13951-BD15-4311-8371-F9BBF50EF5F3}" type="datetimeFigureOut">
              <a:rPr lang="en-IN" smtClean="0"/>
              <a:t>07-11-2020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68BA894-853C-45C9-889A-4251B581210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26153351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0.xml"/><Relationship Id="rId13" Type="http://schemas.openxmlformats.org/officeDocument/2006/relationships/slideLayout" Target="../slideLayouts/slideLayout25.xml"/><Relationship Id="rId3" Type="http://schemas.openxmlformats.org/officeDocument/2006/relationships/slideLayout" Target="../slideLayouts/slideLayout15.xml"/><Relationship Id="rId7" Type="http://schemas.openxmlformats.org/officeDocument/2006/relationships/slideLayout" Target="../slideLayouts/slideLayout19.xml"/><Relationship Id="rId12" Type="http://schemas.openxmlformats.org/officeDocument/2006/relationships/slideLayout" Target="../slideLayouts/slideLayout24.xml"/><Relationship Id="rId17" Type="http://schemas.openxmlformats.org/officeDocument/2006/relationships/theme" Target="../theme/theme2.xml"/><Relationship Id="rId2" Type="http://schemas.openxmlformats.org/officeDocument/2006/relationships/slideLayout" Target="../slideLayouts/slideLayout14.xml"/><Relationship Id="rId16" Type="http://schemas.openxmlformats.org/officeDocument/2006/relationships/slideLayout" Target="../slideLayouts/slideLayout28.xml"/><Relationship Id="rId1" Type="http://schemas.openxmlformats.org/officeDocument/2006/relationships/slideLayout" Target="../slideLayouts/slideLayout13.xml"/><Relationship Id="rId6" Type="http://schemas.openxmlformats.org/officeDocument/2006/relationships/slideLayout" Target="../slideLayouts/slideLayout18.xml"/><Relationship Id="rId11" Type="http://schemas.openxmlformats.org/officeDocument/2006/relationships/slideLayout" Target="../slideLayouts/slideLayout23.xml"/><Relationship Id="rId5" Type="http://schemas.openxmlformats.org/officeDocument/2006/relationships/slideLayout" Target="../slideLayouts/slideLayout17.xml"/><Relationship Id="rId15" Type="http://schemas.openxmlformats.org/officeDocument/2006/relationships/slideLayout" Target="../slideLayouts/slideLayout27.xml"/><Relationship Id="rId10" Type="http://schemas.openxmlformats.org/officeDocument/2006/relationships/slideLayout" Target="../slideLayouts/slideLayout22.xml"/><Relationship Id="rId4" Type="http://schemas.openxmlformats.org/officeDocument/2006/relationships/slideLayout" Target="../slideLayouts/slideLayout16.xml"/><Relationship Id="rId9" Type="http://schemas.openxmlformats.org/officeDocument/2006/relationships/slideLayout" Target="../slideLayouts/slideLayout21.xml"/><Relationship Id="rId14" Type="http://schemas.openxmlformats.org/officeDocument/2006/relationships/slideLayout" Target="../slideLayouts/slideLayout26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962A7CEC-CD3D-475E-B39F-EABFAB7B982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1F5A2BD8-DBA7-4EFF-A79F-DEF5B3F537C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010C43E-41FF-4567-B9A9-5C948054BB44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6B13951-BD15-4311-8371-F9BBF50EF5F3}" type="datetimeFigureOut">
              <a:rPr lang="en-IN" smtClean="0"/>
              <a:t>07-11-2020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365BCBE-94C5-4244-93B5-E5A9BA8FF5F2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95482BC-C653-4D6C-827A-5BD8799F9B4B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68BA894-853C-45C9-889A-4251B581210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80485567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1" r:id="rId12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20" name="Straight Connector 19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2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Isosceles Triangle 23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Isosceles Triangle 27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Isosceles Triangle 28"/>
            <p:cNvSpPr/>
            <p:nvPr/>
          </p:nvSpPr>
          <p:spPr>
            <a:xfrm>
              <a:off x="0" y="4013200"/>
              <a:ext cx="448733" cy="2844800"/>
            </a:xfrm>
            <a:prstGeom prst="triangle">
              <a:avLst>
                <a:gd name="adj" fmla="val 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4" y="2160589"/>
            <a:ext cx="8596668" cy="388077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205133" y="6041362"/>
            <a:ext cx="9119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6B13951-BD15-4311-8371-F9BBF50EF5F3}" type="datetimeFigureOut">
              <a:rPr lang="en-IN" smtClean="0"/>
              <a:t>07-11-2020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77334" y="6041362"/>
            <a:ext cx="629761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590663" y="6041362"/>
            <a:ext cx="6833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accent1"/>
                </a:solidFill>
              </a:defRPr>
            </a:lvl1pPr>
          </a:lstStyle>
          <a:p>
            <a:fld id="{668BA894-853C-45C9-889A-4251B581210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57569593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3" r:id="rId1"/>
    <p:sldLayoutId id="2147483664" r:id="rId2"/>
    <p:sldLayoutId id="2147483665" r:id="rId3"/>
    <p:sldLayoutId id="2147483666" r:id="rId4"/>
    <p:sldLayoutId id="2147483667" r:id="rId5"/>
    <p:sldLayoutId id="2147483668" r:id="rId6"/>
    <p:sldLayoutId id="2147483669" r:id="rId7"/>
    <p:sldLayoutId id="2147483670" r:id="rId8"/>
    <p:sldLayoutId id="2147483671" r:id="rId9"/>
    <p:sldLayoutId id="2147483672" r:id="rId10"/>
    <p:sldLayoutId id="2147483673" r:id="rId11"/>
    <p:sldLayoutId id="2147483674" r:id="rId12"/>
    <p:sldLayoutId id="2147483675" r:id="rId13"/>
    <p:sldLayoutId id="2147483676" r:id="rId14"/>
    <p:sldLayoutId id="2147483677" r:id="rId15"/>
    <p:sldLayoutId id="2147483678" r:id="rId16"/>
  </p:sldLayoutIdLst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accent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6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4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4E1BEB12-92AF-4445-98AD-4C7756E7C93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3048" y="0"/>
            <a:ext cx="12188952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D0522C2C-7B5C-48A7-A969-03941E5D2E7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12" name="Freeform 13">
            <a:extLst>
              <a:ext uri="{FF2B5EF4-FFF2-40B4-BE49-F238E27FC236}">
                <a16:creationId xmlns:a16="http://schemas.microsoft.com/office/drawing/2014/main" id="{9C682A1A-5B2D-4111-BBD6-620165633E5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2769476" y="220196"/>
            <a:ext cx="9422524" cy="6637806"/>
          </a:xfrm>
          <a:custGeom>
            <a:avLst/>
            <a:gdLst>
              <a:gd name="connsiteX0" fmla="*/ 4929467 w 8191500"/>
              <a:gd name="connsiteY0" fmla="*/ 0 h 5770597"/>
              <a:gd name="connsiteX1" fmla="*/ 8065066 w 8191500"/>
              <a:gd name="connsiteY1" fmla="*/ 1118513 h 5770597"/>
              <a:gd name="connsiteX2" fmla="*/ 8191500 w 8191500"/>
              <a:gd name="connsiteY2" fmla="*/ 1227339 h 5770597"/>
              <a:gd name="connsiteX3" fmla="*/ 8191500 w 8191500"/>
              <a:gd name="connsiteY3" fmla="*/ 5770597 h 5770597"/>
              <a:gd name="connsiteX4" fmla="*/ 79523 w 8191500"/>
              <a:gd name="connsiteY4" fmla="*/ 5770597 h 5770597"/>
              <a:gd name="connsiteX5" fmla="*/ 56799 w 8191500"/>
              <a:gd name="connsiteY5" fmla="*/ 5644158 h 5770597"/>
              <a:gd name="connsiteX6" fmla="*/ 0 w 8191500"/>
              <a:gd name="connsiteY6" fmla="*/ 4898209 h 5770597"/>
              <a:gd name="connsiteX7" fmla="*/ 4929467 w 8191500"/>
              <a:gd name="connsiteY7" fmla="*/ 0 h 577059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8191500" h="5770597">
                <a:moveTo>
                  <a:pt x="4929467" y="0"/>
                </a:moveTo>
                <a:cubicBezTo>
                  <a:pt x="6120547" y="0"/>
                  <a:pt x="7212963" y="419755"/>
                  <a:pt x="8065066" y="1118513"/>
                </a:cubicBezTo>
                <a:lnTo>
                  <a:pt x="8191500" y="1227339"/>
                </a:lnTo>
                <a:lnTo>
                  <a:pt x="8191500" y="5770597"/>
                </a:lnTo>
                <a:lnTo>
                  <a:pt x="79523" y="5770597"/>
                </a:lnTo>
                <a:lnTo>
                  <a:pt x="56799" y="5644158"/>
                </a:lnTo>
                <a:cubicBezTo>
                  <a:pt x="19398" y="5400934"/>
                  <a:pt x="0" y="5151822"/>
                  <a:pt x="0" y="4898209"/>
                </a:cubicBezTo>
                <a:cubicBezTo>
                  <a:pt x="0" y="2193003"/>
                  <a:pt x="2206998" y="0"/>
                  <a:pt x="4929467" y="0"/>
                </a:cubicBezTo>
                <a:close/>
              </a:path>
            </a:pathLst>
          </a:cu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4" name="Oval 13">
            <a:extLst>
              <a:ext uri="{FF2B5EF4-FFF2-40B4-BE49-F238E27FC236}">
                <a16:creationId xmlns:a16="http://schemas.microsoft.com/office/drawing/2014/main" id="{D6EE29F2-D77F-4BD0-A20B-334D316A1C9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2209800" y="2099696"/>
            <a:ext cx="1942241" cy="1889551"/>
          </a:xfrm>
          <a:prstGeom prst="ellipse">
            <a:avLst/>
          </a:prstGeom>
          <a:solidFill>
            <a:schemeClr val="accent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6" name="Arc 15">
            <a:extLst>
              <a:ext uri="{FF2B5EF4-FFF2-40B4-BE49-F238E27FC236}">
                <a16:creationId xmlns:a16="http://schemas.microsoft.com/office/drawing/2014/main" id="{22D09ED2-868F-42C6-866E-F92E0CEF314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8520172">
            <a:off x="1613162" y="1492572"/>
            <a:ext cx="2987899" cy="2987899"/>
          </a:xfrm>
          <a:prstGeom prst="arc">
            <a:avLst>
              <a:gd name="adj1" fmla="val 14455503"/>
              <a:gd name="adj2" fmla="val 227775"/>
            </a:avLst>
          </a:prstGeom>
          <a:ln w="127000" cap="rnd">
            <a:solidFill>
              <a:schemeClr val="accent4"/>
            </a:solidFill>
            <a:prstDash val="dash"/>
            <a:miter lim="800000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98CAC630-3274-4FD5-93B4-E3B60C7F5B9C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4038600" y="1939159"/>
            <a:ext cx="7644627" cy="2751086"/>
          </a:xfrm>
        </p:spPr>
        <p:txBody>
          <a:bodyPr>
            <a:normAutofit/>
          </a:bodyPr>
          <a:lstStyle/>
          <a:p>
            <a:pPr algn="r"/>
            <a:r>
              <a:rPr lang="en-US" dirty="0"/>
              <a:t>Diseases of Amino</a:t>
            </a:r>
            <a:br>
              <a:rPr lang="en-US" dirty="0"/>
            </a:br>
            <a:r>
              <a:rPr lang="en-US" dirty="0"/>
              <a:t>Acid Metabolism-I</a:t>
            </a:r>
            <a:endParaRPr lang="en-IN" dirty="0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FBFADA7F-D019-4CED-9D27-79FEB3F9E29C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4038600" y="4782320"/>
            <a:ext cx="7644627" cy="1329443"/>
          </a:xfrm>
        </p:spPr>
        <p:txBody>
          <a:bodyPr>
            <a:normAutofit/>
          </a:bodyPr>
          <a:lstStyle/>
          <a:p>
            <a:pPr algn="r"/>
            <a:r>
              <a:rPr lang="en-IN"/>
              <a:t>VBC-607</a:t>
            </a:r>
          </a:p>
          <a:p>
            <a:pPr algn="r"/>
            <a:r>
              <a:rPr lang="en-IN"/>
              <a:t>Unit-I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8C82CD86-43D7-4CC4-B62D-9CBF094D2BEA}"/>
              </a:ext>
            </a:extLst>
          </p:cNvPr>
          <p:cNvSpPr txBox="1"/>
          <p:nvPr/>
        </p:nvSpPr>
        <p:spPr>
          <a:xfrm>
            <a:off x="11242765" y="161718"/>
            <a:ext cx="53993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IN"/>
              <a:t>P.G.</a:t>
            </a:r>
            <a:endParaRPr lang="en-IN" dirty="0"/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7C0827D0-B585-48CC-83D9-9F871C9DF5F7}"/>
              </a:ext>
            </a:extLst>
          </p:cNvPr>
          <p:cNvSpPr txBox="1"/>
          <p:nvPr/>
        </p:nvSpPr>
        <p:spPr>
          <a:xfrm>
            <a:off x="143767" y="6418999"/>
            <a:ext cx="140208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IN" sz="1400"/>
              <a:t>31.10.2020</a:t>
            </a:r>
            <a:endParaRPr lang="en-IN" sz="1400" dirty="0"/>
          </a:p>
        </p:txBody>
      </p:sp>
    </p:spTree>
    <p:extLst>
      <p:ext uri="{BB962C8B-B14F-4D97-AF65-F5344CB8AC3E}">
        <p14:creationId xmlns:p14="http://schemas.microsoft.com/office/powerpoint/2010/main" val="1037999310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46F1F2C8-798B-4CCE-A851-94AFAF350BE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3048" y="0"/>
            <a:ext cx="12188952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503546" y="55465"/>
            <a:ext cx="6317763" cy="710890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/>
          <a:p>
            <a:pPr marL="12700"/>
            <a:r>
              <a:rPr lang="en-US" sz="3200" kern="1200" spc="-90" dirty="0">
                <a:solidFill>
                  <a:schemeClr val="tx1"/>
                </a:solidFill>
                <a:latin typeface="+mj-lt"/>
                <a:ea typeface="+mj-ea"/>
                <a:cs typeface="+mj-cs"/>
              </a:rPr>
              <a:t>DEFECT</a:t>
            </a:r>
            <a:r>
              <a:rPr lang="en-US" sz="3200" kern="1200" spc="-200" dirty="0">
                <a:solidFill>
                  <a:schemeClr val="tx1"/>
                </a:solidFill>
                <a:latin typeface="+mj-lt"/>
                <a:ea typeface="+mj-ea"/>
                <a:cs typeface="+mj-cs"/>
              </a:rPr>
              <a:t> </a:t>
            </a:r>
            <a:r>
              <a:rPr lang="en-US" sz="3200" kern="1200" spc="-50" dirty="0">
                <a:solidFill>
                  <a:schemeClr val="tx1"/>
                </a:solidFill>
                <a:latin typeface="+mj-lt"/>
                <a:ea typeface="+mj-ea"/>
                <a:cs typeface="+mj-cs"/>
              </a:rPr>
              <a:t>IN</a:t>
            </a:r>
            <a:r>
              <a:rPr lang="en-US" sz="3200" kern="1200" spc="-330" dirty="0">
                <a:solidFill>
                  <a:schemeClr val="tx1"/>
                </a:solidFill>
                <a:latin typeface="+mj-lt"/>
                <a:ea typeface="+mj-ea"/>
                <a:cs typeface="+mj-cs"/>
              </a:rPr>
              <a:t> </a:t>
            </a:r>
            <a:r>
              <a:rPr lang="en-US" sz="3200" kern="1200" spc="-85" dirty="0">
                <a:solidFill>
                  <a:schemeClr val="tx1"/>
                </a:solidFill>
                <a:latin typeface="+mj-lt"/>
                <a:ea typeface="+mj-ea"/>
                <a:cs typeface="+mj-cs"/>
              </a:rPr>
              <a:t>AMINO</a:t>
            </a:r>
            <a:r>
              <a:rPr lang="en-US" sz="3200" kern="1200" spc="-315" dirty="0">
                <a:solidFill>
                  <a:schemeClr val="tx1"/>
                </a:solidFill>
                <a:latin typeface="+mj-lt"/>
                <a:ea typeface="+mj-ea"/>
                <a:cs typeface="+mj-cs"/>
              </a:rPr>
              <a:t> </a:t>
            </a:r>
            <a:r>
              <a:rPr lang="en-US" sz="3200" kern="1200" spc="-80" dirty="0">
                <a:solidFill>
                  <a:schemeClr val="tx1"/>
                </a:solidFill>
                <a:latin typeface="+mj-lt"/>
                <a:ea typeface="+mj-ea"/>
                <a:cs typeface="+mj-cs"/>
              </a:rPr>
              <a:t>ACID</a:t>
            </a:r>
            <a:r>
              <a:rPr lang="en-US" sz="3200" kern="1200" spc="-210" dirty="0">
                <a:solidFill>
                  <a:schemeClr val="tx1"/>
                </a:solidFill>
                <a:latin typeface="+mj-lt"/>
                <a:ea typeface="+mj-ea"/>
                <a:cs typeface="+mj-cs"/>
              </a:rPr>
              <a:t> </a:t>
            </a:r>
            <a:r>
              <a:rPr lang="en-US" sz="3200" kern="1200" spc="-135" dirty="0">
                <a:solidFill>
                  <a:schemeClr val="tx1"/>
                </a:solidFill>
                <a:latin typeface="+mj-lt"/>
                <a:ea typeface="+mj-ea"/>
                <a:cs typeface="+mj-cs"/>
              </a:rPr>
              <a:t>CATABOLISM</a:t>
            </a:r>
            <a:endParaRPr lang="en-US" sz="3200" kern="1200" dirty="0">
              <a:solidFill>
                <a:schemeClr val="tx1"/>
              </a:solidFill>
              <a:latin typeface="+mj-lt"/>
              <a:ea typeface="+mj-ea"/>
              <a:cs typeface="+mj-cs"/>
            </a:endParaRPr>
          </a:p>
        </p:txBody>
      </p:sp>
      <p:sp>
        <p:nvSpPr>
          <p:cNvPr id="10" name="Freeform: Shape 9">
            <a:extLst>
              <a:ext uri="{FF2B5EF4-FFF2-40B4-BE49-F238E27FC236}">
                <a16:creationId xmlns:a16="http://schemas.microsoft.com/office/drawing/2014/main" id="{755E9CD0-04B0-4A3C-B291-AD913379C71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0208695" y="1"/>
            <a:ext cx="1135066" cy="477997"/>
          </a:xfrm>
          <a:custGeom>
            <a:avLst/>
            <a:gdLst>
              <a:gd name="connsiteX0" fmla="*/ 0 w 1135066"/>
              <a:gd name="connsiteY0" fmla="*/ 0 h 477997"/>
              <a:gd name="connsiteX1" fmla="*/ 1135066 w 1135066"/>
              <a:gd name="connsiteY1" fmla="*/ 0 h 477997"/>
              <a:gd name="connsiteX2" fmla="*/ 1133370 w 1135066"/>
              <a:gd name="connsiteY2" fmla="*/ 16827 h 477997"/>
              <a:gd name="connsiteX3" fmla="*/ 567533 w 1135066"/>
              <a:gd name="connsiteY3" fmla="*/ 477997 h 477997"/>
              <a:gd name="connsiteX4" fmla="*/ 1696 w 1135066"/>
              <a:gd name="connsiteY4" fmla="*/ 16827 h 47799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1135066" h="477997">
                <a:moveTo>
                  <a:pt x="0" y="0"/>
                </a:moveTo>
                <a:lnTo>
                  <a:pt x="1135066" y="0"/>
                </a:lnTo>
                <a:lnTo>
                  <a:pt x="1133370" y="16827"/>
                </a:lnTo>
                <a:cubicBezTo>
                  <a:pt x="1079514" y="280016"/>
                  <a:pt x="846644" y="477997"/>
                  <a:pt x="567533" y="477997"/>
                </a:cubicBezTo>
                <a:cubicBezTo>
                  <a:pt x="288422" y="477997"/>
                  <a:pt x="55552" y="280016"/>
                  <a:pt x="1696" y="16827"/>
                </a:cubicBezTo>
                <a:close/>
              </a:path>
            </a:pathLst>
          </a:custGeom>
          <a:solidFill>
            <a:schemeClr val="accent5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2" name="Oval 11">
            <a:extLst>
              <a:ext uri="{FF2B5EF4-FFF2-40B4-BE49-F238E27FC236}">
                <a16:creationId xmlns:a16="http://schemas.microsoft.com/office/drawing/2014/main" id="{1DD8BF3B-6066-418C-8D1A-75C5E396FC0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821310" y="2624479"/>
            <a:ext cx="812427" cy="812427"/>
          </a:xfrm>
          <a:prstGeom prst="ellipse">
            <a:avLst/>
          </a:prstGeom>
          <a:noFill/>
          <a:ln w="127000">
            <a:solidFill>
              <a:schemeClr val="accent5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4" name="Block Arc 13">
            <a:extLst>
              <a:ext uri="{FF2B5EF4-FFF2-40B4-BE49-F238E27FC236}">
                <a16:creationId xmlns:a16="http://schemas.microsoft.com/office/drawing/2014/main" id="{80BC66F9-7A74-4286-AD22-1174052CC22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6200000">
            <a:off x="8912417" y="1202394"/>
            <a:ext cx="2387600" cy="2387600"/>
          </a:xfrm>
          <a:prstGeom prst="blockArc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16" name="Freeform: Shape 15">
            <a:extLst>
              <a:ext uri="{FF2B5EF4-FFF2-40B4-BE49-F238E27FC236}">
                <a16:creationId xmlns:a16="http://schemas.microsoft.com/office/drawing/2014/main" id="{D8142CC3-2B5C-48E6-9DF0-6C8ACBAF23E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821310" y="0"/>
            <a:ext cx="2315251" cy="1550992"/>
          </a:xfrm>
          <a:custGeom>
            <a:avLst/>
            <a:gdLst>
              <a:gd name="connsiteX0" fmla="*/ 0 w 2315251"/>
              <a:gd name="connsiteY0" fmla="*/ 0 h 1550992"/>
              <a:gd name="connsiteX1" fmla="*/ 138700 w 2315251"/>
              <a:gd name="connsiteY1" fmla="*/ 0 h 1550992"/>
              <a:gd name="connsiteX2" fmla="*/ 138700 w 2315251"/>
              <a:gd name="connsiteY2" fmla="*/ 1361400 h 1550992"/>
              <a:gd name="connsiteX3" fmla="*/ 2107387 w 2315251"/>
              <a:gd name="connsiteY3" fmla="*/ 222673 h 1550992"/>
              <a:gd name="connsiteX4" fmla="*/ 1722420 w 2315251"/>
              <a:gd name="connsiteY4" fmla="*/ 0 h 1550992"/>
              <a:gd name="connsiteX5" fmla="*/ 1999436 w 2315251"/>
              <a:gd name="connsiteY5" fmla="*/ 0 h 1550992"/>
              <a:gd name="connsiteX6" fmla="*/ 2280549 w 2315251"/>
              <a:gd name="connsiteY6" fmla="*/ 162605 h 1550992"/>
              <a:gd name="connsiteX7" fmla="*/ 2305953 w 2315251"/>
              <a:gd name="connsiteY7" fmla="*/ 257336 h 1550992"/>
              <a:gd name="connsiteX8" fmla="*/ 2280549 w 2315251"/>
              <a:gd name="connsiteY8" fmla="*/ 282740 h 1550992"/>
              <a:gd name="connsiteX9" fmla="*/ 104026 w 2315251"/>
              <a:gd name="connsiteY9" fmla="*/ 1541710 h 1550992"/>
              <a:gd name="connsiteX10" fmla="*/ 69351 w 2315251"/>
              <a:gd name="connsiteY10" fmla="*/ 1550992 h 1550992"/>
              <a:gd name="connsiteX11" fmla="*/ 0 w 2315251"/>
              <a:gd name="connsiteY11" fmla="*/ 1481643 h 155099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</a:cxnLst>
            <a:rect l="l" t="t" r="r" b="b"/>
            <a:pathLst>
              <a:path w="2315251" h="1550992">
                <a:moveTo>
                  <a:pt x="0" y="0"/>
                </a:moveTo>
                <a:lnTo>
                  <a:pt x="138700" y="0"/>
                </a:lnTo>
                <a:lnTo>
                  <a:pt x="138700" y="1361400"/>
                </a:lnTo>
                <a:lnTo>
                  <a:pt x="2107387" y="222673"/>
                </a:lnTo>
                <a:lnTo>
                  <a:pt x="1722420" y="0"/>
                </a:lnTo>
                <a:lnTo>
                  <a:pt x="1999436" y="0"/>
                </a:lnTo>
                <a:lnTo>
                  <a:pt x="2280549" y="162605"/>
                </a:lnTo>
                <a:cubicBezTo>
                  <a:pt x="2313720" y="181745"/>
                  <a:pt x="2325104" y="224155"/>
                  <a:pt x="2305953" y="257336"/>
                </a:cubicBezTo>
                <a:cubicBezTo>
                  <a:pt x="2299872" y="267889"/>
                  <a:pt x="2291101" y="276648"/>
                  <a:pt x="2280549" y="282740"/>
                </a:cubicBezTo>
                <a:lnTo>
                  <a:pt x="104026" y="1541710"/>
                </a:lnTo>
                <a:cubicBezTo>
                  <a:pt x="93484" y="1547802"/>
                  <a:pt x="81523" y="1551003"/>
                  <a:pt x="69351" y="1550992"/>
                </a:cubicBezTo>
                <a:cubicBezTo>
                  <a:pt x="31049" y="1550992"/>
                  <a:pt x="0" y="1519944"/>
                  <a:pt x="0" y="1481643"/>
                </a:cubicBezTo>
                <a:close/>
              </a:path>
            </a:pathLst>
          </a:custGeom>
          <a:solidFill>
            <a:schemeClr val="accent6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endParaRPr lang="en-US" dirty="0"/>
          </a:p>
        </p:txBody>
      </p:sp>
      <p:cxnSp>
        <p:nvCxnSpPr>
          <p:cNvPr id="18" name="Straight Connector 17">
            <a:extLst>
              <a:ext uri="{FF2B5EF4-FFF2-40B4-BE49-F238E27FC236}">
                <a16:creationId xmlns:a16="http://schemas.microsoft.com/office/drawing/2014/main" id="{7B2D303B-3DD0-4319-9EAD-361847FEC71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11724638" y="1331572"/>
            <a:ext cx="0" cy="1597708"/>
          </a:xfrm>
          <a:prstGeom prst="line">
            <a:avLst/>
          </a:prstGeom>
          <a:ln w="127000" cap="rnd">
            <a:solidFill>
              <a:schemeClr val="accent4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0" name="Freeform: Shape 19">
            <a:extLst>
              <a:ext uri="{FF2B5EF4-FFF2-40B4-BE49-F238E27FC236}">
                <a16:creationId xmlns:a16="http://schemas.microsoft.com/office/drawing/2014/main" id="{46A89C79-8EF3-4AF9-B3D9-59A883F41C8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1005550" y="4112081"/>
            <a:ext cx="1186451" cy="1771650"/>
          </a:xfrm>
          <a:custGeom>
            <a:avLst/>
            <a:gdLst>
              <a:gd name="connsiteX0" fmla="*/ 61913 w 1186451"/>
              <a:gd name="connsiteY0" fmla="*/ 0 h 1771650"/>
              <a:gd name="connsiteX1" fmla="*/ 1186451 w 1186451"/>
              <a:gd name="connsiteY1" fmla="*/ 0 h 1771650"/>
              <a:gd name="connsiteX2" fmla="*/ 1186451 w 1186451"/>
              <a:gd name="connsiteY2" fmla="*/ 123825 h 1771650"/>
              <a:gd name="connsiteX3" fmla="*/ 123825 w 1186451"/>
              <a:gd name="connsiteY3" fmla="*/ 123825 h 1771650"/>
              <a:gd name="connsiteX4" fmla="*/ 123825 w 1186451"/>
              <a:gd name="connsiteY4" fmla="*/ 1647825 h 1771650"/>
              <a:gd name="connsiteX5" fmla="*/ 1186451 w 1186451"/>
              <a:gd name="connsiteY5" fmla="*/ 1647825 h 1771650"/>
              <a:gd name="connsiteX6" fmla="*/ 1186451 w 1186451"/>
              <a:gd name="connsiteY6" fmla="*/ 1771650 h 1771650"/>
              <a:gd name="connsiteX7" fmla="*/ 61913 w 1186451"/>
              <a:gd name="connsiteY7" fmla="*/ 1771650 h 1771650"/>
              <a:gd name="connsiteX8" fmla="*/ 0 w 1186451"/>
              <a:gd name="connsiteY8" fmla="*/ 1709738 h 1771650"/>
              <a:gd name="connsiteX9" fmla="*/ 0 w 1186451"/>
              <a:gd name="connsiteY9" fmla="*/ 61913 h 1771650"/>
              <a:gd name="connsiteX10" fmla="*/ 61913 w 1186451"/>
              <a:gd name="connsiteY10" fmla="*/ 0 h 177165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</a:cxnLst>
            <a:rect l="l" t="t" r="r" b="b"/>
            <a:pathLst>
              <a:path w="1186451" h="1771650">
                <a:moveTo>
                  <a:pt x="61913" y="0"/>
                </a:moveTo>
                <a:lnTo>
                  <a:pt x="1186451" y="0"/>
                </a:lnTo>
                <a:lnTo>
                  <a:pt x="1186451" y="123825"/>
                </a:lnTo>
                <a:lnTo>
                  <a:pt x="123825" y="123825"/>
                </a:lnTo>
                <a:lnTo>
                  <a:pt x="123825" y="1647825"/>
                </a:lnTo>
                <a:lnTo>
                  <a:pt x="1186451" y="1647825"/>
                </a:lnTo>
                <a:lnTo>
                  <a:pt x="1186451" y="1771650"/>
                </a:lnTo>
                <a:lnTo>
                  <a:pt x="61913" y="1771650"/>
                </a:lnTo>
                <a:cubicBezTo>
                  <a:pt x="27719" y="1771650"/>
                  <a:pt x="0" y="1743932"/>
                  <a:pt x="0" y="1709738"/>
                </a:cubicBezTo>
                <a:lnTo>
                  <a:pt x="0" y="61913"/>
                </a:lnTo>
                <a:cubicBezTo>
                  <a:pt x="0" y="27719"/>
                  <a:pt x="27719" y="0"/>
                  <a:pt x="61913" y="0"/>
                </a:cubicBezTo>
                <a:close/>
              </a:path>
            </a:pathLst>
          </a:custGeom>
          <a:solidFill>
            <a:schemeClr val="accent6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endParaRPr lang="en-US"/>
          </a:p>
        </p:txBody>
      </p:sp>
      <p:sp>
        <p:nvSpPr>
          <p:cNvPr id="22" name="Arc 21">
            <a:extLst>
              <a:ext uri="{FF2B5EF4-FFF2-40B4-BE49-F238E27FC236}">
                <a16:creationId xmlns:a16="http://schemas.microsoft.com/office/drawing/2014/main" id="{EFE5CE34-4543-42E5-B82C-1F3D12422CD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20992895">
            <a:off x="6086940" y="4145122"/>
            <a:ext cx="4083433" cy="4083433"/>
          </a:xfrm>
          <a:prstGeom prst="arc">
            <a:avLst/>
          </a:prstGeom>
          <a:ln w="127000" cap="rnd">
            <a:solidFill>
              <a:schemeClr val="accent4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4" name="Freeform: Shape 23">
            <a:extLst>
              <a:ext uri="{FF2B5EF4-FFF2-40B4-BE49-F238E27FC236}">
                <a16:creationId xmlns:a16="http://schemas.microsoft.com/office/drawing/2014/main" id="{72AF41FE-63D7-4695-81D2-66D2510E448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821310" y="4962670"/>
            <a:ext cx="2643352" cy="1895331"/>
          </a:xfrm>
          <a:custGeom>
            <a:avLst/>
            <a:gdLst>
              <a:gd name="connsiteX0" fmla="*/ 1321676 w 2643352"/>
              <a:gd name="connsiteY0" fmla="*/ 0 h 1895331"/>
              <a:gd name="connsiteX1" fmla="*/ 2643352 w 2643352"/>
              <a:gd name="connsiteY1" fmla="*/ 1321676 h 1895331"/>
              <a:gd name="connsiteX2" fmla="*/ 2539488 w 2643352"/>
              <a:gd name="connsiteY2" fmla="*/ 1836132 h 1895331"/>
              <a:gd name="connsiteX3" fmla="*/ 2510970 w 2643352"/>
              <a:gd name="connsiteY3" fmla="*/ 1895331 h 1895331"/>
              <a:gd name="connsiteX4" fmla="*/ 132382 w 2643352"/>
              <a:gd name="connsiteY4" fmla="*/ 1895331 h 1895331"/>
              <a:gd name="connsiteX5" fmla="*/ 103864 w 2643352"/>
              <a:gd name="connsiteY5" fmla="*/ 1836132 h 1895331"/>
              <a:gd name="connsiteX6" fmla="*/ 0 w 2643352"/>
              <a:gd name="connsiteY6" fmla="*/ 1321676 h 1895331"/>
              <a:gd name="connsiteX7" fmla="*/ 1321676 w 2643352"/>
              <a:gd name="connsiteY7" fmla="*/ 0 h 1895331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2643352" h="1895331">
                <a:moveTo>
                  <a:pt x="1321676" y="0"/>
                </a:moveTo>
                <a:cubicBezTo>
                  <a:pt x="2051617" y="0"/>
                  <a:pt x="2643352" y="591735"/>
                  <a:pt x="2643352" y="1321676"/>
                </a:cubicBezTo>
                <a:cubicBezTo>
                  <a:pt x="2643352" y="1504161"/>
                  <a:pt x="2606369" y="1678009"/>
                  <a:pt x="2539488" y="1836132"/>
                </a:cubicBezTo>
                <a:lnTo>
                  <a:pt x="2510970" y="1895331"/>
                </a:lnTo>
                <a:lnTo>
                  <a:pt x="132382" y="1895331"/>
                </a:lnTo>
                <a:lnTo>
                  <a:pt x="103864" y="1836132"/>
                </a:lnTo>
                <a:cubicBezTo>
                  <a:pt x="36984" y="1678009"/>
                  <a:pt x="0" y="1504161"/>
                  <a:pt x="0" y="1321676"/>
                </a:cubicBezTo>
                <a:cubicBezTo>
                  <a:pt x="0" y="591735"/>
                  <a:pt x="591735" y="0"/>
                  <a:pt x="1321676" y="0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object 3"/>
          <p:cNvSpPr/>
          <p:nvPr/>
        </p:nvSpPr>
        <p:spPr>
          <a:xfrm>
            <a:off x="1813707" y="766355"/>
            <a:ext cx="8394988" cy="6031885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Rectangle 20">
            <a:extLst>
              <a:ext uri="{FF2B5EF4-FFF2-40B4-BE49-F238E27FC236}">
                <a16:creationId xmlns:a16="http://schemas.microsoft.com/office/drawing/2014/main" id="{B775CD93-9DF2-48CB-9F57-1BCA9A46C7F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458922" y="453981"/>
            <a:ext cx="6675120" cy="1877811"/>
          </a:xfrm>
          <a:prstGeom prst="rect">
            <a:avLst/>
          </a:prstGeom>
          <a:solidFill>
            <a:srgbClr val="35404F"/>
          </a:solidFill>
          <a:ln w="254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rgbClr val="FFFFFF"/>
              </a:solidFill>
            </a:endParaRPr>
          </a:p>
        </p:txBody>
      </p:sp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731520" y="731520"/>
            <a:ext cx="6089904" cy="1426464"/>
          </a:xfrm>
          <a:prstGeom prst="rect">
            <a:avLst/>
          </a:prstGeom>
        </p:spPr>
        <p:txBody>
          <a:bodyPr vert="horz" lIns="0" tIns="12065" rIns="0" bIns="0" rtlCol="0">
            <a:normAutofit/>
          </a:bodyPr>
          <a:lstStyle/>
          <a:p>
            <a:pPr marL="12700">
              <a:spcBef>
                <a:spcPts val="95"/>
              </a:spcBef>
            </a:pPr>
            <a:r>
              <a:rPr lang="en-IN">
                <a:solidFill>
                  <a:srgbClr val="FFFFFF"/>
                </a:solidFill>
              </a:rPr>
              <a:t>Phenylketonuria</a:t>
            </a:r>
          </a:p>
        </p:txBody>
      </p:sp>
      <p:sp>
        <p:nvSpPr>
          <p:cNvPr id="23" name="Rectangle 22">
            <a:extLst>
              <a:ext uri="{FF2B5EF4-FFF2-40B4-BE49-F238E27FC236}">
                <a16:creationId xmlns:a16="http://schemas.microsoft.com/office/drawing/2014/main" id="{6166C6D1-23AC-49C4-BA07-238E4E9F8CE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7277100" y="461737"/>
            <a:ext cx="2149361" cy="1870055"/>
          </a:xfrm>
          <a:prstGeom prst="rect">
            <a:avLst/>
          </a:prstGeom>
          <a:solidFill>
            <a:schemeClr val="accent5">
              <a:alpha val="95000"/>
            </a:schemeClr>
          </a:solidFill>
          <a:ln w="254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rgbClr val="FFFFFF"/>
              </a:solidFill>
            </a:endParaRPr>
          </a:p>
        </p:txBody>
      </p:sp>
      <p:sp>
        <p:nvSpPr>
          <p:cNvPr id="25" name="Rectangle 24">
            <a:extLst>
              <a:ext uri="{FF2B5EF4-FFF2-40B4-BE49-F238E27FC236}">
                <a16:creationId xmlns:a16="http://schemas.microsoft.com/office/drawing/2014/main" id="{E186B68C-84BC-4A6E-99D1-EE87483C134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9573768" y="453155"/>
            <a:ext cx="2149358" cy="1878638"/>
          </a:xfrm>
          <a:prstGeom prst="rect">
            <a:avLst/>
          </a:prstGeom>
          <a:solidFill>
            <a:srgbClr val="AE885F"/>
          </a:solidFill>
          <a:ln w="254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rgbClr val="FFFFFF"/>
              </a:solidFill>
            </a:endParaRPr>
          </a:p>
        </p:txBody>
      </p:sp>
      <p:sp>
        <p:nvSpPr>
          <p:cNvPr id="27" name="Rectangle 26">
            <a:extLst>
              <a:ext uri="{FF2B5EF4-FFF2-40B4-BE49-F238E27FC236}">
                <a16:creationId xmlns:a16="http://schemas.microsoft.com/office/drawing/2014/main" id="{1C091803-41C2-48E0-9228-5148460C747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458920" y="2480956"/>
            <a:ext cx="6675121" cy="3918122"/>
          </a:xfrm>
          <a:prstGeom prst="rect">
            <a:avLst/>
          </a:prstGeom>
          <a:solidFill>
            <a:schemeClr val="tx1">
              <a:lumMod val="50000"/>
              <a:lumOff val="50000"/>
              <a:alpha val="2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Content Placeholder 13">
            <a:extLst>
              <a:ext uri="{FF2B5EF4-FFF2-40B4-BE49-F238E27FC236}">
                <a16:creationId xmlns:a16="http://schemas.microsoft.com/office/drawing/2014/main" id="{BFFAC284-0139-458F-A9D9-A1C8982DE07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19126" y="2609330"/>
            <a:ext cx="6202298" cy="3789747"/>
          </a:xfrm>
        </p:spPr>
        <p:txBody>
          <a:bodyPr anchor="ctr">
            <a:noAutofit/>
          </a:bodyPr>
          <a:lstStyle/>
          <a:p>
            <a:pPr defTabSz="1144588"/>
            <a:r>
              <a:rPr lang="en-IN" sz="2000" dirty="0"/>
              <a:t>Deficiency of phenylalanine hydroxylase or a defect in biosynthesis/ reduction of </a:t>
            </a:r>
            <a:r>
              <a:rPr lang="en-IN" sz="2000" dirty="0" err="1"/>
              <a:t>tetrahidrobiopterin</a:t>
            </a:r>
            <a:r>
              <a:rPr lang="en-IN" sz="2000" dirty="0"/>
              <a:t> </a:t>
            </a:r>
          </a:p>
          <a:p>
            <a:r>
              <a:rPr lang="en-IN" sz="2000" dirty="0"/>
              <a:t>Urinary excretion of </a:t>
            </a:r>
            <a:r>
              <a:rPr lang="en-IN" sz="2000" dirty="0" err="1"/>
              <a:t>phenlypruvate</a:t>
            </a:r>
            <a:r>
              <a:rPr lang="en-IN" sz="2000" dirty="0"/>
              <a:t> and </a:t>
            </a:r>
            <a:r>
              <a:rPr lang="en-IN" sz="2000" dirty="0" err="1"/>
              <a:t>phenyllactate</a:t>
            </a:r>
            <a:endParaRPr lang="en-IN" sz="2000" dirty="0"/>
          </a:p>
          <a:p>
            <a:r>
              <a:rPr lang="en-IN" sz="2000" dirty="0"/>
              <a:t>Defective neural development</a:t>
            </a:r>
          </a:p>
          <a:p>
            <a:r>
              <a:rPr lang="en-IN" sz="2000" dirty="0"/>
              <a:t>Severe mental retardation</a:t>
            </a:r>
          </a:p>
          <a:p>
            <a:r>
              <a:rPr lang="en-IN" sz="2000" dirty="0"/>
              <a:t>Very light skin pigmentation</a:t>
            </a:r>
          </a:p>
          <a:p>
            <a:pPr eaLnBrk="1" hangingPunct="1"/>
            <a:r>
              <a:rPr lang="tr-TR" altLang="en-US" sz="2000" dirty="0"/>
              <a:t>Unusual gait, stance, sitting posture </a:t>
            </a:r>
          </a:p>
          <a:p>
            <a:pPr eaLnBrk="1" hangingPunct="1"/>
            <a:r>
              <a:rPr lang="tr-TR" altLang="en-US" sz="2000" dirty="0"/>
              <a:t>High frequency of epilepsy</a:t>
            </a:r>
          </a:p>
          <a:p>
            <a:pPr eaLnBrk="1" hangingPunct="1"/>
            <a:r>
              <a:rPr lang="tr-TR" altLang="en-US" sz="2000" dirty="0"/>
              <a:t>Autosomal recessive</a:t>
            </a:r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7FF254B4-A69F-4EF4-B2C7-55D37FE19C43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2885" t="-1" r="1868" b="24754"/>
          <a:stretch/>
        </p:blipFill>
        <p:spPr>
          <a:xfrm>
            <a:off x="7277100" y="2480955"/>
            <a:ext cx="4455979" cy="3923890"/>
          </a:xfrm>
          <a:prstGeom prst="rect">
            <a:avLst/>
          </a:prstGeom>
        </p:spPr>
      </p:pic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24417A9E-F3E2-4E01-8954-B9385E42C98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06066" y="844731"/>
            <a:ext cx="7582989" cy="5756365"/>
          </a:xfrm>
        </p:spPr>
        <p:txBody>
          <a:bodyPr>
            <a:normAutofit fontScale="77500" lnSpcReduction="20000"/>
          </a:bodyPr>
          <a:lstStyle/>
          <a:p>
            <a:pPr marL="0" indent="0">
              <a:buNone/>
            </a:pPr>
            <a:r>
              <a:rPr lang="en-IN" sz="2800" b="1" spc="-5" dirty="0">
                <a:latin typeface="Arial" panose="020B0604020202020204" pitchFamily="34" charset="0"/>
                <a:cs typeface="Arial" panose="020B0604020202020204" pitchFamily="34" charset="0"/>
              </a:rPr>
              <a:t>Cause</a:t>
            </a:r>
            <a:endParaRPr lang="en-IN" sz="28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547370" marR="124460" indent="-457200">
              <a:lnSpc>
                <a:spcPct val="120000"/>
              </a:lnSpc>
              <a:spcBef>
                <a:spcPts val="275"/>
              </a:spcBef>
              <a:tabLst>
                <a:tab pos="433070" algn="l"/>
                <a:tab pos="433705" algn="l"/>
              </a:tabLst>
            </a:pP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PKU is caused by a defect  in the gene that helps create </a:t>
            </a:r>
            <a:r>
              <a:rPr lang="en-US" sz="2800" dirty="0">
                <a:solidFill>
                  <a:srgbClr val="001F5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b="1" dirty="0">
                <a:solidFill>
                  <a:srgbClr val="001F5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phenylalanine hydroxylase</a:t>
            </a:r>
          </a:p>
          <a:p>
            <a:pPr marL="547370" marR="124460" indent="-457200">
              <a:lnSpc>
                <a:spcPct val="120000"/>
              </a:lnSpc>
              <a:spcBef>
                <a:spcPts val="275"/>
              </a:spcBef>
              <a:tabLst>
                <a:tab pos="433070" algn="l"/>
                <a:tab pos="433705" algn="l"/>
              </a:tabLst>
            </a:pPr>
            <a:r>
              <a:rPr lang="tr-TR" sz="2800" kern="0" dirty="0">
                <a:latin typeface="+mn-lt"/>
              </a:rPr>
              <a:t>Phenylalanine hydroxylase :Mixed function oxidase that uses cofactor (tetrahydrobiopterin ) and molecular oxygen</a:t>
            </a:r>
          </a:p>
          <a:p>
            <a:pPr marL="547370" marR="900430" indent="-457200">
              <a:lnSpc>
                <a:spcPct val="120000"/>
              </a:lnSpc>
              <a:spcBef>
                <a:spcPts val="575"/>
              </a:spcBef>
              <a:tabLst>
                <a:tab pos="433070" algn="l"/>
                <a:tab pos="433705" algn="l"/>
              </a:tabLst>
            </a:pP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Unable to break down  phenylalanine.</a:t>
            </a:r>
          </a:p>
          <a:p>
            <a:pPr marL="546735" indent="-457200">
              <a:lnSpc>
                <a:spcPct val="120000"/>
              </a:lnSpc>
              <a:spcBef>
                <a:spcPts val="575"/>
              </a:spcBef>
              <a:tabLst>
                <a:tab pos="433070" algn="l"/>
                <a:tab pos="433705" algn="l"/>
              </a:tabLst>
            </a:pP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This causes a </a:t>
            </a:r>
            <a:r>
              <a:rPr lang="en-US" sz="2800" spc="-5" dirty="0">
                <a:latin typeface="Arial" panose="020B0604020202020204" pitchFamily="34" charset="0"/>
                <a:cs typeface="Arial" panose="020B0604020202020204" pitchFamily="34" charset="0"/>
              </a:rPr>
              <a:t>buildup</a:t>
            </a:r>
            <a:r>
              <a:rPr lang="en-US" sz="2800" spc="-55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of phenylalanine in the</a:t>
            </a:r>
            <a:r>
              <a:rPr lang="en-US" sz="2800" spc="-65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body</a:t>
            </a:r>
          </a:p>
          <a:p>
            <a:pPr marL="433070">
              <a:spcBef>
                <a:spcPts val="5"/>
              </a:spcBef>
            </a:pPr>
            <a:endParaRPr lang="en-US" b="1" spc="-35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203200" indent="-203200">
              <a:spcBef>
                <a:spcPts val="5"/>
              </a:spcBef>
              <a:buNone/>
            </a:pPr>
            <a:r>
              <a:rPr lang="en-IN" sz="2800" b="1" spc="-35" dirty="0">
                <a:latin typeface="Arial" panose="020B0604020202020204" pitchFamily="34" charset="0"/>
                <a:cs typeface="Arial" panose="020B0604020202020204" pitchFamily="34" charset="0"/>
              </a:rPr>
              <a:t>S</a:t>
            </a:r>
            <a:r>
              <a:rPr lang="en-IN" sz="2800" b="1" dirty="0">
                <a:latin typeface="Arial" panose="020B0604020202020204" pitchFamily="34" charset="0"/>
                <a:cs typeface="Arial" panose="020B0604020202020204" pitchFamily="34" charset="0"/>
              </a:rPr>
              <a:t>y</a:t>
            </a:r>
            <a:r>
              <a:rPr lang="en-IN" sz="2800" b="1" spc="5" dirty="0">
                <a:latin typeface="Arial" panose="020B0604020202020204" pitchFamily="34" charset="0"/>
                <a:cs typeface="Arial" panose="020B0604020202020204" pitchFamily="34" charset="0"/>
              </a:rPr>
              <a:t>m</a:t>
            </a:r>
            <a:r>
              <a:rPr lang="en-IN" sz="2800" b="1" spc="-20" dirty="0">
                <a:latin typeface="Arial" panose="020B0604020202020204" pitchFamily="34" charset="0"/>
                <a:cs typeface="Arial" panose="020B0604020202020204" pitchFamily="34" charset="0"/>
              </a:rPr>
              <a:t>p</a:t>
            </a:r>
            <a:r>
              <a:rPr lang="en-IN" sz="2800" b="1" spc="-30" dirty="0">
                <a:latin typeface="Arial" panose="020B0604020202020204" pitchFamily="34" charset="0"/>
                <a:cs typeface="Arial" panose="020B0604020202020204" pitchFamily="34" charset="0"/>
              </a:rPr>
              <a:t>t</a:t>
            </a:r>
            <a:r>
              <a:rPr lang="en-IN" sz="2800" b="1" dirty="0">
                <a:latin typeface="Arial" panose="020B0604020202020204" pitchFamily="34" charset="0"/>
                <a:cs typeface="Arial" panose="020B0604020202020204" pitchFamily="34" charset="0"/>
              </a:rPr>
              <a:t>o</a:t>
            </a:r>
            <a:r>
              <a:rPr lang="en-IN" sz="2800" b="1" spc="5" dirty="0">
                <a:latin typeface="Arial" panose="020B0604020202020204" pitchFamily="34" charset="0"/>
                <a:cs typeface="Arial" panose="020B0604020202020204" pitchFamily="34" charset="0"/>
              </a:rPr>
              <a:t>m</a:t>
            </a:r>
            <a:r>
              <a:rPr lang="en-IN" sz="2800" b="1" dirty="0">
                <a:latin typeface="Arial" panose="020B0604020202020204" pitchFamily="34" charset="0"/>
                <a:cs typeface="Arial" panose="020B0604020202020204" pitchFamily="34" charset="0"/>
              </a:rPr>
              <a:t>s</a:t>
            </a:r>
          </a:p>
          <a:p>
            <a:pPr marL="434340" indent="-344170">
              <a:lnSpc>
                <a:spcPct val="120000"/>
              </a:lnSpc>
              <a:spcBef>
                <a:spcPts val="275"/>
              </a:spcBef>
              <a:buFont typeface="Arial"/>
              <a:buChar char="•"/>
              <a:tabLst>
                <a:tab pos="434340" algn="l"/>
                <a:tab pos="434975" algn="l"/>
              </a:tabLst>
            </a:pPr>
            <a:r>
              <a:rPr lang="en-US" sz="2800" spc="-5" dirty="0">
                <a:latin typeface="Arial" panose="020B0604020202020204" pitchFamily="34" charset="0"/>
                <a:cs typeface="Arial" panose="020B0604020202020204" pitchFamily="34" charset="0"/>
              </a:rPr>
              <a:t>Seizures</a:t>
            </a:r>
            <a:endParaRPr lang="en-US" sz="28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434340" marR="317500" indent="-343535">
              <a:lnSpc>
                <a:spcPct val="120000"/>
              </a:lnSpc>
              <a:spcBef>
                <a:spcPts val="575"/>
              </a:spcBef>
              <a:buFont typeface="Arial"/>
              <a:buChar char="•"/>
              <a:tabLst>
                <a:tab pos="434340" algn="l"/>
                <a:tab pos="434975" algn="l"/>
              </a:tabLst>
            </a:pPr>
            <a:r>
              <a:rPr lang="en-US" sz="2800" spc="-15" dirty="0">
                <a:latin typeface="Arial" panose="020B0604020202020204" pitchFamily="34" charset="0"/>
                <a:cs typeface="Arial" panose="020B0604020202020204" pitchFamily="34" charset="0"/>
              </a:rPr>
              <a:t>Tremors, 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or </a:t>
            </a:r>
            <a:r>
              <a:rPr lang="en-US" sz="2800" spc="-5" dirty="0">
                <a:latin typeface="Arial" panose="020B0604020202020204" pitchFamily="34" charset="0"/>
                <a:cs typeface="Arial" panose="020B0604020202020204" pitchFamily="34" charset="0"/>
              </a:rPr>
              <a:t>trembling</a:t>
            </a:r>
            <a:r>
              <a:rPr lang="en-US" sz="2800" spc="-5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and  shaking</a:t>
            </a:r>
          </a:p>
          <a:p>
            <a:pPr marL="434340" indent="-344170">
              <a:lnSpc>
                <a:spcPct val="120000"/>
              </a:lnSpc>
              <a:spcBef>
                <a:spcPts val="575"/>
              </a:spcBef>
              <a:buFont typeface="Arial"/>
              <a:buChar char="•"/>
              <a:tabLst>
                <a:tab pos="434340" algn="l"/>
                <a:tab pos="434975" algn="l"/>
              </a:tabLst>
            </a:pP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Stunted</a:t>
            </a:r>
            <a:r>
              <a:rPr lang="en-US" sz="2800" spc="-3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growth</a:t>
            </a:r>
          </a:p>
          <a:p>
            <a:pPr marL="434340" indent="-344170">
              <a:lnSpc>
                <a:spcPct val="120000"/>
              </a:lnSpc>
              <a:spcBef>
                <a:spcPts val="580"/>
              </a:spcBef>
              <a:buFont typeface="Arial"/>
              <a:buChar char="•"/>
              <a:tabLst>
                <a:tab pos="434340" algn="l"/>
                <a:tab pos="434975" algn="l"/>
              </a:tabLst>
            </a:pP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Hyperactivity</a:t>
            </a:r>
          </a:p>
          <a:p>
            <a:pPr marL="434340" marR="894080" indent="-343535" defTabSz="1022350">
              <a:lnSpc>
                <a:spcPct val="120000"/>
              </a:lnSpc>
              <a:spcBef>
                <a:spcPts val="575"/>
              </a:spcBef>
              <a:buFont typeface="Arial"/>
              <a:buChar char="•"/>
              <a:tabLst>
                <a:tab pos="434340" algn="l"/>
                <a:tab pos="434975" algn="l"/>
              </a:tabLst>
            </a:pPr>
            <a:r>
              <a:rPr lang="en-US" sz="2800" spc="-5" dirty="0">
                <a:latin typeface="Arial" panose="020B0604020202020204" pitchFamily="34" charset="0"/>
                <a:cs typeface="Arial" panose="020B0604020202020204" pitchFamily="34" charset="0"/>
              </a:rPr>
              <a:t>A musty 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odor of</a:t>
            </a:r>
            <a:r>
              <a:rPr lang="en-US" sz="2800" spc="-19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their  breath, skin, or</a:t>
            </a:r>
            <a:r>
              <a:rPr lang="en-US" spc="-9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spc="-90" dirty="0">
                <a:latin typeface="Arial" panose="020B0604020202020204" pitchFamily="34" charset="0"/>
                <a:cs typeface="Arial" panose="020B0604020202020204" pitchFamily="34" charset="0"/>
              </a:rPr>
              <a:t>u</a:t>
            </a:r>
            <a:r>
              <a:rPr lang="en-US" sz="2800" dirty="0">
                <a:latin typeface="Arial" panose="020B0604020202020204" pitchFamily="34" charset="0"/>
                <a:cs typeface="Arial" panose="020B0604020202020204" pitchFamily="34" charset="0"/>
              </a:rPr>
              <a:t>rine</a:t>
            </a:r>
          </a:p>
          <a:p>
            <a:pPr marL="433070">
              <a:spcBef>
                <a:spcPts val="5"/>
              </a:spcBef>
            </a:pPr>
            <a:endParaRPr lang="en-IN" sz="28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433070">
              <a:spcBef>
                <a:spcPts val="5"/>
              </a:spcBef>
            </a:pPr>
            <a:endParaRPr lang="en-US" sz="28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endParaRPr lang="en-IN" b="1" dirty="0"/>
          </a:p>
        </p:txBody>
      </p:sp>
      <p:pic>
        <p:nvPicPr>
          <p:cNvPr id="20" name="Picture 19">
            <a:extLst>
              <a:ext uri="{FF2B5EF4-FFF2-40B4-BE49-F238E27FC236}">
                <a16:creationId xmlns:a16="http://schemas.microsoft.com/office/drawing/2014/main" id="{85126BD6-71EA-4DD8-80FA-1C9369A3DED9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b="3494"/>
          <a:stretch/>
        </p:blipFill>
        <p:spPr>
          <a:xfrm>
            <a:off x="8178936" y="224452"/>
            <a:ext cx="3164098" cy="654244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951158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73" name="Rectangle 72">
            <a:extLst>
              <a:ext uri="{FF2B5EF4-FFF2-40B4-BE49-F238E27FC236}">
                <a16:creationId xmlns:a16="http://schemas.microsoft.com/office/drawing/2014/main" id="{1BB867FF-FC45-48F7-8104-F89BE54909F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3048" y="0"/>
            <a:ext cx="12188952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5" name="Freeform: Shape 74">
            <a:extLst>
              <a:ext uri="{FF2B5EF4-FFF2-40B4-BE49-F238E27FC236}">
                <a16:creationId xmlns:a16="http://schemas.microsoft.com/office/drawing/2014/main" id="{8BB56887-D0D5-4F0C-9E19-7247EB83C8B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0208695" y="1"/>
            <a:ext cx="1135066" cy="477997"/>
          </a:xfrm>
          <a:custGeom>
            <a:avLst/>
            <a:gdLst>
              <a:gd name="connsiteX0" fmla="*/ 0 w 1135066"/>
              <a:gd name="connsiteY0" fmla="*/ 0 h 477997"/>
              <a:gd name="connsiteX1" fmla="*/ 1135066 w 1135066"/>
              <a:gd name="connsiteY1" fmla="*/ 0 h 477997"/>
              <a:gd name="connsiteX2" fmla="*/ 1133370 w 1135066"/>
              <a:gd name="connsiteY2" fmla="*/ 16827 h 477997"/>
              <a:gd name="connsiteX3" fmla="*/ 567533 w 1135066"/>
              <a:gd name="connsiteY3" fmla="*/ 477997 h 477997"/>
              <a:gd name="connsiteX4" fmla="*/ 1696 w 1135066"/>
              <a:gd name="connsiteY4" fmla="*/ 16827 h 47799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1135066" h="477997">
                <a:moveTo>
                  <a:pt x="0" y="0"/>
                </a:moveTo>
                <a:lnTo>
                  <a:pt x="1135066" y="0"/>
                </a:lnTo>
                <a:lnTo>
                  <a:pt x="1133370" y="16827"/>
                </a:lnTo>
                <a:cubicBezTo>
                  <a:pt x="1079514" y="280016"/>
                  <a:pt x="846644" y="477997"/>
                  <a:pt x="567533" y="477997"/>
                </a:cubicBezTo>
                <a:cubicBezTo>
                  <a:pt x="288422" y="477997"/>
                  <a:pt x="55552" y="280016"/>
                  <a:pt x="1696" y="16827"/>
                </a:cubicBez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7170" name="Rectangle 2">
            <a:extLst>
              <a:ext uri="{FF2B5EF4-FFF2-40B4-BE49-F238E27FC236}">
                <a16:creationId xmlns:a16="http://schemas.microsoft.com/office/drawing/2014/main" id="{D5D7DFC8-5185-4555-904F-C19973B684B0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838200" y="365125"/>
            <a:ext cx="10515600" cy="1325563"/>
          </a:xfrm>
        </p:spPr>
        <p:txBody>
          <a:bodyPr>
            <a:normAutofit/>
          </a:bodyPr>
          <a:lstStyle/>
          <a:p>
            <a:pPr eaLnBrk="1" hangingPunct="1"/>
            <a:endParaRPr lang="en-US" altLang="en-US"/>
          </a:p>
        </p:txBody>
      </p:sp>
      <p:sp>
        <p:nvSpPr>
          <p:cNvPr id="77" name="Arc 76">
            <a:extLst>
              <a:ext uri="{FF2B5EF4-FFF2-40B4-BE49-F238E27FC236}">
                <a16:creationId xmlns:a16="http://schemas.microsoft.com/office/drawing/2014/main" id="{081E4A58-353D-44AE-B2FC-2A74E2E400F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5400000" flipV="1">
            <a:off x="555710" y="2183223"/>
            <a:ext cx="4083433" cy="4083433"/>
          </a:xfrm>
          <a:prstGeom prst="arc">
            <a:avLst/>
          </a:prstGeom>
          <a:ln w="127000" cap="rnd">
            <a:solidFill>
              <a:schemeClr val="accent4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7171" name="Rectangle 3">
            <a:extLst>
              <a:ext uri="{FF2B5EF4-FFF2-40B4-BE49-F238E27FC236}">
                <a16:creationId xmlns:a16="http://schemas.microsoft.com/office/drawing/2014/main" id="{2A048F5B-926C-4BFD-884E-9D6AFD79A237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</p:spPr>
        <p:txBody>
          <a:bodyPr>
            <a:normAutofit/>
          </a:bodyPr>
          <a:lstStyle/>
          <a:p>
            <a:pPr eaLnBrk="1" hangingPunct="1"/>
            <a:r>
              <a:rPr lang="tr-TR" altLang="en-US" dirty="0"/>
              <a:t>In patients with PKU,</a:t>
            </a:r>
          </a:p>
          <a:p>
            <a:pPr eaLnBrk="1" hangingPunct="1"/>
            <a:r>
              <a:rPr lang="tr-TR" altLang="en-US" dirty="0"/>
              <a:t>Phenylalanine undergoes transaminaton with pyruvate to yield phenyl pyruvate.</a:t>
            </a:r>
          </a:p>
          <a:p>
            <a:pPr eaLnBrk="1" hangingPunct="1"/>
            <a:r>
              <a:rPr lang="tr-TR" altLang="en-US" dirty="0"/>
              <a:t>Phenylpyruvate is either decarboxylated to phenylacetate or reduced to phenylactate.</a:t>
            </a:r>
          </a:p>
          <a:p>
            <a:pPr eaLnBrk="1" hangingPunct="1"/>
            <a:r>
              <a:rPr lang="tr-TR" altLang="en-US" dirty="0"/>
              <a:t>Phenylacetate imports a characteristic odor to urine.</a:t>
            </a:r>
          </a:p>
        </p:txBody>
      </p:sp>
      <p:sp>
        <p:nvSpPr>
          <p:cNvPr id="7172" name="3 Slayt Numarası Yer Tutucusu">
            <a:extLst>
              <a:ext uri="{FF2B5EF4-FFF2-40B4-BE49-F238E27FC236}">
                <a16:creationId xmlns:a16="http://schemas.microsoft.com/office/drawing/2014/main" id="{29C0B1F4-9BD5-4BEE-9570-262DB26CF49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norm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Aft>
                <a:spcPts val="600"/>
              </a:spcAft>
            </a:pPr>
            <a:fld id="{B44901AB-30E4-434F-8931-16ECB20EE1A9}" type="slidenum">
              <a:rPr lang="tr-TR" altLang="en-US"/>
              <a:pPr eaLnBrk="1" hangingPunct="1">
                <a:spcAft>
                  <a:spcPts val="600"/>
                </a:spcAft>
              </a:pPr>
              <a:t>5</a:t>
            </a:fld>
            <a:endParaRPr lang="tr-TR" altLang="en-US"/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838200" y="682619"/>
            <a:ext cx="10515600" cy="690574"/>
          </a:xfrm>
          <a:prstGeom prst="rect">
            <a:avLst/>
          </a:prstGeom>
        </p:spPr>
        <p:txBody>
          <a:bodyPr vert="horz" wrap="square" lIns="0" tIns="13335" rIns="0" bIns="0" rtlCol="0" anchor="ctr">
            <a:spAutoFit/>
          </a:bodyPr>
          <a:lstStyle/>
          <a:p>
            <a:pPr marL="12700">
              <a:lnSpc>
                <a:spcPct val="100000"/>
              </a:lnSpc>
              <a:spcBef>
                <a:spcPts val="105"/>
              </a:spcBef>
            </a:pPr>
            <a:r>
              <a:rPr lang="en-IN" b="1" spc="-40" dirty="0">
                <a:solidFill>
                  <a:srgbClr val="0D0D0D"/>
                </a:solidFill>
                <a:cs typeface="Carlito"/>
              </a:rPr>
              <a:t>Treatment/ Precautions</a:t>
            </a:r>
            <a:endParaRPr b="1" spc="-40" dirty="0">
              <a:solidFill>
                <a:srgbClr val="0D0D0D"/>
              </a:solidFill>
              <a:cs typeface="Carlito"/>
            </a:endParaRPr>
          </a:p>
        </p:txBody>
      </p:sp>
      <p:sp>
        <p:nvSpPr>
          <p:cNvPr id="17" name="Content Placeholder 16">
            <a:extLst>
              <a:ext uri="{FF2B5EF4-FFF2-40B4-BE49-F238E27FC236}">
                <a16:creationId xmlns:a16="http://schemas.microsoft.com/office/drawing/2014/main" id="{7E886326-AE7E-4B61-AC24-1A06FCFECA6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54148" y="1628776"/>
            <a:ext cx="6502357" cy="5105400"/>
          </a:xfrm>
        </p:spPr>
        <p:txBody>
          <a:bodyPr>
            <a:normAutofit/>
          </a:bodyPr>
          <a:lstStyle/>
          <a:p>
            <a:r>
              <a:rPr lang="en-US" sz="2400" b="1" spc="-40" dirty="0">
                <a:solidFill>
                  <a:srgbClr val="C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Avoid </a:t>
            </a:r>
            <a:r>
              <a:rPr lang="en-US" sz="2400" b="1" spc="-5" dirty="0">
                <a:solidFill>
                  <a:srgbClr val="C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foods high in</a:t>
            </a:r>
            <a:r>
              <a:rPr lang="en-US" sz="2400" b="1" spc="55" dirty="0">
                <a:solidFill>
                  <a:srgbClr val="C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400" b="1" spc="-10" dirty="0">
                <a:solidFill>
                  <a:srgbClr val="C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protein</a:t>
            </a:r>
            <a:endParaRPr lang="en-US" sz="24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eaLnBrk="1" hangingPunct="1">
              <a:lnSpc>
                <a:spcPct val="90000"/>
              </a:lnSpc>
            </a:pPr>
            <a:r>
              <a:rPr lang="tr-TR" altLang="en-US" sz="2400" dirty="0">
                <a:latin typeface="Arial" panose="020B0604020202020204" pitchFamily="34" charset="0"/>
                <a:cs typeface="Arial" panose="020B0604020202020204" pitchFamily="34" charset="0"/>
              </a:rPr>
              <a:t>Diet restricted in phenylalanine but </a:t>
            </a:r>
            <a:r>
              <a:rPr lang="en-IN" altLang="en-US" sz="24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tr-TR" altLang="en-US" sz="2400" dirty="0">
                <a:latin typeface="Arial" panose="020B0604020202020204" pitchFamily="34" charset="0"/>
                <a:cs typeface="Arial" panose="020B0604020202020204" pitchFamily="34" charset="0"/>
              </a:rPr>
              <a:t>supplemented with tyrosine</a:t>
            </a:r>
          </a:p>
          <a:p>
            <a:r>
              <a:rPr lang="tr-TR" altLang="en-US" sz="2400" dirty="0">
                <a:latin typeface="Arial" panose="020B0604020202020204" pitchFamily="34" charset="0"/>
                <a:cs typeface="Arial" panose="020B0604020202020204" pitchFamily="34" charset="0"/>
              </a:rPr>
              <a:t>Natural proteins, such as casein of milk, must be first hydrolyzed and phenylalanine removed</a:t>
            </a:r>
          </a:p>
          <a:p>
            <a:r>
              <a:rPr lang="tr-TR" altLang="en-US" sz="2400" dirty="0">
                <a:latin typeface="Arial" panose="020B0604020202020204" pitchFamily="34" charset="0"/>
                <a:cs typeface="Arial" panose="020B0604020202020204" pitchFamily="34" charset="0"/>
              </a:rPr>
              <a:t>Foods sweetened with aspartame should be avoided</a:t>
            </a:r>
          </a:p>
          <a:p>
            <a:r>
              <a:rPr lang="en-US" sz="2400" b="1" dirty="0">
                <a:solidFill>
                  <a:srgbClr val="001F5F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Medication</a:t>
            </a:r>
            <a:r>
              <a:rPr lang="en-US" sz="2400" b="1" dirty="0">
                <a:latin typeface="Arial" panose="020B0604020202020204" pitchFamily="34" charset="0"/>
                <a:cs typeface="Arial" panose="020B0604020202020204" pitchFamily="34" charset="0"/>
              </a:rPr>
              <a:t>- </a:t>
            </a:r>
            <a:r>
              <a:rPr lang="en-US" sz="2400" b="1" spc="-10" dirty="0" err="1">
                <a:solidFill>
                  <a:srgbClr val="C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Sapropterin</a:t>
            </a:r>
            <a:r>
              <a:rPr lang="en-US" sz="2400" b="1" spc="-10" dirty="0">
                <a:solidFill>
                  <a:srgbClr val="C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400" b="1" dirty="0">
                <a:solidFill>
                  <a:srgbClr val="C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(Kuvan) </a:t>
            </a:r>
            <a:r>
              <a:rPr lang="en-US" sz="2400" dirty="0">
                <a:latin typeface="Arial" panose="020B0604020202020204" pitchFamily="34" charset="0"/>
                <a:cs typeface="Arial" panose="020B0604020202020204" pitchFamily="34" charset="0"/>
              </a:rPr>
              <a:t>for the </a:t>
            </a:r>
            <a:r>
              <a:rPr lang="en-US" sz="2400" spc="-5" dirty="0">
                <a:latin typeface="Arial" panose="020B0604020202020204" pitchFamily="34" charset="0"/>
                <a:cs typeface="Arial" panose="020B0604020202020204" pitchFamily="34" charset="0"/>
              </a:rPr>
              <a:t>treatment </a:t>
            </a:r>
            <a:r>
              <a:rPr lang="en-US" sz="2400" dirty="0">
                <a:latin typeface="Arial" panose="020B0604020202020204" pitchFamily="34" charset="0"/>
                <a:cs typeface="Arial" panose="020B0604020202020204" pitchFamily="34" charset="0"/>
              </a:rPr>
              <a:t>of</a:t>
            </a:r>
            <a:r>
              <a:rPr lang="en-US" sz="2400" spc="-135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400" spc="-5" dirty="0">
                <a:latin typeface="Arial" panose="020B0604020202020204" pitchFamily="34" charset="0"/>
                <a:cs typeface="Arial" panose="020B0604020202020204" pitchFamily="34" charset="0"/>
              </a:rPr>
              <a:t>PKU.  </a:t>
            </a:r>
            <a:r>
              <a:rPr lang="en-US" sz="2400" dirty="0" err="1">
                <a:latin typeface="Arial" panose="020B0604020202020204" pitchFamily="34" charset="0"/>
                <a:cs typeface="Arial" panose="020B0604020202020204" pitchFamily="34" charset="0"/>
              </a:rPr>
              <a:t>Sapropterin</a:t>
            </a:r>
            <a:r>
              <a:rPr lang="en-US" sz="2400" dirty="0">
                <a:latin typeface="Arial" panose="020B0604020202020204" pitchFamily="34" charset="0"/>
                <a:cs typeface="Arial" panose="020B0604020202020204" pitchFamily="34" charset="0"/>
              </a:rPr>
              <a:t> helps lower phenylalanine</a:t>
            </a:r>
            <a:r>
              <a:rPr lang="en-US" sz="2400" spc="-105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400" dirty="0">
                <a:latin typeface="Arial" panose="020B0604020202020204" pitchFamily="34" charset="0"/>
                <a:cs typeface="Arial" panose="020B0604020202020204" pitchFamily="34" charset="0"/>
              </a:rPr>
              <a:t>levels</a:t>
            </a:r>
            <a:endParaRPr lang="en-IN" sz="24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grpSp>
        <p:nvGrpSpPr>
          <p:cNvPr id="7" name="object 7"/>
          <p:cNvGrpSpPr/>
          <p:nvPr/>
        </p:nvGrpSpPr>
        <p:grpSpPr>
          <a:xfrm>
            <a:off x="6955155" y="2545736"/>
            <a:ext cx="4981445" cy="1766528"/>
            <a:chOff x="1783859" y="2545785"/>
            <a:chExt cx="7360284" cy="2526665"/>
          </a:xfrm>
        </p:grpSpPr>
        <p:sp>
          <p:nvSpPr>
            <p:cNvPr id="8" name="object 8"/>
            <p:cNvSpPr/>
            <p:nvPr/>
          </p:nvSpPr>
          <p:spPr>
            <a:xfrm>
              <a:off x="1783859" y="2545785"/>
              <a:ext cx="7360140" cy="2526086"/>
            </a:xfrm>
            <a:prstGeom prst="rect">
              <a:avLst/>
            </a:prstGeom>
            <a:blipFill>
              <a:blip r:embed="rId2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  <p:sp>
          <p:nvSpPr>
            <p:cNvPr id="9" name="object 9"/>
            <p:cNvSpPr/>
            <p:nvPr/>
          </p:nvSpPr>
          <p:spPr>
            <a:xfrm>
              <a:off x="1828800" y="2590799"/>
              <a:ext cx="7267956" cy="2362200"/>
            </a:xfrm>
            <a:prstGeom prst="rect">
              <a:avLst/>
            </a:prstGeom>
            <a:blipFill>
              <a:blip r:embed="rId3" cstate="print"/>
              <a:stretch>
                <a:fillRect/>
              </a:stretch>
            </a:blipFill>
          </p:spPr>
          <p:txBody>
            <a:bodyPr wrap="square" lIns="0" tIns="0" rIns="0" bIns="0" rtlCol="0"/>
            <a:lstStyle/>
            <a:p>
              <a:endParaRPr/>
            </a:p>
          </p:txBody>
        </p:sp>
      </p:grp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73" name="Rectangle 72">
            <a:extLst>
              <a:ext uri="{FF2B5EF4-FFF2-40B4-BE49-F238E27FC236}">
                <a16:creationId xmlns:a16="http://schemas.microsoft.com/office/drawing/2014/main" id="{1BB867FF-FC45-48F7-8104-F89BE54909F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3048" y="0"/>
            <a:ext cx="12188952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5" name="Freeform: Shape 74">
            <a:extLst>
              <a:ext uri="{FF2B5EF4-FFF2-40B4-BE49-F238E27FC236}">
                <a16:creationId xmlns:a16="http://schemas.microsoft.com/office/drawing/2014/main" id="{8BB56887-D0D5-4F0C-9E19-7247EB83C8B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0208695" y="1"/>
            <a:ext cx="1135066" cy="477997"/>
          </a:xfrm>
          <a:custGeom>
            <a:avLst/>
            <a:gdLst>
              <a:gd name="connsiteX0" fmla="*/ 0 w 1135066"/>
              <a:gd name="connsiteY0" fmla="*/ 0 h 477997"/>
              <a:gd name="connsiteX1" fmla="*/ 1135066 w 1135066"/>
              <a:gd name="connsiteY1" fmla="*/ 0 h 477997"/>
              <a:gd name="connsiteX2" fmla="*/ 1133370 w 1135066"/>
              <a:gd name="connsiteY2" fmla="*/ 16827 h 477997"/>
              <a:gd name="connsiteX3" fmla="*/ 567533 w 1135066"/>
              <a:gd name="connsiteY3" fmla="*/ 477997 h 477997"/>
              <a:gd name="connsiteX4" fmla="*/ 1696 w 1135066"/>
              <a:gd name="connsiteY4" fmla="*/ 16827 h 47799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1135066" h="477997">
                <a:moveTo>
                  <a:pt x="0" y="0"/>
                </a:moveTo>
                <a:lnTo>
                  <a:pt x="1135066" y="0"/>
                </a:lnTo>
                <a:lnTo>
                  <a:pt x="1133370" y="16827"/>
                </a:lnTo>
                <a:cubicBezTo>
                  <a:pt x="1079514" y="280016"/>
                  <a:pt x="846644" y="477997"/>
                  <a:pt x="567533" y="477997"/>
                </a:cubicBezTo>
                <a:cubicBezTo>
                  <a:pt x="288422" y="477997"/>
                  <a:pt x="55552" y="280016"/>
                  <a:pt x="1696" y="16827"/>
                </a:cubicBez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8194" name="Rectangle 2">
            <a:extLst>
              <a:ext uri="{FF2B5EF4-FFF2-40B4-BE49-F238E27FC236}">
                <a16:creationId xmlns:a16="http://schemas.microsoft.com/office/drawing/2014/main" id="{5A815B11-7A1B-419B-85E4-4D5DFBA22A7D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838200" y="365125"/>
            <a:ext cx="10515600" cy="1325563"/>
          </a:xfrm>
        </p:spPr>
        <p:txBody>
          <a:bodyPr>
            <a:normAutofit/>
          </a:bodyPr>
          <a:lstStyle/>
          <a:p>
            <a:pPr eaLnBrk="1" hangingPunct="1"/>
            <a:endParaRPr lang="en-US" altLang="en-US" dirty="0"/>
          </a:p>
        </p:txBody>
      </p:sp>
      <p:sp>
        <p:nvSpPr>
          <p:cNvPr id="77" name="Arc 76">
            <a:extLst>
              <a:ext uri="{FF2B5EF4-FFF2-40B4-BE49-F238E27FC236}">
                <a16:creationId xmlns:a16="http://schemas.microsoft.com/office/drawing/2014/main" id="{081E4A58-353D-44AE-B2FC-2A74E2E400F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5400000" flipV="1">
            <a:off x="555710" y="2183223"/>
            <a:ext cx="4083433" cy="4083433"/>
          </a:xfrm>
          <a:prstGeom prst="arc">
            <a:avLst/>
          </a:prstGeom>
          <a:ln w="127000" cap="rnd">
            <a:solidFill>
              <a:schemeClr val="accent4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8195" name="Rectangle 3">
            <a:extLst>
              <a:ext uri="{FF2B5EF4-FFF2-40B4-BE49-F238E27FC236}">
                <a16:creationId xmlns:a16="http://schemas.microsoft.com/office/drawing/2014/main" id="{E37406D1-0B35-47D0-9042-E3A5999436C4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</p:spPr>
        <p:txBody>
          <a:bodyPr>
            <a:normAutofit/>
          </a:bodyPr>
          <a:lstStyle/>
          <a:p>
            <a:pPr eaLnBrk="1" hangingPunct="1"/>
            <a:r>
              <a:rPr lang="tr-TR" altLang="en-US"/>
              <a:t>When there is a defect in the enzyme that catalyzes the regeneration of tetrahydrobiopterin, diet must be supplemented with L-dopa and 5-hydroxytryptophan (precursors of neurotransmitters norepinephrine and serotonin respectively)</a:t>
            </a:r>
          </a:p>
          <a:p>
            <a:pPr eaLnBrk="1" hangingPunct="1"/>
            <a:r>
              <a:rPr lang="tr-TR" altLang="en-US"/>
              <a:t> Supplementing diet with tetrahydrobiopterin is ineffective because it is unstable and does not cross  the blood-brain barrier.</a:t>
            </a:r>
            <a:endParaRPr lang="tr-TR" altLang="en-US" dirty="0"/>
          </a:p>
        </p:txBody>
      </p:sp>
      <p:sp>
        <p:nvSpPr>
          <p:cNvPr id="8196" name="3 Slayt Numarası Yer Tutucusu">
            <a:extLst>
              <a:ext uri="{FF2B5EF4-FFF2-40B4-BE49-F238E27FC236}">
                <a16:creationId xmlns:a16="http://schemas.microsoft.com/office/drawing/2014/main" id="{7570FF46-8F71-4AC9-958B-094CC6B8C18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norm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>
              <a:spcAft>
                <a:spcPts val="600"/>
              </a:spcAft>
            </a:pPr>
            <a:fld id="{FD4B13CA-6720-4621-A622-89A5BCEC5031}" type="slidenum">
              <a:rPr lang="tr-TR" altLang="en-US" smtClean="0"/>
              <a:pPr eaLnBrk="1" hangingPunct="1">
                <a:spcAft>
                  <a:spcPts val="600"/>
                </a:spcAft>
              </a:pPr>
              <a:t>7</a:t>
            </a:fld>
            <a:endParaRPr lang="tr-TR" altLang="en-US"/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6" name="Rectangle 7">
            <a:extLst>
              <a:ext uri="{FF2B5EF4-FFF2-40B4-BE49-F238E27FC236}">
                <a16:creationId xmlns:a16="http://schemas.microsoft.com/office/drawing/2014/main" id="{907EF6B7-1338-4443-8C46-6A318D952DF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3048" y="0"/>
            <a:ext cx="12188952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7" name="Freeform: Shape 9">
            <a:extLst>
              <a:ext uri="{FF2B5EF4-FFF2-40B4-BE49-F238E27FC236}">
                <a16:creationId xmlns:a16="http://schemas.microsoft.com/office/drawing/2014/main" id="{DAAE4CDD-124C-4DCF-9584-B6033B545DD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0"/>
            <a:ext cx="4167271" cy="6858000"/>
          </a:xfrm>
          <a:custGeom>
            <a:avLst/>
            <a:gdLst>
              <a:gd name="connsiteX0" fmla="*/ 0 w 4167271"/>
              <a:gd name="connsiteY0" fmla="*/ 0 h 6858000"/>
              <a:gd name="connsiteX1" fmla="*/ 2259550 w 4167271"/>
              <a:gd name="connsiteY1" fmla="*/ 0 h 6858000"/>
              <a:gd name="connsiteX2" fmla="*/ 2387803 w 4167271"/>
              <a:gd name="connsiteY2" fmla="*/ 82222 h 6858000"/>
              <a:gd name="connsiteX3" fmla="*/ 4167271 w 4167271"/>
              <a:gd name="connsiteY3" fmla="*/ 3429000 h 6858000"/>
              <a:gd name="connsiteX4" fmla="*/ 2387803 w 4167271"/>
              <a:gd name="connsiteY4" fmla="*/ 6775779 h 6858000"/>
              <a:gd name="connsiteX5" fmla="*/ 2259550 w 4167271"/>
              <a:gd name="connsiteY5" fmla="*/ 6858000 h 6858000"/>
              <a:gd name="connsiteX6" fmla="*/ 0 w 4167271"/>
              <a:gd name="connsiteY6" fmla="*/ 685800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4167271" h="6858000">
                <a:moveTo>
                  <a:pt x="0" y="0"/>
                </a:moveTo>
                <a:lnTo>
                  <a:pt x="2259550" y="0"/>
                </a:lnTo>
                <a:lnTo>
                  <a:pt x="2387803" y="82222"/>
                </a:lnTo>
                <a:cubicBezTo>
                  <a:pt x="3461407" y="807534"/>
                  <a:pt x="4167271" y="2035835"/>
                  <a:pt x="4167271" y="3429000"/>
                </a:cubicBezTo>
                <a:cubicBezTo>
                  <a:pt x="4167271" y="4822165"/>
                  <a:pt x="3461407" y="6050467"/>
                  <a:pt x="2387803" y="6775779"/>
                </a:cubicBezTo>
                <a:lnTo>
                  <a:pt x="2259550" y="6858000"/>
                </a:lnTo>
                <a:lnTo>
                  <a:pt x="0" y="6858000"/>
                </a:ln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43A26E33-51FF-4328-8051-C51D34A6B7B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86834" y="1153572"/>
            <a:ext cx="3200400" cy="4461163"/>
          </a:xfrm>
        </p:spPr>
        <p:txBody>
          <a:bodyPr>
            <a:normAutofit/>
          </a:bodyPr>
          <a:lstStyle/>
          <a:p>
            <a:r>
              <a:rPr lang="en-IN">
                <a:solidFill>
                  <a:srgbClr val="FFFFFF"/>
                </a:solidFill>
              </a:rPr>
              <a:t>Alkaptonuria (Black urine disease)</a:t>
            </a:r>
          </a:p>
        </p:txBody>
      </p:sp>
      <p:sp>
        <p:nvSpPr>
          <p:cNvPr id="18" name="Arc 11">
            <a:extLst>
              <a:ext uri="{FF2B5EF4-FFF2-40B4-BE49-F238E27FC236}">
                <a16:creationId xmlns:a16="http://schemas.microsoft.com/office/drawing/2014/main" id="{081E4A58-353D-44AE-B2FC-2A74E2E400F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V="1">
            <a:off x="7550402" y="2455479"/>
            <a:ext cx="4083433" cy="4083433"/>
          </a:xfrm>
          <a:prstGeom prst="arc">
            <a:avLst/>
          </a:prstGeom>
          <a:ln w="127000" cap="rnd">
            <a:solidFill>
              <a:schemeClr val="accent4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38714C5-7E26-45EF-8F4B-872E6E8EF0D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447308" y="591344"/>
            <a:ext cx="6906491" cy="5585619"/>
          </a:xfrm>
        </p:spPr>
        <p:txBody>
          <a:bodyPr anchor="ctr">
            <a:normAutofit/>
          </a:bodyPr>
          <a:lstStyle/>
          <a:p>
            <a:r>
              <a:rPr lang="en-US" sz="2600"/>
              <a:t>Lack of </a:t>
            </a:r>
            <a:r>
              <a:rPr lang="en-US" sz="2600" err="1"/>
              <a:t>Homogentisate</a:t>
            </a:r>
            <a:r>
              <a:rPr lang="en-US" sz="2600"/>
              <a:t> 1,2 dioxygenase </a:t>
            </a:r>
          </a:p>
          <a:p>
            <a:r>
              <a:rPr lang="en-US" sz="2600"/>
              <a:t>Homogentisic acid accumulates and is excreted in the urine.</a:t>
            </a:r>
          </a:p>
          <a:p>
            <a:r>
              <a:rPr lang="en-US" sz="2600"/>
              <a:t>This compound oxidizes on standing or on treatment with alkali, gives the urine  a dark color</a:t>
            </a:r>
          </a:p>
          <a:p>
            <a:pPr eaLnBrk="1" hangingPunct="1"/>
            <a:r>
              <a:rPr lang="tr-TR" altLang="en-US" sz="2600"/>
              <a:t>autosomal recessive</a:t>
            </a:r>
          </a:p>
          <a:p>
            <a:pPr eaLnBrk="1" hangingPunct="1"/>
            <a:r>
              <a:rPr lang="tr-TR" altLang="en-US" sz="2600"/>
              <a:t>symptoms start in 3 rd/4 th decade </a:t>
            </a:r>
          </a:p>
          <a:p>
            <a:pPr eaLnBrk="1" hangingPunct="1"/>
            <a:r>
              <a:rPr lang="tr-TR" altLang="en-US" sz="2600"/>
              <a:t>relatively benign in comparison to PKU</a:t>
            </a:r>
            <a:endParaRPr lang="en-IN" altLang="en-US" sz="2600"/>
          </a:p>
          <a:p>
            <a:pPr eaLnBrk="1" hangingPunct="1"/>
            <a:r>
              <a:rPr lang="en-US" sz="2600" spc="-5">
                <a:latin typeface="Arial"/>
                <a:cs typeface="Arial"/>
              </a:rPr>
              <a:t>alkaptonuria was not only </a:t>
            </a:r>
            <a:r>
              <a:rPr lang="en-US" sz="2600">
                <a:latin typeface="Arial"/>
                <a:cs typeface="Arial"/>
              </a:rPr>
              <a:t>the first  </a:t>
            </a:r>
            <a:r>
              <a:rPr lang="en-US" sz="2600" spc="-5">
                <a:latin typeface="Arial"/>
                <a:cs typeface="Arial"/>
              </a:rPr>
              <a:t>characterized inborn error of metabolism but the </a:t>
            </a:r>
            <a:r>
              <a:rPr lang="en-US" sz="2600">
                <a:latin typeface="Arial"/>
                <a:cs typeface="Arial"/>
              </a:rPr>
              <a:t>first  </a:t>
            </a:r>
            <a:r>
              <a:rPr lang="en-US" sz="2600" spc="-5">
                <a:latin typeface="Arial"/>
                <a:cs typeface="Arial"/>
              </a:rPr>
              <a:t>ever disease identified as being</a:t>
            </a:r>
            <a:r>
              <a:rPr lang="en-US" sz="2600" spc="15">
                <a:latin typeface="Arial"/>
                <a:cs typeface="Arial"/>
              </a:rPr>
              <a:t> </a:t>
            </a:r>
            <a:r>
              <a:rPr lang="en-US" sz="2600" spc="-5">
                <a:latin typeface="Arial"/>
                <a:cs typeface="Arial"/>
              </a:rPr>
              <a:t>inherited.</a:t>
            </a:r>
            <a:endParaRPr lang="en-US" sz="2600"/>
          </a:p>
          <a:p>
            <a:endParaRPr lang="en-IN" sz="2600"/>
          </a:p>
        </p:txBody>
      </p:sp>
    </p:spTree>
    <p:extLst>
      <p:ext uri="{BB962C8B-B14F-4D97-AF65-F5344CB8AC3E}">
        <p14:creationId xmlns:p14="http://schemas.microsoft.com/office/powerpoint/2010/main" val="1905383154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10" name="Rectangle 2">
            <a:extLst>
              <a:ext uri="{FF2B5EF4-FFF2-40B4-BE49-F238E27FC236}">
                <a16:creationId xmlns:a16="http://schemas.microsoft.com/office/drawing/2014/main" id="{DAAC9F4D-A135-4DD6-A532-EB1CD8036FED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endParaRPr lang="en-US" altLang="en-US"/>
          </a:p>
        </p:txBody>
      </p:sp>
      <p:sp>
        <p:nvSpPr>
          <p:cNvPr id="17411" name="Rectangle 3">
            <a:extLst>
              <a:ext uri="{FF2B5EF4-FFF2-40B4-BE49-F238E27FC236}">
                <a16:creationId xmlns:a16="http://schemas.microsoft.com/office/drawing/2014/main" id="{1629A992-2F4F-4856-BB2E-75774495AB93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eaLnBrk="1" hangingPunct="1"/>
            <a:r>
              <a:rPr lang="tr-TR" altLang="en-US" dirty="0"/>
              <a:t>Deposition of dark (ochre-colored)pigment in cartilage tissue </a:t>
            </a:r>
          </a:p>
          <a:p>
            <a:pPr eaLnBrk="1" hangingPunct="1"/>
            <a:endParaRPr lang="tr-TR" altLang="en-US" dirty="0"/>
          </a:p>
          <a:p>
            <a:pPr eaLnBrk="1" hangingPunct="1">
              <a:buFontTx/>
              <a:buNone/>
            </a:pPr>
            <a:r>
              <a:rPr lang="tr-TR" altLang="en-US" dirty="0"/>
              <a:t>  severe arthritis</a:t>
            </a:r>
          </a:p>
          <a:p>
            <a:pPr eaLnBrk="1" hangingPunct="1"/>
            <a:endParaRPr lang="tr-TR" altLang="en-US" dirty="0"/>
          </a:p>
          <a:p>
            <a:pPr eaLnBrk="1" hangingPunct="1">
              <a:buFontTx/>
              <a:buNone/>
            </a:pPr>
            <a:r>
              <a:rPr lang="tr-TR" altLang="en-US" dirty="0"/>
              <a:t>  connective tissue pigmentation(ochronis)</a:t>
            </a:r>
          </a:p>
          <a:p>
            <a:pPr eaLnBrk="1" hangingPunct="1">
              <a:buFontTx/>
              <a:buNone/>
            </a:pPr>
            <a:r>
              <a:rPr lang="tr-TR" altLang="en-US" dirty="0"/>
              <a:t>  </a:t>
            </a:r>
          </a:p>
        </p:txBody>
      </p:sp>
      <p:sp>
        <p:nvSpPr>
          <p:cNvPr id="17412" name="Line 4">
            <a:extLst>
              <a:ext uri="{FF2B5EF4-FFF2-40B4-BE49-F238E27FC236}">
                <a16:creationId xmlns:a16="http://schemas.microsoft.com/office/drawing/2014/main" id="{B5CBA56D-9B1D-4308-932B-EB4D9540012F}"/>
              </a:ext>
            </a:extLst>
          </p:cNvPr>
          <p:cNvSpPr>
            <a:spLocks noChangeShapeType="1"/>
          </p:cNvSpPr>
          <p:nvPr/>
        </p:nvSpPr>
        <p:spPr bwMode="auto">
          <a:xfrm>
            <a:off x="2591981" y="2236244"/>
            <a:ext cx="0" cy="6477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IN"/>
          </a:p>
        </p:txBody>
      </p:sp>
      <p:sp>
        <p:nvSpPr>
          <p:cNvPr id="17413" name="Line 5">
            <a:extLst>
              <a:ext uri="{FF2B5EF4-FFF2-40B4-BE49-F238E27FC236}">
                <a16:creationId xmlns:a16="http://schemas.microsoft.com/office/drawing/2014/main" id="{D56D9CB1-D37D-4776-82FC-CDEAF5F4B47C}"/>
              </a:ext>
            </a:extLst>
          </p:cNvPr>
          <p:cNvSpPr>
            <a:spLocks noChangeShapeType="1"/>
          </p:cNvSpPr>
          <p:nvPr/>
        </p:nvSpPr>
        <p:spPr bwMode="auto">
          <a:xfrm>
            <a:off x="2597922" y="3284538"/>
            <a:ext cx="0" cy="64770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IN"/>
          </a:p>
        </p:txBody>
      </p:sp>
      <p:sp>
        <p:nvSpPr>
          <p:cNvPr id="17414" name="5 Slayt Numarası Yer Tutucusu">
            <a:extLst>
              <a:ext uri="{FF2B5EF4-FFF2-40B4-BE49-F238E27FC236}">
                <a16:creationId xmlns:a16="http://schemas.microsoft.com/office/drawing/2014/main" id="{94B4D64C-D4FA-4919-9914-C853421B398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fld id="{730740D9-D6B6-471A-88E2-68E0F85227FE}" type="slidenum">
              <a:rPr lang="tr-TR" altLang="en-US"/>
              <a:pPr eaLnBrk="1" hangingPunct="1"/>
              <a:t>9</a:t>
            </a:fld>
            <a:endParaRPr lang="tr-TR" altLang="en-US"/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Rectangle 17">
            <a:extLst>
              <a:ext uri="{FF2B5EF4-FFF2-40B4-BE49-F238E27FC236}">
                <a16:creationId xmlns:a16="http://schemas.microsoft.com/office/drawing/2014/main" id="{823AC064-BC96-4F32-8AE1-B2FD3875482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 bwMode="ltGray">
          <a:xfrm>
            <a:off x="396882" y="280374"/>
            <a:ext cx="11438793" cy="1844256"/>
          </a:xfrm>
          <a:prstGeom prst="rect">
            <a:avLst/>
          </a:prstGeom>
          <a:solidFill>
            <a:srgbClr val="404040"/>
          </a:solidFill>
          <a:ln w="127000" cap="sq" cmpd="thinThick">
            <a:solidFill>
              <a:srgbClr val="40404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77D5A6C3-5FC7-49BE-959A-F133800ECB4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46351" y="433545"/>
            <a:ext cx="11139854" cy="930447"/>
          </a:xfrm>
        </p:spPr>
        <p:txBody>
          <a:bodyPr vert="horz" lIns="91440" tIns="45720" rIns="91440" bIns="45720" rtlCol="0" anchor="b">
            <a:normAutofit/>
          </a:bodyPr>
          <a:lstStyle/>
          <a:p>
            <a:pPr algn="ctr"/>
            <a:r>
              <a:rPr lang="en-US" sz="5400" spc="-95">
                <a:solidFill>
                  <a:srgbClr val="FFFFFF"/>
                </a:solidFill>
              </a:rPr>
              <a:t>Alkaptonuria</a:t>
            </a:r>
            <a:r>
              <a:rPr lang="en-US" sz="5400">
                <a:solidFill>
                  <a:srgbClr val="FFFFFF"/>
                </a:solidFill>
              </a:rPr>
              <a:t> </a:t>
            </a:r>
          </a:p>
        </p:txBody>
      </p:sp>
      <p:cxnSp>
        <p:nvCxnSpPr>
          <p:cNvPr id="20" name="Straight Connector 19">
            <a:extLst>
              <a:ext uri="{FF2B5EF4-FFF2-40B4-BE49-F238E27FC236}">
                <a16:creationId xmlns:a16="http://schemas.microsoft.com/office/drawing/2014/main" id="{7E7C77BC-7138-40B1-A15B-20F57A49462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2230078" y="1522292"/>
            <a:ext cx="7772400" cy="0"/>
          </a:xfrm>
          <a:prstGeom prst="line">
            <a:avLst/>
          </a:prstGeom>
          <a:ln w="22225">
            <a:solidFill>
              <a:srgbClr val="D9D9D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>
            <a:extLst>
              <a:ext uri="{FF2B5EF4-FFF2-40B4-BE49-F238E27FC236}">
                <a16:creationId xmlns:a16="http://schemas.microsoft.com/office/drawing/2014/main" id="{3BCA6BFC-0843-4C03-8C8E-AE303D9A0F41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7072" t="9778" r="6134" b="3619"/>
          <a:stretch/>
        </p:blipFill>
        <p:spPr>
          <a:xfrm>
            <a:off x="1972774" y="2426818"/>
            <a:ext cx="2173502" cy="3997637"/>
          </a:xfrm>
          <a:prstGeom prst="rect">
            <a:avLst/>
          </a:prstGeom>
        </p:spPr>
      </p:pic>
      <p:cxnSp>
        <p:nvCxnSpPr>
          <p:cNvPr id="22" name="Straight Connector 21">
            <a:extLst>
              <a:ext uri="{FF2B5EF4-FFF2-40B4-BE49-F238E27FC236}">
                <a16:creationId xmlns:a16="http://schemas.microsoft.com/office/drawing/2014/main" id="{DB146403-F3D6-484B-B2ED-97F9565D037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6116278" y="2596836"/>
            <a:ext cx="0" cy="3657600"/>
          </a:xfrm>
          <a:prstGeom prst="line">
            <a:avLst/>
          </a:prstGeom>
          <a:ln w="101600" cmpd="dbl">
            <a:solidFill>
              <a:srgbClr val="595959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7" name="Picture 6">
            <a:extLst>
              <a:ext uri="{FF2B5EF4-FFF2-40B4-BE49-F238E27FC236}">
                <a16:creationId xmlns:a16="http://schemas.microsoft.com/office/drawing/2014/main" id="{A9D61A8F-D6D5-4472-AD48-25B86831B024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16466" t="6516"/>
          <a:stretch/>
        </p:blipFill>
        <p:spPr>
          <a:xfrm>
            <a:off x="6692374" y="2426818"/>
            <a:ext cx="4961314" cy="399763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5525835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9" name="Rectangle 8">
            <a:extLst>
              <a:ext uri="{FF2B5EF4-FFF2-40B4-BE49-F238E27FC236}">
                <a16:creationId xmlns:a16="http://schemas.microsoft.com/office/drawing/2014/main" id="{1709F1D5-B0F1-4714-A239-E5B61C16191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3048" y="0"/>
            <a:ext cx="12188952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Rectangle: Rounded Corners 10">
            <a:extLst>
              <a:ext uri="{FF2B5EF4-FFF2-40B4-BE49-F238E27FC236}">
                <a16:creationId xmlns:a16="http://schemas.microsoft.com/office/drawing/2014/main" id="{228FB460-D3FF-4440-A020-05982A09E51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740546" y="1011045"/>
            <a:ext cx="4369859" cy="4369859"/>
          </a:xfrm>
          <a:prstGeom prst="roundRect">
            <a:avLst>
              <a:gd name="adj" fmla="val 2757"/>
            </a:avLst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C921E378-FADD-487B-B6C2-8504B5DE0CE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56826" y="1112969"/>
            <a:ext cx="3937298" cy="4166010"/>
          </a:xfrm>
        </p:spPr>
        <p:txBody>
          <a:bodyPr>
            <a:normAutofit/>
          </a:bodyPr>
          <a:lstStyle/>
          <a:p>
            <a:r>
              <a:rPr lang="en-IN">
                <a:solidFill>
                  <a:srgbClr val="FFFFFF"/>
                </a:solidFill>
              </a:rPr>
              <a:t>Characteristic of Alkaptonuria</a:t>
            </a:r>
            <a:endParaRPr lang="en-IN" dirty="0">
              <a:solidFill>
                <a:srgbClr val="FFFFFF"/>
              </a:solidFill>
            </a:endParaRPr>
          </a:p>
        </p:txBody>
      </p:sp>
      <p:sp>
        <p:nvSpPr>
          <p:cNvPr id="13" name="Freeform: Shape 12">
            <a:extLst>
              <a:ext uri="{FF2B5EF4-FFF2-40B4-BE49-F238E27FC236}">
                <a16:creationId xmlns:a16="http://schemas.microsoft.com/office/drawing/2014/main" id="{14847E93-7DC1-4D4B-8829-B19AA7137C5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530529" y="0"/>
            <a:ext cx="1155142" cy="591009"/>
          </a:xfrm>
          <a:custGeom>
            <a:avLst/>
            <a:gdLst>
              <a:gd name="connsiteX0" fmla="*/ 1355 w 1155142"/>
              <a:gd name="connsiteY0" fmla="*/ 0 h 591009"/>
              <a:gd name="connsiteX1" fmla="*/ 1153787 w 1155142"/>
              <a:gd name="connsiteY1" fmla="*/ 0 h 591009"/>
              <a:gd name="connsiteX2" fmla="*/ 1155142 w 1155142"/>
              <a:gd name="connsiteY2" fmla="*/ 13438 h 591009"/>
              <a:gd name="connsiteX3" fmla="*/ 577571 w 1155142"/>
              <a:gd name="connsiteY3" fmla="*/ 591009 h 591009"/>
              <a:gd name="connsiteX4" fmla="*/ 0 w 1155142"/>
              <a:gd name="connsiteY4" fmla="*/ 13438 h 59100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1155142" h="591009">
                <a:moveTo>
                  <a:pt x="1355" y="0"/>
                </a:moveTo>
                <a:lnTo>
                  <a:pt x="1153787" y="0"/>
                </a:lnTo>
                <a:lnTo>
                  <a:pt x="1155142" y="13438"/>
                </a:lnTo>
                <a:cubicBezTo>
                  <a:pt x="1155142" y="332422"/>
                  <a:pt x="896555" y="591009"/>
                  <a:pt x="577571" y="591009"/>
                </a:cubicBezTo>
                <a:cubicBezTo>
                  <a:pt x="258587" y="591009"/>
                  <a:pt x="0" y="332422"/>
                  <a:pt x="0" y="13438"/>
                </a:cubicBezTo>
                <a:close/>
              </a:path>
            </a:pathLst>
          </a:custGeom>
          <a:solidFill>
            <a:schemeClr val="accent5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5" name="Freeform: Shape 14">
            <a:extLst>
              <a:ext uri="{FF2B5EF4-FFF2-40B4-BE49-F238E27FC236}">
                <a16:creationId xmlns:a16="http://schemas.microsoft.com/office/drawing/2014/main" id="{5566D6E1-03A1-4D73-A4E0-35D74D568A0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3961511" y="-1"/>
            <a:ext cx="1737401" cy="959536"/>
          </a:xfrm>
          <a:custGeom>
            <a:avLst/>
            <a:gdLst>
              <a:gd name="connsiteX0" fmla="*/ 0 w 1737401"/>
              <a:gd name="connsiteY0" fmla="*/ 0 h 959536"/>
              <a:gd name="connsiteX1" fmla="*/ 123825 w 1737401"/>
              <a:gd name="connsiteY1" fmla="*/ 0 h 959536"/>
              <a:gd name="connsiteX2" fmla="*/ 123825 w 1737401"/>
              <a:gd name="connsiteY2" fmla="*/ 790277 h 959536"/>
              <a:gd name="connsiteX3" fmla="*/ 1490095 w 1737401"/>
              <a:gd name="connsiteY3" fmla="*/ 0 h 959536"/>
              <a:gd name="connsiteX4" fmla="*/ 1737401 w 1737401"/>
              <a:gd name="connsiteY4" fmla="*/ 0 h 959536"/>
              <a:gd name="connsiteX5" fmla="*/ 92869 w 1737401"/>
              <a:gd name="connsiteY5" fmla="*/ 951249 h 959536"/>
              <a:gd name="connsiteX6" fmla="*/ 61913 w 1737401"/>
              <a:gd name="connsiteY6" fmla="*/ 959536 h 959536"/>
              <a:gd name="connsiteX7" fmla="*/ 0 w 1737401"/>
              <a:gd name="connsiteY7" fmla="*/ 897624 h 95953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1737401" h="959536">
                <a:moveTo>
                  <a:pt x="0" y="0"/>
                </a:moveTo>
                <a:lnTo>
                  <a:pt x="123825" y="0"/>
                </a:lnTo>
                <a:lnTo>
                  <a:pt x="123825" y="790277"/>
                </a:lnTo>
                <a:lnTo>
                  <a:pt x="1490095" y="0"/>
                </a:lnTo>
                <a:lnTo>
                  <a:pt x="1737401" y="0"/>
                </a:lnTo>
                <a:lnTo>
                  <a:pt x="92869" y="951249"/>
                </a:lnTo>
                <a:cubicBezTo>
                  <a:pt x="83458" y="956688"/>
                  <a:pt x="72780" y="959546"/>
                  <a:pt x="61913" y="959536"/>
                </a:cubicBezTo>
                <a:cubicBezTo>
                  <a:pt x="27719" y="959536"/>
                  <a:pt x="0" y="931818"/>
                  <a:pt x="0" y="897624"/>
                </a:cubicBezTo>
                <a:close/>
              </a:path>
            </a:pathLst>
          </a:custGeom>
          <a:solidFill>
            <a:schemeClr val="accent6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endParaRPr lang="en-US"/>
          </a:p>
        </p:txBody>
      </p:sp>
      <p:sp>
        <p:nvSpPr>
          <p:cNvPr id="17" name="Freeform: Shape 16">
            <a:extLst>
              <a:ext uri="{FF2B5EF4-FFF2-40B4-BE49-F238E27FC236}">
                <a16:creationId xmlns:a16="http://schemas.microsoft.com/office/drawing/2014/main" id="{9F835A99-04AC-494A-A572-AFE8413CC93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0" y="2936831"/>
            <a:ext cx="159741" cy="552996"/>
          </a:xfrm>
          <a:custGeom>
            <a:avLst/>
            <a:gdLst>
              <a:gd name="connsiteX0" fmla="*/ 159741 w 159741"/>
              <a:gd name="connsiteY0" fmla="*/ 0 h 552996"/>
              <a:gd name="connsiteX1" fmla="*/ 159741 w 159741"/>
              <a:gd name="connsiteY1" fmla="*/ 552996 h 552996"/>
              <a:gd name="connsiteX2" fmla="*/ 141849 w 159741"/>
              <a:gd name="connsiteY2" fmla="*/ 543285 h 552996"/>
              <a:gd name="connsiteX3" fmla="*/ 0 w 159741"/>
              <a:gd name="connsiteY3" fmla="*/ 276498 h 552996"/>
              <a:gd name="connsiteX4" fmla="*/ 141849 w 159741"/>
              <a:gd name="connsiteY4" fmla="*/ 9711 h 55299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159741" h="552996">
                <a:moveTo>
                  <a:pt x="159741" y="0"/>
                </a:moveTo>
                <a:lnTo>
                  <a:pt x="159741" y="552996"/>
                </a:lnTo>
                <a:lnTo>
                  <a:pt x="141849" y="543285"/>
                </a:lnTo>
                <a:cubicBezTo>
                  <a:pt x="56268" y="485467"/>
                  <a:pt x="0" y="387554"/>
                  <a:pt x="0" y="276498"/>
                </a:cubicBezTo>
                <a:cubicBezTo>
                  <a:pt x="0" y="165443"/>
                  <a:pt x="56268" y="67529"/>
                  <a:pt x="141849" y="9711"/>
                </a:cubicBezTo>
                <a:close/>
              </a:path>
            </a:pathLst>
          </a:custGeom>
          <a:solidFill>
            <a:schemeClr val="accent4"/>
          </a:solidFill>
          <a:ln w="1270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720E60BC-8597-41E0-8498-71A4B8239FC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6000" y="820880"/>
            <a:ext cx="5257799" cy="4889350"/>
          </a:xfrm>
        </p:spPr>
        <p:txBody>
          <a:bodyPr anchor="t">
            <a:normAutofit/>
          </a:bodyPr>
          <a:lstStyle/>
          <a:p>
            <a:r>
              <a:rPr lang="en-US" sz="1500"/>
              <a:t>Homogentisic aciduria</a:t>
            </a:r>
          </a:p>
          <a:p>
            <a:r>
              <a:rPr lang="en-US" sz="1500"/>
              <a:t>Ochronosis (a bluish-black discoloration of tissues)  and</a:t>
            </a:r>
          </a:p>
          <a:p>
            <a:r>
              <a:rPr lang="en-US" sz="1500"/>
              <a:t>Dark spots in the sclera  (white) of eyes</a:t>
            </a:r>
          </a:p>
          <a:p>
            <a:r>
              <a:rPr lang="en-US" sz="1500"/>
              <a:t>Thickened and darkened  cartilage in ears</a:t>
            </a:r>
          </a:p>
          <a:p>
            <a:r>
              <a:rPr lang="en-US" sz="1500"/>
              <a:t>Blue speckled discoloration  of skin, particularly  around sweat glands</a:t>
            </a:r>
          </a:p>
          <a:p>
            <a:r>
              <a:rPr lang="en-US" sz="1500"/>
              <a:t>Black earwax</a:t>
            </a:r>
          </a:p>
          <a:p>
            <a:r>
              <a:rPr lang="en-US" sz="1500"/>
              <a:t>Kidney stones and prostate  stones</a:t>
            </a:r>
          </a:p>
          <a:p>
            <a:r>
              <a:rPr lang="en-US" sz="1500"/>
              <a:t>Arthritis (especially hip and knee joints)</a:t>
            </a:r>
          </a:p>
          <a:p>
            <a:endParaRPr lang="en-US" sz="1500"/>
          </a:p>
          <a:p>
            <a:endParaRPr lang="en-US" sz="1500"/>
          </a:p>
          <a:p>
            <a:r>
              <a:rPr lang="en-US" sz="1500"/>
              <a:t>The exact mechanisms by which alkaptonuria  results in ochronosis and arthritis are still not  fully understood.</a:t>
            </a:r>
          </a:p>
          <a:p>
            <a:endParaRPr lang="en-IN" sz="1500"/>
          </a:p>
        </p:txBody>
      </p:sp>
      <p:sp>
        <p:nvSpPr>
          <p:cNvPr id="19" name="Freeform: Shape 18">
            <a:extLst>
              <a:ext uri="{FF2B5EF4-FFF2-40B4-BE49-F238E27FC236}">
                <a16:creationId xmlns:a16="http://schemas.microsoft.com/office/drawing/2014/main" id="{7B786209-1B0B-4CA9-9BDD-F7327066A84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0" y="5835649"/>
            <a:ext cx="1548180" cy="1022351"/>
          </a:xfrm>
          <a:custGeom>
            <a:avLst/>
            <a:gdLst>
              <a:gd name="connsiteX0" fmla="*/ 61913 w 1548180"/>
              <a:gd name="connsiteY0" fmla="*/ 0 h 1022351"/>
              <a:gd name="connsiteX1" fmla="*/ 1548180 w 1548180"/>
              <a:gd name="connsiteY1" fmla="*/ 0 h 1022351"/>
              <a:gd name="connsiteX2" fmla="*/ 1548180 w 1548180"/>
              <a:gd name="connsiteY2" fmla="*/ 123825 h 1022351"/>
              <a:gd name="connsiteX3" fmla="*/ 123825 w 1548180"/>
              <a:gd name="connsiteY3" fmla="*/ 123825 h 1022351"/>
              <a:gd name="connsiteX4" fmla="*/ 123825 w 1548180"/>
              <a:gd name="connsiteY4" fmla="*/ 1022351 h 1022351"/>
              <a:gd name="connsiteX5" fmla="*/ 0 w 1548180"/>
              <a:gd name="connsiteY5" fmla="*/ 1022351 h 1022351"/>
              <a:gd name="connsiteX6" fmla="*/ 0 w 1548180"/>
              <a:gd name="connsiteY6" fmla="*/ 61913 h 1022351"/>
              <a:gd name="connsiteX7" fmla="*/ 61913 w 1548180"/>
              <a:gd name="connsiteY7" fmla="*/ 0 h 1022351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1548180" h="1022351">
                <a:moveTo>
                  <a:pt x="61913" y="0"/>
                </a:moveTo>
                <a:lnTo>
                  <a:pt x="1548180" y="0"/>
                </a:lnTo>
                <a:lnTo>
                  <a:pt x="1548180" y="123825"/>
                </a:lnTo>
                <a:lnTo>
                  <a:pt x="123825" y="123825"/>
                </a:lnTo>
                <a:lnTo>
                  <a:pt x="123825" y="1022351"/>
                </a:lnTo>
                <a:lnTo>
                  <a:pt x="0" y="1022351"/>
                </a:lnTo>
                <a:lnTo>
                  <a:pt x="0" y="61913"/>
                </a:lnTo>
                <a:cubicBezTo>
                  <a:pt x="0" y="27719"/>
                  <a:pt x="27719" y="0"/>
                  <a:pt x="61913" y="0"/>
                </a:cubicBezTo>
                <a:close/>
              </a:path>
            </a:pathLst>
          </a:custGeom>
          <a:solidFill>
            <a:schemeClr val="accent6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endParaRPr lang="en-US"/>
          </a:p>
        </p:txBody>
      </p:sp>
      <p:sp>
        <p:nvSpPr>
          <p:cNvPr id="21" name="Freeform: Shape 20">
            <a:extLst>
              <a:ext uri="{FF2B5EF4-FFF2-40B4-BE49-F238E27FC236}">
                <a16:creationId xmlns:a16="http://schemas.microsoft.com/office/drawing/2014/main" id="{2D2964BB-484D-45AE-AD66-D407D062965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3418308" y="5717905"/>
            <a:ext cx="1771609" cy="1140095"/>
          </a:xfrm>
          <a:custGeom>
            <a:avLst/>
            <a:gdLst>
              <a:gd name="connsiteX0" fmla="*/ 1561721 w 1771609"/>
              <a:gd name="connsiteY0" fmla="*/ 763041 h 1140095"/>
              <a:gd name="connsiteX1" fmla="*/ 1623024 w 1771609"/>
              <a:gd name="connsiteY1" fmla="*/ 792810 h 1140095"/>
              <a:gd name="connsiteX2" fmla="*/ 1711735 w 1771609"/>
              <a:gd name="connsiteY2" fmla="*/ 970132 h 1140095"/>
              <a:gd name="connsiteX3" fmla="*/ 1771609 w 1771609"/>
              <a:gd name="connsiteY3" fmla="*/ 1140095 h 1140095"/>
              <a:gd name="connsiteX4" fmla="*/ 1637225 w 1771609"/>
              <a:gd name="connsiteY4" fmla="*/ 1140095 h 1140095"/>
              <a:gd name="connsiteX5" fmla="*/ 1594820 w 1771609"/>
              <a:gd name="connsiteY5" fmla="*/ 1019711 h 1140095"/>
              <a:gd name="connsiteX6" fmla="*/ 1513200 w 1771609"/>
              <a:gd name="connsiteY6" fmla="*/ 856627 h 1140095"/>
              <a:gd name="connsiteX7" fmla="*/ 1538499 w 1771609"/>
              <a:gd name="connsiteY7" fmla="*/ 770415 h 1140095"/>
              <a:gd name="connsiteX8" fmla="*/ 1561721 w 1771609"/>
              <a:gd name="connsiteY8" fmla="*/ 763041 h 1140095"/>
              <a:gd name="connsiteX9" fmla="*/ 933455 w 1771609"/>
              <a:gd name="connsiteY9" fmla="*/ 161309 h 1140095"/>
              <a:gd name="connsiteX10" fmla="*/ 957797 w 1771609"/>
              <a:gd name="connsiteY10" fmla="*/ 167970 h 1140095"/>
              <a:gd name="connsiteX11" fmla="*/ 1286982 w 1771609"/>
              <a:gd name="connsiteY11" fmla="*/ 387616 h 1140095"/>
              <a:gd name="connsiteX12" fmla="*/ 1293725 w 1771609"/>
              <a:gd name="connsiteY12" fmla="*/ 477075 h 1140095"/>
              <a:gd name="connsiteX13" fmla="*/ 1245453 w 1771609"/>
              <a:gd name="connsiteY13" fmla="*/ 499154 h 1140095"/>
              <a:gd name="connsiteX14" fmla="*/ 1245167 w 1771609"/>
              <a:gd name="connsiteY14" fmla="*/ 499154 h 1140095"/>
              <a:gd name="connsiteX15" fmla="*/ 1203638 w 1771609"/>
              <a:gd name="connsiteY15" fmla="*/ 484104 h 1140095"/>
              <a:gd name="connsiteX16" fmla="*/ 900647 w 1771609"/>
              <a:gd name="connsiteY16" fmla="*/ 281508 h 1140095"/>
              <a:gd name="connsiteX17" fmla="*/ 872454 w 1771609"/>
              <a:gd name="connsiteY17" fmla="*/ 196164 h 1140095"/>
              <a:gd name="connsiteX18" fmla="*/ 933455 w 1771609"/>
              <a:gd name="connsiteY18" fmla="*/ 161309 h 1140095"/>
              <a:gd name="connsiteX19" fmla="*/ 256260 w 1771609"/>
              <a:gd name="connsiteY19" fmla="*/ 29 h 1140095"/>
              <a:gd name="connsiteX20" fmla="*/ 454020 w 1771609"/>
              <a:gd name="connsiteY20" fmla="*/ 13474 h 1140095"/>
              <a:gd name="connsiteX21" fmla="*/ 509236 w 1771609"/>
              <a:gd name="connsiteY21" fmla="*/ 84182 h 1140095"/>
              <a:gd name="connsiteX22" fmla="*/ 445829 w 1771609"/>
              <a:gd name="connsiteY22" fmla="*/ 139871 h 1140095"/>
              <a:gd name="connsiteX23" fmla="*/ 437447 w 1771609"/>
              <a:gd name="connsiteY23" fmla="*/ 139395 h 1140095"/>
              <a:gd name="connsiteX24" fmla="*/ 73211 w 1771609"/>
              <a:gd name="connsiteY24" fmla="*/ 137204 h 1140095"/>
              <a:gd name="connsiteX25" fmla="*/ 749 w 1771609"/>
              <a:gd name="connsiteY25" fmla="*/ 84082 h 1140095"/>
              <a:gd name="connsiteX26" fmla="*/ 53871 w 1771609"/>
              <a:gd name="connsiteY26" fmla="*/ 11621 h 1140095"/>
              <a:gd name="connsiteX27" fmla="*/ 58352 w 1771609"/>
              <a:gd name="connsiteY27" fmla="*/ 11093 h 1140095"/>
              <a:gd name="connsiteX28" fmla="*/ 256260 w 1771609"/>
              <a:gd name="connsiteY28" fmla="*/ 29 h 114009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</a:cxnLst>
            <a:rect l="l" t="t" r="r" b="b"/>
            <a:pathLst>
              <a:path w="1771609" h="1140095">
                <a:moveTo>
                  <a:pt x="1561721" y="763041"/>
                </a:moveTo>
                <a:cubicBezTo>
                  <a:pt x="1585506" y="760324"/>
                  <a:pt x="1609722" y="771249"/>
                  <a:pt x="1623024" y="792810"/>
                </a:cubicBezTo>
                <a:cubicBezTo>
                  <a:pt x="1656300" y="850065"/>
                  <a:pt x="1685920" y="909291"/>
                  <a:pt x="1711735" y="970132"/>
                </a:cubicBezTo>
                <a:lnTo>
                  <a:pt x="1771609" y="1140095"/>
                </a:lnTo>
                <a:lnTo>
                  <a:pt x="1637225" y="1140095"/>
                </a:lnTo>
                <a:lnTo>
                  <a:pt x="1594820" y="1019711"/>
                </a:lnTo>
                <a:cubicBezTo>
                  <a:pt x="1571072" y="963753"/>
                  <a:pt x="1543818" y="909282"/>
                  <a:pt x="1513200" y="856627"/>
                </a:cubicBezTo>
                <a:cubicBezTo>
                  <a:pt x="1496379" y="825834"/>
                  <a:pt x="1507704" y="787236"/>
                  <a:pt x="1538499" y="770415"/>
                </a:cubicBezTo>
                <a:cubicBezTo>
                  <a:pt x="1545912" y="766367"/>
                  <a:pt x="1553792" y="763946"/>
                  <a:pt x="1561721" y="763041"/>
                </a:cubicBezTo>
                <a:close/>
                <a:moveTo>
                  <a:pt x="933455" y="161309"/>
                </a:moveTo>
                <a:cubicBezTo>
                  <a:pt x="941693" y="161855"/>
                  <a:pt x="949959" y="164025"/>
                  <a:pt x="957797" y="167970"/>
                </a:cubicBezTo>
                <a:cubicBezTo>
                  <a:pt x="1076184" y="227289"/>
                  <a:pt x="1186759" y="301068"/>
                  <a:pt x="1286982" y="387616"/>
                </a:cubicBezTo>
                <a:cubicBezTo>
                  <a:pt x="1313547" y="410457"/>
                  <a:pt x="1316566" y="450510"/>
                  <a:pt x="1293725" y="477075"/>
                </a:cubicBezTo>
                <a:cubicBezTo>
                  <a:pt x="1281638" y="491137"/>
                  <a:pt x="1263998" y="499204"/>
                  <a:pt x="1245453" y="499154"/>
                </a:cubicBezTo>
                <a:lnTo>
                  <a:pt x="1245167" y="499154"/>
                </a:lnTo>
                <a:cubicBezTo>
                  <a:pt x="1229965" y="499301"/>
                  <a:pt x="1215220" y="493956"/>
                  <a:pt x="1203638" y="484104"/>
                </a:cubicBezTo>
                <a:cubicBezTo>
                  <a:pt x="1111407" y="404300"/>
                  <a:pt x="1009633" y="336248"/>
                  <a:pt x="900647" y="281508"/>
                </a:cubicBezTo>
                <a:cubicBezTo>
                  <a:pt x="869295" y="265726"/>
                  <a:pt x="856672" y="227516"/>
                  <a:pt x="872454" y="196164"/>
                </a:cubicBezTo>
                <a:cubicBezTo>
                  <a:pt x="884290" y="172650"/>
                  <a:pt x="908742" y="159670"/>
                  <a:pt x="933455" y="161309"/>
                </a:cubicBezTo>
                <a:close/>
                <a:moveTo>
                  <a:pt x="256260" y="29"/>
                </a:moveTo>
                <a:cubicBezTo>
                  <a:pt x="322331" y="427"/>
                  <a:pt x="388378" y="4909"/>
                  <a:pt x="454020" y="13474"/>
                </a:cubicBezTo>
                <a:cubicBezTo>
                  <a:pt x="488793" y="17752"/>
                  <a:pt x="513514" y="49409"/>
                  <a:pt x="509236" y="84182"/>
                </a:cubicBezTo>
                <a:cubicBezTo>
                  <a:pt x="505303" y="116151"/>
                  <a:pt x="478038" y="140098"/>
                  <a:pt x="445829" y="139871"/>
                </a:cubicBezTo>
                <a:cubicBezTo>
                  <a:pt x="443027" y="139899"/>
                  <a:pt x="440227" y="139740"/>
                  <a:pt x="437447" y="139395"/>
                </a:cubicBezTo>
                <a:cubicBezTo>
                  <a:pt x="316592" y="123615"/>
                  <a:pt x="194247" y="122878"/>
                  <a:pt x="73211" y="137204"/>
                </a:cubicBezTo>
                <a:cubicBezTo>
                  <a:pt x="38532" y="142545"/>
                  <a:pt x="6090" y="118762"/>
                  <a:pt x="749" y="84082"/>
                </a:cubicBezTo>
                <a:cubicBezTo>
                  <a:pt x="-4591" y="49403"/>
                  <a:pt x="19192" y="16961"/>
                  <a:pt x="53871" y="11621"/>
                </a:cubicBezTo>
                <a:cubicBezTo>
                  <a:pt x="55358" y="11392"/>
                  <a:pt x="56852" y="11216"/>
                  <a:pt x="58352" y="11093"/>
                </a:cubicBezTo>
                <a:cubicBezTo>
                  <a:pt x="124093" y="3319"/>
                  <a:pt x="190189" y="-369"/>
                  <a:pt x="256260" y="29"/>
                </a:cubicBezTo>
                <a:close/>
              </a:path>
            </a:pathLst>
          </a:custGeom>
          <a:solidFill>
            <a:schemeClr val="accent4"/>
          </a:solidFill>
          <a:ln w="9525" cap="flat">
            <a:noFill/>
            <a:prstDash val="solid"/>
            <a:miter/>
          </a:ln>
        </p:spPr>
        <p:txBody>
          <a:bodyPr rtlCol="0" anchor="ctr"/>
          <a:lstStyle/>
          <a:p>
            <a:endParaRPr lang="en-US"/>
          </a:p>
        </p:txBody>
      </p:sp>
      <p:sp>
        <p:nvSpPr>
          <p:cNvPr id="23" name="Freeform: Shape 22">
            <a:extLst>
              <a:ext uri="{FF2B5EF4-FFF2-40B4-BE49-F238E27FC236}">
                <a16:creationId xmlns:a16="http://schemas.microsoft.com/office/drawing/2014/main" id="{6691AC69-A76E-4DAB-B565-468B6B87ACF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4132972" y="6258755"/>
            <a:ext cx="1565940" cy="599245"/>
          </a:xfrm>
          <a:custGeom>
            <a:avLst/>
            <a:gdLst>
              <a:gd name="connsiteX0" fmla="*/ 782970 w 1565940"/>
              <a:gd name="connsiteY0" fmla="*/ 0 h 599245"/>
              <a:gd name="connsiteX1" fmla="*/ 1528042 w 1565940"/>
              <a:gd name="connsiteY1" fmla="*/ 480469 h 599245"/>
              <a:gd name="connsiteX2" fmla="*/ 1565940 w 1565940"/>
              <a:gd name="connsiteY2" fmla="*/ 599245 h 599245"/>
              <a:gd name="connsiteX3" fmla="*/ 0 w 1565940"/>
              <a:gd name="connsiteY3" fmla="*/ 599245 h 599245"/>
              <a:gd name="connsiteX4" fmla="*/ 37898 w 1565940"/>
              <a:gd name="connsiteY4" fmla="*/ 480469 h 599245"/>
              <a:gd name="connsiteX5" fmla="*/ 782970 w 1565940"/>
              <a:gd name="connsiteY5" fmla="*/ 0 h 59924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1565940" h="599245">
                <a:moveTo>
                  <a:pt x="782970" y="0"/>
                </a:moveTo>
                <a:cubicBezTo>
                  <a:pt x="1117910" y="0"/>
                  <a:pt x="1405287" y="198118"/>
                  <a:pt x="1528042" y="480469"/>
                </a:cubicBezTo>
                <a:lnTo>
                  <a:pt x="1565940" y="599245"/>
                </a:lnTo>
                <a:lnTo>
                  <a:pt x="0" y="599245"/>
                </a:lnTo>
                <a:lnTo>
                  <a:pt x="37898" y="480469"/>
                </a:lnTo>
                <a:cubicBezTo>
                  <a:pt x="160653" y="198118"/>
                  <a:pt x="448030" y="0"/>
                  <a:pt x="782970" y="0"/>
                </a:cubicBez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 dirty="0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94685C18-C3E9-4092-A030-D09CEC668AC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717605" y="5335243"/>
            <a:ext cx="3943350" cy="1162050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17033F41-B748-484C-AF1F-1CE95ABB05F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713362" y="5380904"/>
            <a:ext cx="1408836" cy="1055267"/>
          </a:xfrm>
          <a:prstGeom prst="rect">
            <a:avLst/>
          </a:prstGeom>
        </p:spPr>
      </p:pic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081EA652-8C6A-4E69-BEB9-17080947455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Right Triangle 9">
            <a:extLst>
              <a:ext uri="{FF2B5EF4-FFF2-40B4-BE49-F238E27FC236}">
                <a16:creationId xmlns:a16="http://schemas.microsoft.com/office/drawing/2014/main" id="{5298780A-33B9-4EA2-8F67-DE68AD62841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8576720" y="3335867"/>
            <a:ext cx="3291840" cy="3200400"/>
          </a:xfrm>
          <a:prstGeom prst="rtTriangle">
            <a:avLst/>
          </a:prstGeom>
          <a:solidFill>
            <a:schemeClr val="accent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7F488E8B-4E1E-4402-8935-D4E6C02615C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41774" y="623275"/>
            <a:ext cx="10905053" cy="5607882"/>
          </a:xfrm>
          <a:prstGeom prst="rect">
            <a:avLst/>
          </a:prstGeom>
          <a:noFill/>
          <a:ln w="19050"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AB1206E1-511E-4DD7-AB74-C3FC956D21D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75767" y="1188637"/>
            <a:ext cx="2988234" cy="4480726"/>
          </a:xfrm>
        </p:spPr>
        <p:txBody>
          <a:bodyPr>
            <a:normAutofit/>
          </a:bodyPr>
          <a:lstStyle/>
          <a:p>
            <a:pPr algn="r"/>
            <a:r>
              <a:rPr lang="en-IN" sz="5100"/>
              <a:t>Treatment</a:t>
            </a:r>
          </a:p>
        </p:txBody>
      </p:sp>
      <p:cxnSp>
        <p:nvCxnSpPr>
          <p:cNvPr id="14" name="Straight Connector 13">
            <a:extLst>
              <a:ext uri="{FF2B5EF4-FFF2-40B4-BE49-F238E27FC236}">
                <a16:creationId xmlns:a16="http://schemas.microsoft.com/office/drawing/2014/main" id="{23AAC9B5-8015-485C-ACF9-A750390E9A5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4654296" y="1852863"/>
            <a:ext cx="0" cy="3236495"/>
          </a:xfrm>
          <a:prstGeom prst="line">
            <a:avLst/>
          </a:prstGeom>
          <a:ln w="19050" cap="sq"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2B93BC2-49C4-405E-BC87-0470ABDF07A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255260" y="1648870"/>
            <a:ext cx="4702848" cy="3560260"/>
          </a:xfrm>
        </p:spPr>
        <p:txBody>
          <a:bodyPr anchor="ctr">
            <a:normAutofit/>
          </a:bodyPr>
          <a:lstStyle/>
          <a:p>
            <a:r>
              <a:rPr lang="en-US" sz="2200" dirty="0"/>
              <a:t>A low-protein diet.</a:t>
            </a:r>
          </a:p>
          <a:p>
            <a:r>
              <a:rPr lang="en-US" sz="2200" dirty="0"/>
              <a:t>large doses of ascorbic acid, or vitamin C, to  slow down the accumulation of homogentisic  acid in cartilage.</a:t>
            </a:r>
          </a:p>
          <a:p>
            <a:r>
              <a:rPr lang="en-US" sz="2200" dirty="0"/>
              <a:t>Physical and occupational therapy may help to maintain flexibility and strength in muscles and joints.</a:t>
            </a:r>
          </a:p>
          <a:p>
            <a:r>
              <a:rPr lang="en-US" sz="2200" dirty="0"/>
              <a:t>Use of the drug </a:t>
            </a:r>
            <a:r>
              <a:rPr lang="en-US" sz="2200" dirty="0" err="1"/>
              <a:t>nitisinone</a:t>
            </a:r>
            <a:r>
              <a:rPr lang="en-US" sz="2200" dirty="0"/>
              <a:t> as a possible  treatment for alkaptonuria</a:t>
            </a:r>
            <a:endParaRPr lang="en-IN" sz="2200" dirty="0"/>
          </a:p>
        </p:txBody>
      </p:sp>
    </p:spTree>
    <p:extLst>
      <p:ext uri="{BB962C8B-B14F-4D97-AF65-F5344CB8AC3E}">
        <p14:creationId xmlns:p14="http://schemas.microsoft.com/office/powerpoint/2010/main" val="1499332305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ectangle 14">
            <a:extLst>
              <a:ext uri="{FF2B5EF4-FFF2-40B4-BE49-F238E27FC236}">
                <a16:creationId xmlns:a16="http://schemas.microsoft.com/office/drawing/2014/main" id="{D35D61A1-8484-4749-8AD0-A3455E0753C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marL="12700"/>
            <a:r>
              <a:rPr lang="en-US" spc="-95"/>
              <a:t>Alkaptonuria </a:t>
            </a:r>
            <a:r>
              <a:rPr lang="en-US" spc="-70"/>
              <a:t>and</a:t>
            </a:r>
            <a:r>
              <a:rPr lang="en-US" spc="-315"/>
              <a:t> </a:t>
            </a:r>
            <a:r>
              <a:rPr lang="en-US" spc="-100"/>
              <a:t>Phenylketonuria</a:t>
            </a:r>
            <a:endParaRPr lang="en-US"/>
          </a:p>
        </p:txBody>
      </p:sp>
      <p:sp>
        <p:nvSpPr>
          <p:cNvPr id="17" name="Rounded Rectangle 5">
            <a:extLst>
              <a:ext uri="{FF2B5EF4-FFF2-40B4-BE49-F238E27FC236}">
                <a16:creationId xmlns:a16="http://schemas.microsoft.com/office/drawing/2014/main" id="{1447903E-2B66-479D-959B-F2EBB2CC901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838200" y="1828801"/>
            <a:ext cx="10515600" cy="4362450"/>
          </a:xfrm>
          <a:prstGeom prst="roundRect">
            <a:avLst>
              <a:gd name="adj" fmla="val 0"/>
            </a:avLst>
          </a:prstGeom>
          <a:solidFill>
            <a:srgbClr val="FFFFFF"/>
          </a:solidFill>
          <a:ln w="9525">
            <a:solidFill>
              <a:srgbClr val="C8CACA"/>
            </a:solidFill>
          </a:ln>
          <a:effectLst>
            <a:outerShdw blurRad="57150" dist="19050" dir="5400000" algn="t" rotWithShape="0">
              <a:prstClr val="black">
                <a:alpha val="63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2734C02C-2D38-4AF9-BF7F-70A3EB6CB104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r="1" b="30535"/>
          <a:stretch/>
        </p:blipFill>
        <p:spPr>
          <a:xfrm>
            <a:off x="1158240" y="2149222"/>
            <a:ext cx="9875520" cy="3721608"/>
          </a:xfrm>
          <a:prstGeom prst="rect">
            <a:avLst/>
          </a:prstGeom>
          <a:effectLst/>
        </p:spPr>
      </p:pic>
      <p:sp>
        <p:nvSpPr>
          <p:cNvPr id="10" name="object 3">
            <a:extLst>
              <a:ext uri="{FF2B5EF4-FFF2-40B4-BE49-F238E27FC236}">
                <a16:creationId xmlns:a16="http://schemas.microsoft.com/office/drawing/2014/main" id="{FCE0AF3E-0C41-4740-89DF-AC8848B18CFD}"/>
              </a:ext>
            </a:extLst>
          </p:cNvPr>
          <p:cNvSpPr txBox="1"/>
          <p:nvPr/>
        </p:nvSpPr>
        <p:spPr>
          <a:xfrm>
            <a:off x="10994089" y="6545493"/>
            <a:ext cx="1325880" cy="197490"/>
          </a:xfrm>
          <a:prstGeom prst="rect">
            <a:avLst/>
          </a:prstGeom>
        </p:spPr>
        <p:txBody>
          <a:bodyPr vert="horz" wrap="square" lIns="0" tIns="12700" rIns="0" bIns="0" rtlCol="0">
            <a:spAutoFit/>
          </a:bodyPr>
          <a:lstStyle/>
          <a:p>
            <a:pPr marL="12700">
              <a:spcBef>
                <a:spcPts val="100"/>
              </a:spcBef>
            </a:pPr>
            <a:r>
              <a:rPr lang="en-IN" sz="1200" spc="-25">
                <a:latin typeface="Times New Roman" panose="02020603050405020304" pitchFamily="18" charset="0"/>
                <a:cs typeface="Times New Roman" panose="02020603050405020304" pitchFamily="18" charset="0"/>
              </a:rPr>
              <a:t>flipper.diff.org</a:t>
            </a:r>
            <a:endParaRPr lang="en-IN" sz="120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Facet">
  <a:themeElements>
    <a:clrScheme name="Facet">
      <a:dk1>
        <a:sysClr val="windowText" lastClr="000000"/>
      </a:dk1>
      <a:lt1>
        <a:sysClr val="window" lastClr="FFFFFF"/>
      </a:lt1>
      <a:dk2>
        <a:srgbClr val="2C3C43"/>
      </a:dk2>
      <a:lt2>
        <a:srgbClr val="EBEBEB"/>
      </a:lt2>
      <a:accent1>
        <a:srgbClr val="90C226"/>
      </a:accent1>
      <a:accent2>
        <a:srgbClr val="54A021"/>
      </a:accent2>
      <a:accent3>
        <a:srgbClr val="E6B91E"/>
      </a:accent3>
      <a:accent4>
        <a:srgbClr val="E76618"/>
      </a:accent4>
      <a:accent5>
        <a:srgbClr val="C42F1A"/>
      </a:accent5>
      <a:accent6>
        <a:srgbClr val="918655"/>
      </a:accent6>
      <a:hlink>
        <a:srgbClr val="99CA3C"/>
      </a:hlink>
      <a:folHlink>
        <a:srgbClr val="B9D181"/>
      </a:folHlink>
    </a:clrScheme>
    <a:fontScheme name="Facet">
      <a:majorFont>
        <a:latin typeface="Trebuchet MS" panose="020B0603020202020204"/>
        <a:ea typeface=""/>
        <a:cs typeface=""/>
        <a:font script="Jpan" typeface="メイリオ"/>
        <a:font script="Hang" typeface="맑은 고딕"/>
        <a:font script="Hans" typeface="方正姚体"/>
        <a:font script="Hant" typeface="微軟正黑體"/>
        <a:font script="Arab" typeface="Tahoma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 panose="020B0603020202020204"/>
        <a:ea typeface=""/>
        <a:cs typeface=""/>
        <a:font script="Jpan" typeface="メイリオ"/>
        <a:font script="Hang" typeface="HY그래픽M"/>
        <a:font script="Hans" typeface="华文新魏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Face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lumMod val="110000"/>
              </a:schemeClr>
            </a:gs>
            <a:gs pos="88000">
              <a:schemeClr val="phClr">
                <a:tint val="9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lumMod val="100000"/>
              </a:schemeClr>
            </a:gs>
            <a:gs pos="78000">
              <a:schemeClr val="phClr">
                <a:shade val="94000"/>
                <a:lumMod val="94000"/>
              </a:schemeClr>
            </a:gs>
          </a:gsLst>
          <a:lin ang="5400000" scaled="0"/>
        </a:gradFill>
      </a:fillStyleLst>
      <a:lnStyleLst>
        <a:ln w="12700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04000"/>
              </a:schemeClr>
            </a:gs>
            <a:gs pos="94000">
              <a:schemeClr val="phClr">
                <a:shade val="96000"/>
                <a:lumMod val="82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94000"/>
                <a:lumMod val="96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Facet" id="{C0C680CD-088A-49FC-A102-D699147F32B2}" vid="{CFBC31BA-B70F-4F30-BCAA-4F3011E16C4D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10</TotalTime>
  <Words>502</Words>
  <Application>Microsoft Office PowerPoint</Application>
  <PresentationFormat>Widescreen</PresentationFormat>
  <Paragraphs>77</Paragraphs>
  <Slides>13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2</vt:i4>
      </vt:variant>
      <vt:variant>
        <vt:lpstr>Slide Titles</vt:lpstr>
      </vt:variant>
      <vt:variant>
        <vt:i4>13</vt:i4>
      </vt:variant>
    </vt:vector>
  </HeadingPairs>
  <TitlesOfParts>
    <vt:vector size="22" baseType="lpstr">
      <vt:lpstr>Arial</vt:lpstr>
      <vt:lpstr>Calibri</vt:lpstr>
      <vt:lpstr>Calibri Light</vt:lpstr>
      <vt:lpstr>Carlito</vt:lpstr>
      <vt:lpstr>Times New Roman</vt:lpstr>
      <vt:lpstr>Trebuchet MS</vt:lpstr>
      <vt:lpstr>Wingdings 3</vt:lpstr>
      <vt:lpstr>Office Theme</vt:lpstr>
      <vt:lpstr>Facet</vt:lpstr>
      <vt:lpstr>Diseases of Amino Acid Metabolism-I</vt:lpstr>
      <vt:lpstr>DEFECT IN AMINO ACID CATABOLISM</vt:lpstr>
      <vt:lpstr>Phenylketonuria</vt:lpstr>
      <vt:lpstr>PowerPoint Presentation</vt:lpstr>
      <vt:lpstr>PowerPoint Presentation</vt:lpstr>
      <vt:lpstr>Treatment/ Precautions</vt:lpstr>
      <vt:lpstr>PowerPoint Presentation</vt:lpstr>
      <vt:lpstr>Alkaptonuria (Black urine disease)</vt:lpstr>
      <vt:lpstr>PowerPoint Presentation</vt:lpstr>
      <vt:lpstr>Alkaptonuria </vt:lpstr>
      <vt:lpstr>Characteristic of Alkaptonuria</vt:lpstr>
      <vt:lpstr>Treatment</vt:lpstr>
      <vt:lpstr>Alkaptonuria and Phenylketonuria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Diseases of Amino Acid Metabolism</dc:title>
  <dc:creator>ani.gatz1 ani.gatz1</dc:creator>
  <cp:lastModifiedBy>ani.gatz1 ani.gatz1</cp:lastModifiedBy>
  <cp:revision>6</cp:revision>
  <dcterms:created xsi:type="dcterms:W3CDTF">2020-10-31T06:18:42Z</dcterms:created>
  <dcterms:modified xsi:type="dcterms:W3CDTF">2020-11-07T07:51:43Z</dcterms:modified>
</cp:coreProperties>
</file>