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9"/>
  </p:notesMasterIdLst>
  <p:sldIdLst>
    <p:sldId id="301" r:id="rId2"/>
    <p:sldId id="262" r:id="rId3"/>
    <p:sldId id="278" r:id="rId4"/>
    <p:sldId id="263" r:id="rId5"/>
    <p:sldId id="264" r:id="rId6"/>
    <p:sldId id="265" r:id="rId7"/>
    <p:sldId id="302"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9558" autoAdjust="0"/>
  </p:normalViewPr>
  <p:slideViewPr>
    <p:cSldViewPr snapToGrid="0">
      <p:cViewPr varScale="1">
        <p:scale>
          <a:sx n="104" d="100"/>
          <a:sy n="104" d="100"/>
        </p:scale>
        <p:origin x="834" y="108"/>
      </p:cViewPr>
      <p:guideLst/>
    </p:cSldViewPr>
  </p:slideViewPr>
  <p:notesTextViewPr>
    <p:cViewPr>
      <p:scale>
        <a:sx n="1" d="1"/>
        <a:sy n="1" d="1"/>
      </p:scale>
      <p:origin x="0" y="0"/>
    </p:cViewPr>
  </p:notesTextViewPr>
  <p:sorterViewPr>
    <p:cViewPr varScale="1">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3947425-707C-4A9E-A265-8F4683B70D08}" type="datetimeFigureOut">
              <a:rPr lang="en-IN" smtClean="0"/>
              <a:t>07-11-2020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479DA60-F85F-48CE-A847-420F6F1FD8CB}" type="slidenum">
              <a:rPr lang="en-IN" smtClean="0"/>
              <a:t>‹#›</a:t>
            </a:fld>
            <a:endParaRPr lang="en-IN"/>
          </a:p>
        </p:txBody>
      </p:sp>
    </p:spTree>
    <p:extLst>
      <p:ext uri="{BB962C8B-B14F-4D97-AF65-F5344CB8AC3E}">
        <p14:creationId xmlns:p14="http://schemas.microsoft.com/office/powerpoint/2010/main" val="42225793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5081121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B24FB069-EEC3-492A-B229-126723BD53CE}"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5835328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B24FB069-EEC3-492A-B229-126723BD53CE}"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36395833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B24FB069-EEC3-492A-B229-126723BD53CE}"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12576985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B24FB069-EEC3-492A-B229-126723BD53CE}"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30865581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B24FB069-EEC3-492A-B229-126723BD53CE}" type="datetimeFigureOut">
              <a:rPr lang="en-IN" smtClean="0"/>
              <a:t>07-11-2020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183594918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B24FB069-EEC3-492A-B229-126723BD53CE}" type="datetimeFigureOut">
              <a:rPr lang="en-IN" smtClean="0"/>
              <a:t>07-11-2020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3380719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24FB069-EEC3-492A-B229-126723BD53CE}" type="datetimeFigureOut">
              <a:rPr lang="en-IN" smtClean="0"/>
              <a:t>07-11-2020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109143114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B24FB069-EEC3-492A-B229-126723BD53CE}"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13479975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B24FB069-EEC3-492A-B229-126723BD53CE}"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294181376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B24FB069-EEC3-492A-B229-126723BD53CE}"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5751608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B24FB069-EEC3-492A-B229-126723BD53CE}"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A7040E93-BA71-497E-BE9F-AA991B7B1711}" type="slidenum">
              <a:rPr lang="en-IN" smtClean="0"/>
              <a:t>‹#›</a:t>
            </a:fld>
            <a:endParaRPr lang="en-IN"/>
          </a:p>
        </p:txBody>
      </p:sp>
    </p:spTree>
    <p:extLst>
      <p:ext uri="{BB962C8B-B14F-4D97-AF65-F5344CB8AC3E}">
        <p14:creationId xmlns:p14="http://schemas.microsoft.com/office/powerpoint/2010/main" val="71208528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24FB069-EEC3-492A-B229-126723BD53CE}" type="datetimeFigureOut">
              <a:rPr lang="en-IN" smtClean="0"/>
              <a:t>07-11-2020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7040E93-BA71-497E-BE9F-AA991B7B1711}" type="slidenum">
              <a:rPr lang="en-IN" smtClean="0"/>
              <a:t>‹#›</a:t>
            </a:fld>
            <a:endParaRPr lang="en-IN"/>
          </a:p>
        </p:txBody>
      </p:sp>
    </p:spTree>
    <p:extLst>
      <p:ext uri="{BB962C8B-B14F-4D97-AF65-F5344CB8AC3E}">
        <p14:creationId xmlns:p14="http://schemas.microsoft.com/office/powerpoint/2010/main" val="41956911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3.emf"/><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normAutofit/>
          </a:bodyPr>
          <a:lstStyle/>
          <a:p>
            <a:pPr algn="ctr" eaLnBrk="1" hangingPunct="1"/>
            <a:r>
              <a:rPr lang="en-IN" altLang="en-US" sz="2400" i="1" dirty="0" smtClean="0">
                <a:ln w="0"/>
                <a:solidFill>
                  <a:srgbClr val="0000CC"/>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BIHAR ANIMAL SCIENCES UNIVERSITY, PATNA, BIHAR</a:t>
            </a:r>
            <a:br>
              <a:rPr lang="en-IN" altLang="en-US" sz="2400" i="1" dirty="0" smtClean="0">
                <a:ln w="0"/>
                <a:solidFill>
                  <a:srgbClr val="0000CC"/>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br>
            <a:r>
              <a:rPr lang="en-IN" altLang="en-US" sz="2400" dirty="0" smtClean="0">
                <a:ln w="0"/>
                <a:solidFill>
                  <a:srgbClr val="0000CC"/>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Bihar Veterinary College, Patna</a:t>
            </a: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rPr>
              <a:t> </a:t>
            </a:r>
            <a:r>
              <a:rPr kumimoji="0" lang="en-IN" sz="2400" b="1" i="0" u="none" strike="noStrike" kern="1200" cap="none" spc="0" normalizeH="0" baseline="0" noProof="0" dirty="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cap="none" spc="0" normalizeH="0" baseline="0" noProof="0" dirty="0" smtClean="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Division </a:t>
            </a:r>
            <a:r>
              <a:rPr kumimoji="0" lang="en-IN" sz="2400" b="1" i="0" u="none" strike="noStrike" kern="1200" cap="none" spc="0" normalizeH="0" baseline="0" noProof="0" dirty="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of Animal Genetics </a:t>
            </a:r>
            <a:r>
              <a:rPr kumimoji="0" lang="en-IN" sz="2400" b="1" i="0" u="none" strike="noStrike" kern="1200" cap="none" spc="0" normalizeH="0" baseline="0" noProof="0" dirty="0" smtClean="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cap="none" spc="0" normalizeH="0" baseline="0" noProof="0" dirty="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cap="none" spc="0" normalizeH="0" baseline="0" noProof="0" dirty="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cap="none" spc="0" normalizeH="0" baseline="0" noProof="0" dirty="0">
              <a:ln w="9525">
                <a:solidFill>
                  <a:prstClr val="white"/>
                </a:solidFill>
                <a:prstDash val="solid"/>
              </a:ln>
              <a:solidFill>
                <a:srgbClr val="0000CC"/>
              </a:solidFill>
              <a:effectLst>
                <a:outerShdw blurRad="12700" dist="38100" dir="2700000" algn="tl" rotWithShape="0">
                  <a:prstClr val="white">
                    <a:lumMod val="50000"/>
                  </a:prstClr>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604023" y="2379573"/>
            <a:ext cx="9356436" cy="120032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b="1" i="0" u="none" strike="noStrike" kern="1200" cap="none" spc="0" normalizeH="0" baseline="0" noProof="0" dirty="0" smtClean="0">
                <a:ln>
                  <a:noFill/>
                </a:ln>
                <a:solidFill>
                  <a:srgbClr val="0000CC"/>
                </a:solidFill>
                <a:effectLst/>
                <a:uLnTx/>
                <a:uFillTx/>
                <a:latin typeface="Times New Roman" panose="02020603050405020304" pitchFamily="18" charset="0"/>
                <a:ea typeface="+mn-ea"/>
                <a:cs typeface="Times New Roman" panose="02020603050405020304" pitchFamily="18" charset="0"/>
              </a:rPr>
              <a:t>UNIT-I</a:t>
            </a:r>
          </a:p>
          <a:p>
            <a:pPr lvl="0" algn="ctr">
              <a:defRPr/>
            </a:pPr>
            <a:r>
              <a:rPr lang="en-IN" sz="3600" b="1" dirty="0" smtClean="0">
                <a:solidFill>
                  <a:srgbClr val="0000FF"/>
                </a:solidFill>
                <a:latin typeface="Times New Roman" panose="02020603050405020304" pitchFamily="18" charset="0"/>
                <a:cs typeface="Times New Roman" panose="02020603050405020304" pitchFamily="18" charset="0"/>
              </a:rPr>
              <a:t>Introduction to </a:t>
            </a:r>
            <a:r>
              <a:rPr lang="en-US" sz="3600" b="1" dirty="0" err="1">
                <a:solidFill>
                  <a:srgbClr val="0000FF"/>
                </a:solidFill>
                <a:latin typeface="Times New Roman" panose="02020603050405020304" pitchFamily="18" charset="0"/>
                <a:cs typeface="Times New Roman" panose="02020603050405020304" pitchFamily="18" charset="0"/>
              </a:rPr>
              <a:t>Immunogenetics</a:t>
            </a:r>
            <a:r>
              <a:rPr lang="en-US" sz="3600" b="1" dirty="0">
                <a:solidFill>
                  <a:srgbClr val="0000FF"/>
                </a:solidFill>
                <a:latin typeface="Times New Roman" panose="02020603050405020304" pitchFamily="18" charset="0"/>
                <a:cs typeface="Times New Roman" panose="02020603050405020304" pitchFamily="18" charset="0"/>
              </a:rPr>
              <a:t> </a:t>
            </a:r>
            <a:endParaRPr kumimoji="0" lang="en-IN" sz="3600" b="1" i="0" u="none" strike="noStrike" kern="1200" cap="none" spc="0" normalizeH="0" baseline="0" noProof="0" dirty="0">
              <a:ln>
                <a:noFill/>
              </a:ln>
              <a:solidFill>
                <a:srgbClr val="0000FF"/>
              </a:solidFill>
              <a:effectLst/>
              <a:uLnTx/>
              <a:uFillTx/>
              <a:latin typeface="Times New Roman" panose="02020603050405020304" pitchFamily="18" charset="0"/>
              <a:cs typeface="Times New Roman" panose="02020603050405020304" pitchFamily="18" charset="0"/>
            </a:endParaRPr>
          </a:p>
        </p:txBody>
      </p:sp>
      <p:pic>
        <p:nvPicPr>
          <p:cNvPr id="7" name="Picture 6" descr="Bihar Animal Sciences University | बिहार पशु विज्ञान विश्वविद्यालय"/>
          <p:cNvPicPr/>
          <p:nvPr/>
        </p:nvPicPr>
        <p:blipFill>
          <a:blip r:embed="rId6">
            <a:extLst>
              <a:ext uri="{28A0092B-C50C-407E-A947-70E740481C1C}">
                <a14:useLocalDpi xmlns:a14="http://schemas.microsoft.com/office/drawing/2010/main" val="0"/>
              </a:ext>
            </a:extLst>
          </a:blip>
          <a:srcRect/>
          <a:stretch>
            <a:fillRect/>
          </a:stretch>
        </p:blipFill>
        <p:spPr bwMode="auto">
          <a:xfrm>
            <a:off x="26987" y="0"/>
            <a:ext cx="1862773" cy="1504950"/>
          </a:xfrm>
          <a:prstGeom prst="rect">
            <a:avLst/>
          </a:prstGeom>
          <a:noFill/>
          <a:ln>
            <a:noFill/>
          </a:ln>
        </p:spPr>
      </p:pic>
    </p:spTree>
    <p:extLst>
      <p:ext uri="{BB962C8B-B14F-4D97-AF65-F5344CB8AC3E}">
        <p14:creationId xmlns:p14="http://schemas.microsoft.com/office/powerpoint/2010/main" val="303527607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946355" y="705241"/>
            <a:ext cx="10515600" cy="775854"/>
          </a:xfrm>
        </p:spPr>
        <p:txBody>
          <a:bodyPr>
            <a:normAutofit/>
          </a:bodyPr>
          <a:lstStyle/>
          <a:p>
            <a:pPr algn="ctr"/>
            <a:r>
              <a:rPr lang="en-US" sz="3600" b="1" dirty="0" err="1" smtClean="0">
                <a:solidFill>
                  <a:srgbClr val="FF0000"/>
                </a:solidFill>
                <a:latin typeface="Times New Roman" panose="02020603050405020304" pitchFamily="18" charset="0"/>
                <a:cs typeface="Times New Roman" panose="02020603050405020304" pitchFamily="18" charset="0"/>
              </a:rPr>
              <a:t>Immunogenetics</a:t>
            </a:r>
            <a:r>
              <a:rPr lang="en-US" sz="3600" b="1" dirty="0" smtClean="0">
                <a:solidFill>
                  <a:srgbClr val="FF0000"/>
                </a:solidFill>
                <a:latin typeface="Times New Roman" panose="02020603050405020304" pitchFamily="18" charset="0"/>
                <a:cs typeface="Times New Roman" panose="02020603050405020304" pitchFamily="18" charset="0"/>
              </a:rPr>
              <a:t> </a:t>
            </a:r>
            <a:endParaRPr lang="en-IN" sz="3600"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690688"/>
            <a:ext cx="10515600" cy="4486275"/>
          </a:xfrm>
        </p:spPr>
        <p:txBody>
          <a:bodyPr/>
          <a:lstStyle/>
          <a:p>
            <a:pPr marL="0" lvl="0" indent="0" algn="just">
              <a:buNone/>
            </a:pP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Animals synthesize millions of immunoglobulins </a:t>
            </a: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Animal Genomes harbors only 20k to 25k of genes </a:t>
            </a: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Most of genes are not involved in Ig productions </a:t>
            </a:r>
            <a:endParaRPr lang="en-IN" sz="2400" dirty="0">
              <a:latin typeface="Times New Roman" panose="02020603050405020304" pitchFamily="18" charset="0"/>
              <a:cs typeface="Times New Roman" panose="02020603050405020304" pitchFamily="18" charset="0"/>
            </a:endParaRPr>
          </a:p>
          <a:p>
            <a:pPr lvl="0" algn="just"/>
            <a:r>
              <a:rPr lang="en-US" sz="2400" dirty="0">
                <a:latin typeface="Times New Roman" panose="02020603050405020304" pitchFamily="18" charset="0"/>
                <a:cs typeface="Times New Roman" panose="02020603050405020304" pitchFamily="18" charset="0"/>
              </a:rPr>
              <a:t>Individual Animals can express only two MH receptors two alleles at each locus. These receptors are able to recognized large number of foreign peptides for an individual to mount an effective adaptive immune response. </a:t>
            </a:r>
            <a:endParaRPr lang="en-IN" sz="2400" dirty="0">
              <a:latin typeface="Times New Roman" panose="02020603050405020304" pitchFamily="18" charset="0"/>
              <a:cs typeface="Times New Roman" panose="02020603050405020304" pitchFamily="18" charset="0"/>
            </a:endParaRPr>
          </a:p>
          <a:p>
            <a:pPr marL="0" indent="0" algn="just">
              <a:buNone/>
            </a:pPr>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22366527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b="1" dirty="0" err="1" smtClean="0">
                <a:solidFill>
                  <a:srgbClr val="FF0000"/>
                </a:solidFill>
                <a:latin typeface="Times New Roman" panose="02020603050405020304" pitchFamily="18" charset="0"/>
                <a:cs typeface="Times New Roman" panose="02020603050405020304" pitchFamily="18" charset="0"/>
              </a:rPr>
              <a:t>Contd</a:t>
            </a:r>
            <a:r>
              <a:rPr lang="en-US" sz="3200" b="1" dirty="0" smtClean="0">
                <a:solidFill>
                  <a:srgbClr val="FF0000"/>
                </a:solidFill>
                <a:latin typeface="Times New Roman" panose="02020603050405020304" pitchFamily="18" charset="0"/>
                <a:cs typeface="Times New Roman" panose="02020603050405020304" pitchFamily="18" charset="0"/>
              </a:rPr>
              <a:t>…</a:t>
            </a:r>
            <a:endParaRPr lang="en-IN" sz="3200" dirty="0">
              <a:solidFill>
                <a:srgbClr val="FF0000"/>
              </a:solidFill>
              <a:latin typeface="Times New Roman" panose="02020603050405020304" pitchFamily="18" charset="0"/>
              <a:cs typeface="Times New Roman" panose="02020603050405020304" pitchFamily="18" charset="0"/>
            </a:endParaRPr>
          </a:p>
        </p:txBody>
      </p:sp>
      <p:sp>
        <p:nvSpPr>
          <p:cNvPr id="11" name="Content Placeholder 10"/>
          <p:cNvSpPr>
            <a:spLocks noGrp="1"/>
          </p:cNvSpPr>
          <p:nvPr>
            <p:ph idx="1"/>
          </p:nvPr>
        </p:nvSpPr>
        <p:spPr>
          <a:xfrm>
            <a:off x="838200" y="1825625"/>
            <a:ext cx="10515600" cy="2991525"/>
          </a:xfrm>
          <a:prstGeom prst="rect">
            <a:avLst/>
          </a:prstGeom>
        </p:spPr>
        <p:txBody>
          <a:bodyPr>
            <a:spAutoFit/>
          </a:bodyPr>
          <a:lstStyle/>
          <a:p>
            <a:pPr algn="just">
              <a:lnSpc>
                <a:spcPct val="107000"/>
              </a:lnSpc>
              <a:spcAft>
                <a:spcPts val="800"/>
              </a:spcAft>
            </a:pPr>
            <a:r>
              <a:rPr lang="en-US" sz="2400" dirty="0">
                <a:latin typeface="Times New Roman" panose="02020603050405020304" pitchFamily="18" charset="0"/>
                <a:ea typeface="Calibri" panose="020F0502020204030204" pitchFamily="34" charset="0"/>
                <a:cs typeface="Times New Roman" panose="02020603050405020304" pitchFamily="18" charset="0"/>
              </a:rPr>
              <a:t>How immunoglobulins are produced </a:t>
            </a:r>
            <a:endParaRPr lang="en-IN" sz="2400" dirty="0" smtClean="0">
              <a:latin typeface="Times New Roman" panose="02020603050405020304" pitchFamily="18" charset="0"/>
              <a:ea typeface="Calibri" panose="020F0502020204030204" pitchFamily="34" charset="0"/>
              <a:cs typeface="Times New Roman" panose="02020603050405020304" pitchFamily="18" charset="0"/>
            </a:endParaRPr>
          </a:p>
          <a:p>
            <a:pPr algn="just">
              <a:lnSpc>
                <a:spcPct val="107000"/>
              </a:lnSpc>
              <a:spcAft>
                <a:spcPts val="800"/>
              </a:spcAft>
            </a:pPr>
            <a:r>
              <a:rPr lang="en-US" sz="2400" dirty="0" smtClean="0">
                <a:latin typeface="Times New Roman" panose="02020603050405020304" pitchFamily="18" charset="0"/>
                <a:ea typeface="Calibri" panose="020F0502020204030204" pitchFamily="34" charset="0"/>
                <a:cs typeface="Times New Roman" panose="02020603050405020304" pitchFamily="18" charset="0"/>
              </a:rPr>
              <a:t>How </a:t>
            </a:r>
            <a:r>
              <a:rPr lang="en-US" sz="2400" dirty="0">
                <a:latin typeface="Times New Roman" panose="02020603050405020304" pitchFamily="18" charset="0"/>
                <a:ea typeface="Calibri" panose="020F0502020204030204" pitchFamily="34" charset="0"/>
                <a:cs typeface="Times New Roman" panose="02020603050405020304" pitchFamily="18" charset="0"/>
              </a:rPr>
              <a:t>MHC is able to recognize the diverse set for foreign </a:t>
            </a:r>
            <a:r>
              <a:rPr lang="en-US" sz="2400" dirty="0" smtClean="0">
                <a:latin typeface="Times New Roman" panose="02020603050405020304" pitchFamily="18" charset="0"/>
                <a:ea typeface="Calibri" panose="020F0502020204030204" pitchFamily="34" charset="0"/>
                <a:cs typeface="Times New Roman" panose="02020603050405020304" pitchFamily="18" charset="0"/>
              </a:rPr>
              <a:t>peptides</a:t>
            </a:r>
          </a:p>
          <a:p>
            <a:pPr algn="just">
              <a:lnSpc>
                <a:spcPct val="107000"/>
              </a:lnSpc>
              <a:spcAft>
                <a:spcPts val="800"/>
              </a:spcAft>
            </a:pPr>
            <a:r>
              <a:rPr lang="en-US" sz="2400" dirty="0" smtClean="0">
                <a:latin typeface="Times New Roman" panose="02020603050405020304" pitchFamily="18" charset="0"/>
                <a:ea typeface="Calibri" panose="020F0502020204030204" pitchFamily="34" charset="0"/>
                <a:cs typeface="Times New Roman" panose="02020603050405020304" pitchFamily="18" charset="0"/>
              </a:rPr>
              <a:t>These </a:t>
            </a:r>
            <a:r>
              <a:rPr lang="en-US" sz="2400" dirty="0">
                <a:latin typeface="Times New Roman" panose="02020603050405020304" pitchFamily="18" charset="0"/>
                <a:ea typeface="Calibri" panose="020F0502020204030204" pitchFamily="34" charset="0"/>
                <a:cs typeface="Times New Roman" panose="02020603050405020304" pitchFamily="18" charset="0"/>
              </a:rPr>
              <a:t>mechanism are not similar in all animals </a:t>
            </a:r>
            <a:endParaRPr lang="en-US" sz="2400" dirty="0" smtClean="0">
              <a:latin typeface="Times New Roman" panose="02020603050405020304" pitchFamily="18" charset="0"/>
              <a:ea typeface="Calibri" panose="020F0502020204030204" pitchFamily="34" charset="0"/>
              <a:cs typeface="Times New Roman" panose="02020603050405020304" pitchFamily="18" charset="0"/>
            </a:endParaRPr>
          </a:p>
          <a:p>
            <a:pPr algn="just">
              <a:lnSpc>
                <a:spcPct val="107000"/>
              </a:lnSpc>
              <a:spcAft>
                <a:spcPts val="800"/>
              </a:spcAft>
            </a:pPr>
            <a:r>
              <a:rPr lang="en-US" sz="2400" dirty="0" smtClean="0">
                <a:latin typeface="Times New Roman" panose="02020603050405020304" pitchFamily="18" charset="0"/>
                <a:ea typeface="Calibri" panose="020F0502020204030204" pitchFamily="34" charset="0"/>
                <a:cs typeface="Times New Roman" panose="02020603050405020304" pitchFamily="18" charset="0"/>
              </a:rPr>
              <a:t>An </a:t>
            </a:r>
            <a:r>
              <a:rPr lang="en-US" sz="2400" dirty="0">
                <a:latin typeface="Times New Roman" panose="02020603050405020304" pitchFamily="18" charset="0"/>
                <a:ea typeface="Calibri" panose="020F0502020204030204" pitchFamily="34" charset="0"/>
                <a:cs typeface="Times New Roman" panose="02020603050405020304" pitchFamily="18" charset="0"/>
              </a:rPr>
              <a:t>overview of the immune </a:t>
            </a:r>
            <a:r>
              <a:rPr lang="en-US" sz="2400" dirty="0" smtClean="0">
                <a:latin typeface="Times New Roman" panose="02020603050405020304" pitchFamily="18" charset="0"/>
                <a:ea typeface="Calibri" panose="020F0502020204030204" pitchFamily="34" charset="0"/>
                <a:cs typeface="Times New Roman" panose="02020603050405020304" pitchFamily="18" charset="0"/>
              </a:rPr>
              <a:t>system</a:t>
            </a:r>
          </a:p>
          <a:p>
            <a:pPr algn="just">
              <a:lnSpc>
                <a:spcPct val="107000"/>
              </a:lnSpc>
              <a:spcAft>
                <a:spcPts val="800"/>
              </a:spcAft>
            </a:pPr>
            <a:r>
              <a:rPr lang="en-US" sz="2400" dirty="0" smtClean="0">
                <a:latin typeface="Times New Roman" panose="02020603050405020304" pitchFamily="18" charset="0"/>
                <a:ea typeface="Calibri" panose="020F0502020204030204" pitchFamily="34" charset="0"/>
                <a:cs typeface="Times New Roman" panose="02020603050405020304" pitchFamily="18" charset="0"/>
              </a:rPr>
              <a:t>Anatomical </a:t>
            </a:r>
            <a:r>
              <a:rPr lang="en-US" sz="2400" dirty="0">
                <a:latin typeface="Times New Roman" panose="02020603050405020304" pitchFamily="18" charset="0"/>
                <a:ea typeface="Calibri" panose="020F0502020204030204" pitchFamily="34" charset="0"/>
                <a:cs typeface="Times New Roman" panose="02020603050405020304" pitchFamily="18" charset="0"/>
              </a:rPr>
              <a:t>barflies: - (a) Skin and (b) Mucous mem branes </a:t>
            </a:r>
            <a:endParaRPr lang="en-IN" sz="2400" dirty="0">
              <a:effectLst/>
              <a:latin typeface="Times New Roman" panose="02020603050405020304" pitchFamily="18"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15585278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err="1" smtClean="0">
                <a:solidFill>
                  <a:srgbClr val="FF0000"/>
                </a:solidFill>
                <a:latin typeface="Times New Roman" panose="02020603050405020304" pitchFamily="18" charset="0"/>
                <a:cs typeface="Times New Roman" panose="02020603050405020304" pitchFamily="18" charset="0"/>
              </a:rPr>
              <a:t>Contd</a:t>
            </a:r>
            <a:r>
              <a:rPr lang="en-IN" sz="3200" b="1" dirty="0" smtClean="0">
                <a:solidFill>
                  <a:srgbClr val="FF0000"/>
                </a:solidFill>
                <a:latin typeface="Times New Roman" panose="02020603050405020304" pitchFamily="18" charset="0"/>
                <a:cs typeface="Times New Roman" panose="02020603050405020304" pitchFamily="18" charset="0"/>
              </a:rPr>
              <a:t>…</a:t>
            </a:r>
            <a:endParaRPr lang="en-IN" sz="3200" b="1"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pPr lvl="0" algn="just"/>
            <a:r>
              <a:rPr lang="en-US" sz="2400" dirty="0">
                <a:latin typeface="Times New Roman" panose="02020603050405020304" pitchFamily="18" charset="0"/>
                <a:cs typeface="Times New Roman" panose="02020603050405020304" pitchFamily="18" charset="0"/>
              </a:rPr>
              <a:t>After crossing Anatomical barriers, antigens evokes immune response                                 (a) Innate Immune Response (Non-specific)  </a:t>
            </a:r>
            <a:endParaRPr lang="en-IN" sz="2400" dirty="0">
              <a:latin typeface="Times New Roman" panose="02020603050405020304" pitchFamily="18" charset="0"/>
              <a:cs typeface="Times New Roman" panose="02020603050405020304" pitchFamily="18" charset="0"/>
            </a:endParaRPr>
          </a:p>
          <a:p>
            <a:pPr marL="0" indent="0" algn="just">
              <a:buNone/>
            </a:pPr>
            <a:r>
              <a:rPr lang="en-US" sz="2400" dirty="0" smtClean="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b) Adaptive Immune Response (Specific) </a:t>
            </a: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On the failure of Innate Immune Systems, Adaptive Immune response come into action. </a:t>
            </a:r>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7758183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lvl="0" algn="ctr"/>
            <a:r>
              <a:rPr lang="en-US" sz="3200" b="1" dirty="0">
                <a:solidFill>
                  <a:srgbClr val="FF0000"/>
                </a:solidFill>
                <a:latin typeface="Times New Roman" panose="02020603050405020304" pitchFamily="18" charset="0"/>
                <a:cs typeface="Times New Roman" panose="02020603050405020304" pitchFamily="18" charset="0"/>
              </a:rPr>
              <a:t>Adaptive Immune Response </a:t>
            </a:r>
            <a:endParaRPr lang="en-IN" sz="3200" b="1"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lstStyle/>
          <a:p>
            <a:pPr lvl="0" algn="just"/>
            <a:r>
              <a:rPr lang="en-US" sz="2400" dirty="0">
                <a:latin typeface="Times New Roman" panose="02020603050405020304" pitchFamily="18" charset="0"/>
                <a:cs typeface="Times New Roman" panose="02020603050405020304" pitchFamily="18" charset="0"/>
              </a:rPr>
              <a:t>Ag presenting cells take the colonies bacteria </a:t>
            </a:r>
            <a:endParaRPr lang="en-IN" sz="2400" dirty="0">
              <a:latin typeface="Times New Roman" panose="02020603050405020304" pitchFamily="18" charset="0"/>
              <a:cs typeface="Times New Roman" panose="02020603050405020304" pitchFamily="18" charset="0"/>
            </a:endParaRPr>
          </a:p>
          <a:p>
            <a:pPr lvl="0" algn="just"/>
            <a:r>
              <a:rPr lang="en-US" sz="2400" dirty="0">
                <a:latin typeface="Times New Roman" panose="02020603050405020304" pitchFamily="18" charset="0"/>
                <a:cs typeface="Times New Roman" panose="02020603050405020304" pitchFamily="18" charset="0"/>
              </a:rPr>
              <a:t>They digest bacteria inside into small fragments of peptides.  </a:t>
            </a:r>
            <a:endParaRPr lang="en-IN" sz="2400" dirty="0">
              <a:latin typeface="Times New Roman" panose="02020603050405020304" pitchFamily="18" charset="0"/>
              <a:cs typeface="Times New Roman" panose="02020603050405020304" pitchFamily="18" charset="0"/>
            </a:endParaRPr>
          </a:p>
          <a:p>
            <a:pPr lvl="0" algn="just"/>
            <a:r>
              <a:rPr lang="en-US" sz="2400" dirty="0">
                <a:latin typeface="Times New Roman" panose="02020603050405020304" pitchFamily="18" charset="0"/>
                <a:cs typeface="Times New Roman" panose="02020603050405020304" pitchFamily="18" charset="0"/>
              </a:rPr>
              <a:t>One of these peptides are presented on surface of bacteria by MHC. </a:t>
            </a:r>
            <a:endParaRPr lang="en-IN" sz="2400" dirty="0">
              <a:latin typeface="Times New Roman" panose="02020603050405020304" pitchFamily="18" charset="0"/>
              <a:cs typeface="Times New Roman" panose="02020603050405020304" pitchFamily="18" charset="0"/>
            </a:endParaRPr>
          </a:p>
          <a:p>
            <a:pPr lvl="0" algn="just"/>
            <a:r>
              <a:rPr lang="en-US" sz="2400" dirty="0">
                <a:latin typeface="Times New Roman" panose="02020603050405020304" pitchFamily="18" charset="0"/>
                <a:cs typeface="Times New Roman" panose="02020603050405020304" pitchFamily="18" charset="0"/>
              </a:rPr>
              <a:t>MHC triggers Adaptive Immune Response </a:t>
            </a:r>
            <a:endParaRPr lang="en-IN" sz="2400" dirty="0">
              <a:latin typeface="Times New Roman" panose="02020603050405020304" pitchFamily="18" charset="0"/>
              <a:cs typeface="Times New Roman" panose="02020603050405020304" pitchFamily="18" charset="0"/>
            </a:endParaRPr>
          </a:p>
          <a:p>
            <a:pPr lvl="0" algn="just"/>
            <a:r>
              <a:rPr lang="en-US" sz="2400" dirty="0">
                <a:latin typeface="Times New Roman" panose="02020603050405020304" pitchFamily="18" charset="0"/>
                <a:cs typeface="Times New Roman" panose="02020603050405020304" pitchFamily="18" charset="0"/>
              </a:rPr>
              <a:t>MHC is able to differentiate self or non-self-peptides. </a:t>
            </a:r>
            <a:endParaRPr lang="en-IN" sz="2400" dirty="0">
              <a:latin typeface="Times New Roman" panose="02020603050405020304" pitchFamily="18" charset="0"/>
              <a:cs typeface="Times New Roman" panose="02020603050405020304" pitchFamily="18" charset="0"/>
            </a:endParaRPr>
          </a:p>
          <a:p>
            <a:pPr marL="0" indent="0" algn="just">
              <a:buNone/>
            </a:pPr>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32238175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838200" y="655782"/>
            <a:ext cx="10515600" cy="720436"/>
          </a:xfrm>
        </p:spPr>
        <p:txBody>
          <a:bodyPr>
            <a:normAutofit fontScale="90000"/>
          </a:bodyPr>
          <a:lstStyle/>
          <a:p>
            <a:pPr algn="ctr"/>
            <a:r>
              <a:rPr lang="en-IN" sz="3200" dirty="0" smtClean="0">
                <a:solidFill>
                  <a:srgbClr val="FF0000"/>
                </a:solidFill>
                <a:latin typeface="Times New Roman" panose="02020603050405020304" pitchFamily="18" charset="0"/>
                <a:cs typeface="Times New Roman" panose="02020603050405020304" pitchFamily="18" charset="0"/>
              </a:rPr>
              <a:t/>
            </a:r>
            <a:br>
              <a:rPr lang="en-IN" sz="3200" dirty="0" smtClean="0">
                <a:solidFill>
                  <a:srgbClr val="FF0000"/>
                </a:solidFill>
                <a:latin typeface="Times New Roman" panose="02020603050405020304" pitchFamily="18" charset="0"/>
                <a:cs typeface="Times New Roman" panose="02020603050405020304" pitchFamily="18" charset="0"/>
              </a:rPr>
            </a:br>
            <a:endParaRPr lang="en-IN" dirty="0"/>
          </a:p>
        </p:txBody>
      </p:sp>
      <p:sp>
        <p:nvSpPr>
          <p:cNvPr id="3" name="Content Placeholder 2"/>
          <p:cNvSpPr>
            <a:spLocks noGrp="1"/>
          </p:cNvSpPr>
          <p:nvPr>
            <p:ph idx="1"/>
          </p:nvPr>
        </p:nvSpPr>
        <p:spPr/>
        <p:txBody>
          <a:bodyPr/>
          <a:lstStyle/>
          <a:p>
            <a:pPr lvl="0" algn="just"/>
            <a:r>
              <a:rPr lang="en-US" sz="2400" dirty="0">
                <a:latin typeface="Times New Roman" panose="02020603050405020304" pitchFamily="18" charset="0"/>
                <a:cs typeface="Times New Roman" panose="02020603050405020304" pitchFamily="18" charset="0"/>
              </a:rPr>
              <a:t>After migrates to lymph node where peptides from the bacteria cells are presented to T-helper cells. </a:t>
            </a: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T-helper cells secretes cytokines which triggers adaptive Immune Response </a:t>
            </a:r>
            <a:endParaRPr lang="en-IN" sz="2400" dirty="0">
              <a:latin typeface="Times New Roman" panose="02020603050405020304" pitchFamily="18" charset="0"/>
              <a:cs typeface="Times New Roman" panose="02020603050405020304" pitchFamily="18" charset="0"/>
            </a:endParaRPr>
          </a:p>
          <a:p>
            <a:pPr algn="just"/>
            <a:r>
              <a:rPr lang="en-US" sz="2400" dirty="0">
                <a:latin typeface="Times New Roman" panose="02020603050405020304" pitchFamily="18" charset="0"/>
                <a:cs typeface="Times New Roman" panose="02020603050405020304" pitchFamily="18" charset="0"/>
              </a:rPr>
              <a:t>Adaptive Immune Response includes Humoral Immune Response (HIR) and cell-mediated Immune Response (CMR).   </a:t>
            </a:r>
            <a:endParaRPr lang="en-IN" sz="2400" dirty="0">
              <a:latin typeface="Times New Roman" panose="02020603050405020304" pitchFamily="18" charset="0"/>
              <a:cs typeface="Times New Roman" panose="02020603050405020304" pitchFamily="18" charset="0"/>
            </a:endParaRPr>
          </a:p>
          <a:p>
            <a:pPr marL="0" indent="0">
              <a:buNone/>
            </a:pPr>
            <a:endParaRPr lang="en-IN" dirty="0"/>
          </a:p>
        </p:txBody>
      </p:sp>
    </p:spTree>
    <p:extLst>
      <p:ext uri="{BB962C8B-B14F-4D97-AF65-F5344CB8AC3E}">
        <p14:creationId xmlns:p14="http://schemas.microsoft.com/office/powerpoint/2010/main" val="26456252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838200" y="877456"/>
            <a:ext cx="10515600" cy="5255490"/>
          </a:xfrm>
        </p:spPr>
        <p:txBody>
          <a:bodyPr>
            <a:normAutofit/>
          </a:bodyPr>
          <a:lstStyle/>
          <a:p>
            <a:pPr algn="ctr"/>
            <a:r>
              <a:rPr lang="en-US" sz="9600" dirty="0" smtClean="0">
                <a:solidFill>
                  <a:srgbClr val="7030A0"/>
                </a:solidFill>
                <a:latin typeface="Algerian" panose="04020705040A02060702" pitchFamily="82" charset="0"/>
              </a:rPr>
              <a:t>THANKS </a:t>
            </a:r>
            <a:endParaRPr lang="en-IN" sz="9600" dirty="0">
              <a:solidFill>
                <a:srgbClr val="7030A0"/>
              </a:solidFill>
              <a:latin typeface="Algerian" panose="04020705040A02060702" pitchFamily="82" charset="0"/>
            </a:endParaRPr>
          </a:p>
        </p:txBody>
      </p:sp>
    </p:spTree>
    <p:extLst>
      <p:ext uri="{BB962C8B-B14F-4D97-AF65-F5344CB8AC3E}">
        <p14:creationId xmlns:p14="http://schemas.microsoft.com/office/powerpoint/2010/main" val="204772630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456</TotalTime>
  <Words>279</Words>
  <Application>Microsoft Office PowerPoint</Application>
  <PresentationFormat>Widescreen</PresentationFormat>
  <Paragraphs>35</Paragraphs>
  <Slides>7</Slides>
  <Notes>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7</vt:i4>
      </vt:variant>
    </vt:vector>
  </HeadingPairs>
  <TitlesOfParts>
    <vt:vector size="13" baseType="lpstr">
      <vt:lpstr>Algerian</vt:lpstr>
      <vt:lpstr>Arial</vt:lpstr>
      <vt:lpstr>Calibri</vt:lpstr>
      <vt:lpstr>Calibri Light</vt:lpstr>
      <vt:lpstr>Times New Roman</vt:lpstr>
      <vt:lpstr>Office Theme</vt:lpstr>
      <vt:lpstr>BIHAR ANIMAL SCIENCES UNIVERSITY, PATNA, BIHAR Bihar Veterinary College, Patna</vt:lpstr>
      <vt:lpstr>Immunogenetics </vt:lpstr>
      <vt:lpstr>Contd…</vt:lpstr>
      <vt:lpstr>Contd…</vt:lpstr>
      <vt:lpstr>Adaptive Immune Response </vt:lpstr>
      <vt:lpstr> </vt:lpstr>
      <vt:lpstr>THANKS </vt:lpstr>
    </vt:vector>
  </TitlesOfParts>
  <Company>HP</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Diagrammatic and Graphic Representation</dc:title>
  <dc:creator>HP</dc:creator>
  <cp:lastModifiedBy>Microsoft account</cp:lastModifiedBy>
  <cp:revision>74</cp:revision>
  <dcterms:created xsi:type="dcterms:W3CDTF">2019-11-05T07:21:36Z</dcterms:created>
  <dcterms:modified xsi:type="dcterms:W3CDTF">2020-11-07T10:54:19Z</dcterms:modified>
</cp:coreProperties>
</file>