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68" r:id="rId1"/>
  </p:sldMasterIdLst>
  <p:notesMasterIdLst>
    <p:notesMasterId r:id="rId8"/>
  </p:notesMasterIdLst>
  <p:sldIdLst>
    <p:sldId id="277" r:id="rId2"/>
    <p:sldId id="265" r:id="rId3"/>
    <p:sldId id="266" r:id="rId4"/>
    <p:sldId id="267" r:id="rId5"/>
    <p:sldId id="268" r:id="rId6"/>
    <p:sldId id="278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53" d="100"/>
          <a:sy n="53" d="100"/>
        </p:scale>
        <p:origin x="835" y="4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7655F16-5E8B-4427-9839-4231BA81ADC5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59DF839-CCA6-48CA-B501-AF11F3EBA1FA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3583662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A89C05-CC66-4BC3-89D1-66D0A1224BB2}" type="slidenum">
              <a:rPr lang="en-IN" smtClean="0"/>
              <a:t>1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6588039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7736679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243921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7091001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1670942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418724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2275233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4857412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3160635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3780951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4624287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2729316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E39F346F-2081-4366-BEAE-3451F06B907B}" type="datetimeFigureOut">
              <a:rPr lang="en-IN" smtClean="0"/>
              <a:t>13-11-2020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2AE04015-E1ED-4EEB-9275-D373DD4A3A2D}" type="slidenum">
              <a:rPr lang="en-IN" smtClean="0"/>
              <a:t>‹#›</a:t>
            </a:fld>
            <a:endParaRPr lang="en-IN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3706422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69" r:id="rId1"/>
    <p:sldLayoutId id="2147483770" r:id="rId2"/>
    <p:sldLayoutId id="2147483771" r:id="rId3"/>
    <p:sldLayoutId id="2147483772" r:id="rId4"/>
    <p:sldLayoutId id="2147483773" r:id="rId5"/>
    <p:sldLayoutId id="2147483774" r:id="rId6"/>
    <p:sldLayoutId id="2147483775" r:id="rId7"/>
    <p:sldLayoutId id="2147483776" r:id="rId8"/>
    <p:sldLayoutId id="2147483777" r:id="rId9"/>
    <p:sldLayoutId id="2147483778" r:id="rId10"/>
    <p:sldLayoutId id="2147483779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emf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90588"/>
          </a:xfrm>
          <a:blipFill dpi="0" rotWithShape="0">
            <a:blip r:embed="rId3"/>
            <a:srcRect/>
            <a:tile tx="0" ty="0" sx="100000" sy="100000" flip="none" algn="tl"/>
          </a:blipFill>
        </p:spPr>
        <p:txBody>
          <a:bodyPr/>
          <a:lstStyle/>
          <a:p>
            <a:pPr algn="ctr" eaLnBrk="1" hangingPunct="1"/>
            <a:r>
              <a:rPr lang="en-IN" altLang="en-US" sz="2400" b="1" i="1" spc="0" dirty="0" smtClean="0">
                <a:ln w="12700">
                  <a:solidFill>
                    <a:schemeClr val="accent1"/>
                  </a:solidFill>
                  <a:prstDash val="solid"/>
                </a:ln>
                <a:pattFill prst="pct50">
                  <a:fgClr>
                    <a:schemeClr val="accent1"/>
                  </a:fgClr>
                  <a:bgClr>
                    <a:schemeClr val="accent1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accent1"/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BIHAR ANIMAL SCIENCES UNIVERSITY, PATNA, BIHAR</a:t>
            </a:r>
            <a:br>
              <a:rPr lang="en-IN" altLang="en-US" sz="2400" b="1" i="1" spc="0" dirty="0" smtClean="0">
                <a:ln w="12700">
                  <a:solidFill>
                    <a:schemeClr val="accent1"/>
                  </a:solidFill>
                  <a:prstDash val="solid"/>
                </a:ln>
                <a:pattFill prst="pct50">
                  <a:fgClr>
                    <a:schemeClr val="accent1"/>
                  </a:fgClr>
                  <a:bgClr>
                    <a:schemeClr val="accent1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accent1"/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IN" altLang="en-US" sz="2400" b="1" spc="0" dirty="0" err="1" smtClean="0">
                <a:ln w="12700">
                  <a:solidFill>
                    <a:schemeClr val="accent1"/>
                  </a:solidFill>
                  <a:prstDash val="solid"/>
                </a:ln>
                <a:pattFill prst="pct50">
                  <a:fgClr>
                    <a:schemeClr val="accent1"/>
                  </a:fgClr>
                  <a:bgClr>
                    <a:schemeClr val="accent1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accent1"/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Bihar</a:t>
            </a:r>
            <a:r>
              <a:rPr lang="en-IN" altLang="en-US" sz="2400" b="1" spc="0" dirty="0" smtClean="0">
                <a:ln w="12700">
                  <a:solidFill>
                    <a:schemeClr val="accent1"/>
                  </a:solidFill>
                  <a:prstDash val="solid"/>
                </a:ln>
                <a:pattFill prst="pct50">
                  <a:fgClr>
                    <a:schemeClr val="accent1"/>
                  </a:fgClr>
                  <a:bgClr>
                    <a:schemeClr val="accent1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accent1"/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 Veterinary College, Patna</a:t>
            </a:r>
          </a:p>
        </p:txBody>
      </p:sp>
      <p:pic>
        <p:nvPicPr>
          <p:cNvPr id="3075" name="Content Placeholder 3"/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6988" y="19050"/>
            <a:ext cx="1709737" cy="1485900"/>
          </a:xfrm>
        </p:spPr>
      </p:pic>
      <p:pic>
        <p:nvPicPr>
          <p:cNvPr id="3076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94988" y="19050"/>
            <a:ext cx="1470025" cy="1485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7" name="TextBox 4"/>
          <p:cNvSpPr txBox="1">
            <a:spLocks noChangeArrowheads="1"/>
          </p:cNvSpPr>
          <p:nvPr/>
        </p:nvSpPr>
        <p:spPr bwMode="auto">
          <a:xfrm>
            <a:off x="1681163" y="4454525"/>
            <a:ext cx="9013825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IN" sz="24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 Speaker: </a:t>
            </a:r>
            <a:r>
              <a:rPr lang="en-IN" sz="2400" dirty="0" smtClean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Ramesh Kumar Singh</a:t>
            </a:r>
          </a:p>
          <a:p>
            <a:pPr algn="ctr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IN" sz="2400" dirty="0" smtClean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Assistant Professor cum Jr. Scientist </a:t>
            </a:r>
          </a:p>
          <a:p>
            <a:pPr algn="ctr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IN" sz="2400" dirty="0" smtClean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Division </a:t>
            </a:r>
            <a:r>
              <a:rPr lang="en-IN" sz="24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of Animal Genetics </a:t>
            </a:r>
            <a:r>
              <a:rPr lang="en-IN" sz="2400" dirty="0" smtClean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and </a:t>
            </a:r>
            <a:r>
              <a:rPr lang="en-IN" sz="24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Breeding </a:t>
            </a:r>
          </a:p>
          <a:p>
            <a:pPr algn="ctr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IN" altLang="en-US" sz="24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Bihar Veterinary College, Patna</a:t>
            </a:r>
            <a:endParaRPr lang="en-IN" sz="24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338552" y="2439620"/>
            <a:ext cx="9356436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sz="36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Efficiency of sire indices </a:t>
            </a:r>
            <a:br>
              <a:rPr lang="en-IN" sz="36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IN" sz="36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22951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Efficiency of sire indices </a:t>
            </a:r>
            <a:b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IN" sz="3200" b="1" spc="0" dirty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pPr algn="just"/>
                <a:r>
                  <a:rPr lang="en-IN" sz="2400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The following criteria may be used to judge the efficiency or accuracy of various methods; </a:t>
                </a:r>
              </a:p>
              <a:p>
                <a:pPr lvl="0" algn="just"/>
                <a:r>
                  <a:rPr lang="en-IN" sz="2400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Repeatability of the index-taken as the correlation between an index based on n daughters and an index based on n future daughters. </a:t>
                </a:r>
              </a:p>
              <a:p>
                <a:pPr lvl="0" algn="just"/>
                <a:r>
                  <a:rPr lang="en-IN" sz="2400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Regression of a sire’s future daughters on the average performance of number of present daughter. This was given by Robertson and </a:t>
                </a:r>
                <a:r>
                  <a:rPr lang="en-IN" sz="2400" dirty="0" err="1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Rendel</a:t>
                </a:r>
                <a:r>
                  <a:rPr lang="en-IN" sz="2400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 (1950) as:  </a:t>
                </a:r>
              </a:p>
              <a:p>
                <a:r>
                  <a:rPr lang="en-IN" dirty="0"/>
                  <a:t> </a:t>
                </a:r>
              </a:p>
              <a:p>
                <a:pPr algn="ctr"/>
                <a:r>
                  <a:rPr lang="en-IN" sz="2400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b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p>
                          <m:sSupPr>
                            <m:ctrlP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0.25 </m:t>
                            </m:r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𝑛h</m:t>
                            </m:r>
                          </m:e>
                          <m:sup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num>
                      <m:den>
                        <m:sSup>
                          <m:sSupPr>
                            <m:ctrlP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𝐼</m:t>
                            </m:r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+</m:t>
                            </m:r>
                            <m:d>
                              <m:dPr>
                                <m:ctrlP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  <m:t>𝑛</m:t>
                                </m:r>
                                <m: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  <m: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  <m:t>𝐼</m:t>
                                </m:r>
                              </m:e>
                            </m:d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0.25 </m:t>
                            </m:r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h</m:t>
                            </m:r>
                          </m:e>
                          <m:sup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den>
                    </m:f>
                  </m:oMath>
                </a14:m>
                <a:r>
                  <a:rPr lang="en-IN" sz="2400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  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p>
                          <m:sSupPr>
                            <m:ctrlP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𝑛h</m:t>
                            </m:r>
                          </m:e>
                          <m:sup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num>
                      <m:den>
                        <m:sSup>
                          <m:sSupPr>
                            <m:ctrlP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4+</m:t>
                            </m:r>
                            <m:d>
                              <m:dPr>
                                <m:ctrlP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  <m:t>𝑛</m:t>
                                </m:r>
                                <m: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  <m:r>
                                  <a:rPr lang="en-IN" sz="2400" i="1">
                                    <a:ln w="0"/>
                                    <a:solidFill>
                                      <a:schemeClr val="tx1"/>
                                    </a:solidFill>
                                    <a:effectLst>
                                      <a:outerShdw blurRad="38100" dist="19050" dir="2700000" algn="tl" rotWithShape="0">
                                        <a:schemeClr val="dk1">
                                          <a:alpha val="40000"/>
                                        </a:schemeClr>
                                      </a:outerShdw>
                                    </a:effectLst>
                                    <a:latin typeface="Cambria Math" panose="02040503050406030204" pitchFamily="18" charset="0"/>
                                  </a:rPr>
                                  <m:t>𝐼</m:t>
                                </m:r>
                              </m:e>
                            </m:d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h</m:t>
                            </m:r>
                          </m:e>
                          <m:sup>
                            <m:r>
                              <a:rPr lang="en-IN" sz="2400" i="1">
                                <a:ln w="0"/>
                                <a:solidFill>
                                  <a:schemeClr val="tx1"/>
                                </a:solidFill>
                                <a:effectLst>
                                  <a:outerShdw blurRad="38100" dist="19050" dir="2700000" algn="tl" rotWithShape="0">
                                    <a:schemeClr val="dk1">
                                      <a:alpha val="40000"/>
                                    </a:schemeClr>
                                  </a:outerShdw>
                                </a:effectLst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den>
                    </m:f>
                  </m:oMath>
                </a14:m>
                <a:r>
                  <a:rPr lang="en-IN" sz="2400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     </a:t>
                </a:r>
              </a:p>
              <a:p>
                <a:pPr algn="ctr"/>
                <a:endParaRPr lang="en-IN" dirty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>
                <a:blip r:embed="rId2"/>
                <a:stretch>
                  <a:fillRect l="-1030" t="-2273" r="-212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4276282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lvl="0" algn="ctr"/>
            <a: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Error variance or within sire variance </a:t>
            </a:r>
            <a:b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IN" sz="3200" b="1" spc="0" dirty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543208" y="1845734"/>
                <a:ext cx="10999960" cy="4023360"/>
              </a:xfrm>
            </p:spPr>
            <p:txBody>
              <a:bodyPr>
                <a:noAutofit/>
              </a:bodyPr>
              <a:lstStyle/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The method giving the lowest error variance was considered more efficient and was</a:t>
                </a:r>
              </a:p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most appropriate.</a:t>
                </a:r>
              </a:p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The efficiency was measured as </a:t>
                </a:r>
                <a:r>
                  <a:rPr lang="en-IN" dirty="0" smtClean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following: Z</a:t>
                </a:r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//.Y. =</a:t>
                </a:r>
              </a:p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 Efficiency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1</m:t>
                        </m:r>
                      </m:num>
                      <m:den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𝐸𝑟𝑟𝑜𝑟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𝑉𝑎𝑟𝑖𝑎𝑛𝑐𝑒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</m:den>
                    </m:f>
                  </m:oMath>
                </a14:m>
                <a:r>
                  <a:rPr lang="en-IN" dirty="0" smtClean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Z </a:t>
                </a:r>
                <a:r>
                  <a:rPr lang="en-IN" dirty="0" err="1" smtClean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hY</a:t>
                </a:r>
                <a:r>
                  <a:rPr lang="en-IN" dirty="0" smtClean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.</a:t>
                </a:r>
              </a:p>
              <a:p>
                <a:pPr algn="just"/>
                <a:r>
                  <a:rPr lang="en-IN" dirty="0" smtClean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Relative </a:t>
                </a:r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efficiency (RE) of method II with respect to method I (most efficient method) was</a:t>
                </a:r>
              </a:p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calculated by the following equation:</a:t>
                </a:r>
              </a:p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RE (%) </a:t>
                </a:r>
                <a:r>
                  <a:rPr lang="en-IN" dirty="0" smtClean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= Error </a:t>
                </a:r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variance of method I</a:t>
                </a:r>
              </a:p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Error variance of method II</a:t>
                </a:r>
              </a:p>
              <a:p>
                <a:pPr algn="just"/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 RE (%)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𝐸𝑟𝑟𝑜𝑟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𝑣𝑎𝑟𝑖𝑎𝑛𝑐𝑒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𝑜𝑓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𝑚𝑒𝑡h𝑜𝑑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𝐼</m:t>
                        </m:r>
                      </m:num>
                      <m:den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𝐸𝑟𝑟𝑜𝑟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𝑉𝑎𝑟𝑖𝑎𝑛𝑐𝑒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𝑜𝑓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𝑚𝑒𝑡h𝑜𝑑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𝐼𝐼</m:t>
                        </m:r>
                        <m:r>
                          <a:rPr lang="en-IN" i="1">
                            <a:ln w="0"/>
                            <a:solidFill>
                              <a:schemeClr val="tx1"/>
                            </a:solidFill>
                            <a:effectLst>
                              <a:outerShdw blurRad="38100" dist="19050" dir="2700000" algn="tl" rotWithShape="0">
                                <a:schemeClr val="dk1">
                                  <a:alpha val="40000"/>
                                </a:schemeClr>
                              </a:outerShdw>
                            </a:effectLst>
                            <a:latin typeface="Cambria Math" panose="02040503050406030204" pitchFamily="18" charset="0"/>
                          </a:rPr>
                          <m:t>  </m:t>
                        </m:r>
                      </m:den>
                    </m:f>
                  </m:oMath>
                </a14:m>
                <a:r>
                  <a:rPr lang="en-IN" dirty="0">
                    <a:ln w="0"/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Arial" panose="020B0604020202020204" pitchFamily="34" charset="0"/>
                    <a:cs typeface="Arial" panose="020B0604020202020204" pitchFamily="34" charset="0"/>
                  </a:rPr>
                  <a:t> x100</a:t>
                </a:r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543208" y="1845734"/>
                <a:ext cx="10999960" cy="4023360"/>
              </a:xfrm>
              <a:blipFill>
                <a:blip r:embed="rId2"/>
                <a:stretch>
                  <a:fillRect l="-665" t="-1667" b="-6970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6741845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lvl="0" algn="ctr"/>
            <a: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Coefficient of determination (R</a:t>
            </a:r>
            <a:r>
              <a:rPr lang="en-IN" sz="3200" b="1" spc="0" baseline="3000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2</a:t>
            </a:r>
            <a: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) </a:t>
            </a:r>
            <a:b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IN" sz="3200" b="1" spc="0" dirty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>
                <a:normAutofit/>
              </a:bodyPr>
              <a:lstStyle/>
              <a:p>
                <a:pPr lvl="0"/>
                <a:r>
                  <a:rPr lang="en-IN" sz="2400" dirty="0" smtClean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Coefficient of determination (R</a:t>
                </a:r>
                <a:r>
                  <a:rPr lang="en-IN" sz="2400" baseline="300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2</a:t>
                </a:r>
                <a:r>
                  <a:rPr lang="en-IN" sz="24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) of fitting the model:</a:t>
                </a:r>
              </a:p>
              <a:p>
                <a:r>
                  <a:rPr lang="en-IN" sz="24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 </a:t>
                </a:r>
              </a:p>
              <a:p>
                <a:pPr algn="ctr"/>
                <a:r>
                  <a:rPr lang="en-IN" sz="24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R</a:t>
                </a:r>
                <a:r>
                  <a:rPr lang="en-IN" sz="2400" baseline="300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2</a:t>
                </a:r>
                <a:r>
                  <a:rPr lang="en-IN" sz="24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 (%)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𝑆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𝑆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. 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𝑜𝑓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𝑓𝑖𝑡𝑡𝑖𝑛𝑔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𝑡h𝑒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𝑚𝑜𝑑𝑒𝑙</m:t>
                        </m:r>
                      </m:num>
                      <m:den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𝑇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𝑆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𝑆</m:t>
                        </m:r>
                        <m:r>
                          <a:rPr lang="en-IN" sz="24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.</m:t>
                        </m:r>
                      </m:den>
                    </m:f>
                    <m:r>
                      <a:rPr lang="en-IN" sz="2400" i="1">
                        <a:ln w="0"/>
                        <a:solidFill>
                          <a:schemeClr val="tx1"/>
                        </a:solidFill>
                        <a:effectLst/>
                        <a:latin typeface="Cambria Math" panose="02040503050406030204" pitchFamily="18" charset="0"/>
                      </a:rPr>
                      <m:t>𝑥</m:t>
                    </m:r>
                    <m:r>
                      <a:rPr lang="en-IN" sz="2400" i="1">
                        <a:ln w="0"/>
                        <a:solidFill>
                          <a:schemeClr val="tx1"/>
                        </a:solidFill>
                        <a:effectLst/>
                        <a:latin typeface="Cambria Math" panose="02040503050406030204" pitchFamily="18" charset="0"/>
                      </a:rPr>
                      <m:t> 100</m:t>
                    </m:r>
                  </m:oMath>
                </a14:m>
                <a:r>
                  <a:rPr lang="en-IN" sz="24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</a:p>
              <a:p>
                <a:endParaRPr lang="en-IN" sz="2400" dirty="0">
                  <a:ln w="0"/>
                  <a:solidFill>
                    <a:schemeClr val="tx1"/>
                  </a:solidFill>
                  <a:effectLst/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>
                <a:blip r:embed="rId2"/>
                <a:stretch>
                  <a:fillRect l="-909" t="-1970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8697851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lvl="0" algn="ctr"/>
            <a: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Rank correlation </a:t>
            </a:r>
            <a:br>
              <a:rPr lang="en-IN" sz="3200" b="1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IN" sz="3200" b="1" spc="0" dirty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1097280" y="1845733"/>
                <a:ext cx="10058400" cy="4328729"/>
              </a:xfrm>
            </p:spPr>
            <p:txBody>
              <a:bodyPr>
                <a:normAutofit fontScale="25000" lnSpcReduction="20000"/>
              </a:bodyPr>
              <a:lstStyle/>
              <a:p>
                <a:pPr algn="just"/>
                <a:r>
                  <a:rPr lang="en-IN" sz="9600" dirty="0" smtClean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The correlations between the rankings of the sires based on their breeding values estimated by the above methods were tested by using Spearman’s rank correlation (spearman, 1904): </a:t>
                </a:r>
              </a:p>
              <a:p>
                <a:pPr algn="just"/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r(s) = 1 -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96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bSup>
                          <m:sSubSupPr>
                            <m:ctrlP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6 </m:t>
                            </m:r>
                            <m:nary>
                              <m:naryPr>
                                <m:chr m:val="∑"/>
                                <m:limLoc m:val="undOvr"/>
                                <m:subHide m:val="on"/>
                                <m:supHide m:val="on"/>
                                <m:ctrlPr>
                                  <a:rPr lang="en-IN" sz="9600" i="1">
                                    <a:ln w="0"/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</a:rPr>
                                </m:ctrlPr>
                              </m:naryPr>
                              <m:sub/>
                              <m:sup/>
                              <m:e>
                                <m:r>
                                  <a:rPr lang="en-IN" sz="9600" i="1">
                                    <a:ln w="0"/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</a:rPr>
                                  <m:t>𝑑</m:t>
                                </m:r>
                              </m:e>
                            </m:nary>
                          </m:e>
                          <m:sub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𝑖</m:t>
                            </m:r>
                          </m:sub>
                          <m:sup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bSup>
                      </m:num>
                      <m:den>
                        <m:r>
                          <a:rPr lang="en-IN" sz="96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𝑛</m:t>
                        </m:r>
                        <m:r>
                          <a:rPr lang="en-IN" sz="96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 (</m:t>
                        </m:r>
                        <m:sSup>
                          <m:sSupPr>
                            <m:ctrlP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𝑛</m:t>
                            </m:r>
                          </m:e>
                          <m:sup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2 </m:t>
                            </m:r>
                          </m:sup>
                        </m:sSup>
                        <m:r>
                          <a:rPr lang="en-IN" sz="96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  <m:t>−1)</m:t>
                        </m:r>
                      </m:den>
                    </m:f>
                  </m:oMath>
                </a14:m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endParaRPr lang="en-IN" sz="9600" dirty="0" smtClean="0">
                  <a:ln w="0"/>
                  <a:solidFill>
                    <a:schemeClr val="tx1"/>
                  </a:solidFill>
                  <a:effectLst/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0" indent="0" algn="just">
                  <a:buNone/>
                </a:pPr>
                <a:r>
                  <a:rPr lang="en-IN" sz="9600" dirty="0" smtClean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Where</a:t>
                </a:r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, r = Rank correlation coefficient </a:t>
                </a:r>
              </a:p>
              <a:p>
                <a:pPr algn="just"/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n = Number of sires under evaluation </a:t>
                </a:r>
              </a:p>
              <a:p>
                <a:pPr algn="just"/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d</a:t>
                </a:r>
                <a:r>
                  <a:rPr lang="en-IN" sz="9600" baseline="-250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i</a:t>
                </a:r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 = Difference of rank between paired items under two methods </a:t>
                </a:r>
              </a:p>
              <a:p>
                <a:pPr algn="just"/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The significance of rank correlation was tested by t-test with n-2 degree of freedom as given below: </a:t>
                </a:r>
              </a:p>
              <a:p>
                <a:pPr algn="just"/>
                <a:r>
                  <a:rPr lang="en-IN" sz="9600" dirty="0">
                    <a:ln w="0"/>
                    <a:solidFill>
                      <a:schemeClr val="tx1"/>
                    </a:solidFill>
                    <a:effectLst/>
                    <a:latin typeface="Arial" panose="020B0604020202020204" pitchFamily="34" charset="0"/>
                    <a:cs typeface="Arial" panose="020B0604020202020204" pitchFamily="34" charset="0"/>
                  </a:rPr>
                  <a:t>t = r 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IN" sz="9600" i="1">
                            <a:ln w="0"/>
                            <a:solidFill>
                              <a:schemeClr val="tx1"/>
                            </a:solidFill>
                            <a:effectLst/>
                            <a:latin typeface="Cambria Math" panose="02040503050406030204" pitchFamily="18" charset="0"/>
                          </a:rPr>
                        </m:ctrlPr>
                      </m:radPr>
                      <m:deg/>
                      <m:e>
                        <m:f>
                          <m:fPr>
                            <m:ctrlP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𝑛</m:t>
                            </m:r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−2)</m:t>
                            </m:r>
                          </m:num>
                          <m:den>
                            <m:sSup>
                              <m:sSupPr>
                                <m:ctrlPr>
                                  <a:rPr lang="en-IN" sz="9600" i="1">
                                    <a:ln w="0"/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IN" sz="9600" i="1">
                                    <a:ln w="0"/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</a:rPr>
                                  <m:t>(1−</m:t>
                                </m:r>
                                <m:r>
                                  <a:rPr lang="en-IN" sz="9600" i="1">
                                    <a:ln w="0"/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  <m:sup>
                                <m:r>
                                  <a:rPr lang="en-IN" sz="9600" i="1">
                                    <a:ln w="0"/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</a:rPr>
                                  <m:t>2</m:t>
                                </m:r>
                              </m:sup>
                            </m:sSup>
                            <m:r>
                              <a:rPr lang="en-IN" sz="9600" i="1">
                                <a:ln w="0"/>
                                <a:solidFill>
                                  <a:schemeClr val="tx1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  <m:t>)</m:t>
                            </m:r>
                          </m:den>
                        </m:f>
                      </m:e>
                    </m:rad>
                    <m:r>
                      <a:rPr lang="en-IN" sz="9600" i="1">
                        <a:ln w="0"/>
                        <a:solidFill>
                          <a:schemeClr val="tx1"/>
                        </a:solidFill>
                        <a:effectLst/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endParaRPr lang="en-IN" sz="9600" dirty="0">
                  <a:ln w="0"/>
                  <a:solidFill>
                    <a:schemeClr val="tx1"/>
                  </a:solidFill>
                  <a:effectLst/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endParaRPr lang="en-IN" dirty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1097280" y="1845733"/>
                <a:ext cx="10058400" cy="4328729"/>
              </a:xfrm>
              <a:blipFill>
                <a:blip r:embed="rId2"/>
                <a:stretch>
                  <a:fillRect l="-1818" t="-3380" r="-1818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808427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260436" y="2613891"/>
            <a:ext cx="5163128" cy="1015663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IN" sz="6000" dirty="0" smtClean="0">
                <a:ln w="0"/>
                <a:gradFill>
                  <a:gsLst>
                    <a:gs pos="0">
                      <a:schemeClr val="accent5">
                        <a:lumMod val="50000"/>
                      </a:schemeClr>
                    </a:gs>
                    <a:gs pos="50000">
                      <a:schemeClr val="accent5"/>
                    </a:gs>
                    <a:gs pos="100000">
                      <a:schemeClr val="accent5">
                        <a:lumMod val="60000"/>
                        <a:lumOff val="40000"/>
                      </a:schemeClr>
                    </a:gs>
                  </a:gsLst>
                  <a:lin ang="5400000"/>
                </a:gradFill>
                <a:effectLst>
                  <a:reflection blurRad="6350" stA="53000" endA="300" endPos="35500" dir="5400000" sy="-9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THANKS</a:t>
            </a:r>
            <a:endParaRPr lang="en-IN" sz="6000" dirty="0">
              <a:ln w="0"/>
              <a:gradFill>
                <a:gsLst>
                  <a:gs pos="0">
                    <a:schemeClr val="accent5">
                      <a:lumMod val="50000"/>
                    </a:schemeClr>
                  </a:gs>
                  <a:gs pos="50000">
                    <a:schemeClr val="accent5"/>
                  </a:gs>
                  <a:gs pos="100000">
                    <a:schemeClr val="accent5">
                      <a:lumMod val="60000"/>
                      <a:lumOff val="40000"/>
                    </a:schemeClr>
                  </a:gs>
                </a:gsLst>
                <a:lin ang="5400000"/>
              </a:gradFill>
              <a:effectLst>
                <a:reflection blurRad="6350" stA="53000" endA="300" endPos="35500" dir="5400000" sy="-90000" algn="bl" rotWithShape="0"/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18875521"/>
      </p:ext>
    </p:extLst>
  </p:cSld>
  <p:clrMapOvr>
    <a:masterClrMapping/>
  </p:clrMapOvr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Glossy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12700" cap="flat" cmpd="sng" algn="ctr">
          <a:solidFill>
            <a:schemeClr val="phClr">
              <a:tint val="95000"/>
              <a:shade val="95000"/>
              <a:satMod val="120000"/>
            </a:schemeClr>
          </a:solidFill>
          <a:prstDash val="solid"/>
        </a:ln>
        <a:ln w="55000" cap="flat" cmpd="thickThin" algn="ctr">
          <a:solidFill>
            <a:schemeClr val="phClr">
              <a:tint val="90000"/>
              <a:satMod val="130000"/>
            </a:schemeClr>
          </a:solidFill>
          <a:prstDash val="solid"/>
        </a:ln>
        <a:ln w="50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TM02900769[[fn=Retrospect]]</Template>
  <TotalTime>122</TotalTime>
  <Words>199</Words>
  <Application>Microsoft Office PowerPoint</Application>
  <PresentationFormat>Widescreen</PresentationFormat>
  <Paragraphs>36</Paragraphs>
  <Slides>6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1" baseType="lpstr">
      <vt:lpstr>Arial</vt:lpstr>
      <vt:lpstr>Calibri</vt:lpstr>
      <vt:lpstr>Calibri Light</vt:lpstr>
      <vt:lpstr>Cambria Math</vt:lpstr>
      <vt:lpstr>Retrospect</vt:lpstr>
      <vt:lpstr>BIHAR ANIMAL SCIENCES UNIVERSITY, PATNA, BIHAR Bihar Veterinary College, Patna</vt:lpstr>
      <vt:lpstr>Efficiency of sire indices  </vt:lpstr>
      <vt:lpstr>Error variance or within sire variance  </vt:lpstr>
      <vt:lpstr>Coefficient of determination (R2)  </vt:lpstr>
      <vt:lpstr>Rank correlation  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SIRE EVALUATION</dc:title>
  <dc:creator>HP</dc:creator>
  <cp:lastModifiedBy>HP</cp:lastModifiedBy>
  <cp:revision>36</cp:revision>
  <dcterms:created xsi:type="dcterms:W3CDTF">2020-06-26T07:00:56Z</dcterms:created>
  <dcterms:modified xsi:type="dcterms:W3CDTF">2020-11-13T10:31:25Z</dcterms:modified>
</cp:coreProperties>
</file>