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1"/>
  </p:notesMasterIdLst>
  <p:sldIdLst>
    <p:sldId id="263" r:id="rId2"/>
    <p:sldId id="256" r:id="rId3"/>
    <p:sldId id="257"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CD4AB0-FA3B-4643-9915-2E85F9082013}" type="datetimeFigureOut">
              <a:rPr lang="en-IN" smtClean="0"/>
              <a:t>13-11-2020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AA9EE-887C-4C04-9FE4-85CB0E6BC29C}" type="slidenum">
              <a:rPr lang="en-IN" smtClean="0"/>
              <a:t>‹#›</a:t>
            </a:fld>
            <a:endParaRPr lang="en-IN"/>
          </a:p>
        </p:txBody>
      </p:sp>
    </p:spTree>
    <p:extLst>
      <p:ext uri="{BB962C8B-B14F-4D97-AF65-F5344CB8AC3E}">
        <p14:creationId xmlns:p14="http://schemas.microsoft.com/office/powerpoint/2010/main" val="416180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89C05-CC66-4BC3-89D1-66D0A1224BB2}"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8981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EC7DAAC-C5D8-4A2F-8223-4E033B6DBED5}" type="datetimeFigureOut">
              <a:rPr lang="en-IN" smtClean="0"/>
              <a:t>13-11-2020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254529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C7DAAC-C5D8-4A2F-8223-4E033B6DBED5}" type="datetimeFigureOut">
              <a:rPr lang="en-IN" smtClean="0"/>
              <a:t>13-11-2020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308981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C7DAAC-C5D8-4A2F-8223-4E033B6DBED5}" type="datetimeFigureOut">
              <a:rPr lang="en-IN" smtClean="0"/>
              <a:t>13-11-2020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106046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C7DAAC-C5D8-4A2F-8223-4E033B6DBED5}" type="datetimeFigureOut">
              <a:rPr lang="en-IN" smtClean="0"/>
              <a:t>13-11-2020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165302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C7DAAC-C5D8-4A2F-8223-4E033B6DBED5}" type="datetimeFigureOut">
              <a:rPr lang="en-IN" smtClean="0"/>
              <a:t>13-11-2020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348094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EC7DAAC-C5D8-4A2F-8223-4E033B6DBED5}" type="datetimeFigureOut">
              <a:rPr lang="en-IN" smtClean="0"/>
              <a:t>13-11-2020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102780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EC7DAAC-C5D8-4A2F-8223-4E033B6DBED5}" type="datetimeFigureOut">
              <a:rPr lang="en-IN" smtClean="0"/>
              <a:t>13-11-2020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123089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EC7DAAC-C5D8-4A2F-8223-4E033B6DBED5}" type="datetimeFigureOut">
              <a:rPr lang="en-IN" smtClean="0"/>
              <a:t>13-11-2020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42130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7DAAC-C5D8-4A2F-8223-4E033B6DBED5}" type="datetimeFigureOut">
              <a:rPr lang="en-IN" smtClean="0"/>
              <a:t>13-11-2020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48837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7DAAC-C5D8-4A2F-8223-4E033B6DBED5}" type="datetimeFigureOut">
              <a:rPr lang="en-IN" smtClean="0"/>
              <a:t>13-11-2020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2354865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7DAAC-C5D8-4A2F-8223-4E033B6DBED5}" type="datetimeFigureOut">
              <a:rPr lang="en-IN" smtClean="0"/>
              <a:t>13-11-2020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DDB604-1598-4BF2-AB4F-EF484FC81D46}" type="slidenum">
              <a:rPr lang="en-IN" smtClean="0"/>
              <a:t>‹#›</a:t>
            </a:fld>
            <a:endParaRPr lang="en-IN"/>
          </a:p>
        </p:txBody>
      </p:sp>
    </p:spTree>
    <p:extLst>
      <p:ext uri="{BB962C8B-B14F-4D97-AF65-F5344CB8AC3E}">
        <p14:creationId xmlns:p14="http://schemas.microsoft.com/office/powerpoint/2010/main" val="62644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C7DAAC-C5D8-4A2F-8223-4E033B6DBED5}" type="datetimeFigureOut">
              <a:rPr lang="en-IN" smtClean="0"/>
              <a:t>13-11-2020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DB604-1598-4BF2-AB4F-EF484FC81D46}" type="slidenum">
              <a:rPr lang="en-IN" smtClean="0"/>
              <a:t>‹#›</a:t>
            </a:fld>
            <a:endParaRPr lang="en-IN"/>
          </a:p>
        </p:txBody>
      </p:sp>
    </p:spTree>
    <p:extLst>
      <p:ext uri="{BB962C8B-B14F-4D97-AF65-F5344CB8AC3E}">
        <p14:creationId xmlns:p14="http://schemas.microsoft.com/office/powerpoint/2010/main" val="175358557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3"/>
            <a:srcRect/>
            <a:tile tx="0" ty="0" sx="100000" sy="100000" flip="none" algn="tl"/>
          </a:blipFill>
        </p:spPr>
        <p:txBody>
          <a:bodyPr>
            <a:normAutofit/>
          </a:bodyPr>
          <a:lstStyle/>
          <a:p>
            <a:pPr algn="ctr" eaLnBrk="1" hangingPunct="1"/>
            <a:r>
              <a:rPr lang="en-IN" altLang="en-US" sz="2400" i="1"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BIHAR ANIMAL SCIENCES UNIVERSITY, PATNA, BIHAR</a:t>
            </a:r>
            <a:br>
              <a:rPr lang="en-IN" altLang="en-US" sz="2400" i="1"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br>
            <a:r>
              <a:rPr lang="en-IN" altLang="en-US" sz="2400"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Bihar Veterinary College, Patna</a:t>
            </a:r>
          </a:p>
        </p:txBody>
      </p:sp>
      <p:pic>
        <p:nvPicPr>
          <p:cNvPr id="3075"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N"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Speaker: </a:t>
            </a:r>
            <a:r>
              <a:rPr kumimoji="0" lang="en-IN" sz="2400" b="1" i="0" u="none" strike="noStrike" kern="1200" cap="none" spc="0" normalizeH="0" baseline="0" noProof="0" dirty="0" smtClean="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Ramesh Kumar Singh</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smtClean="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Assistant Professor cum Jr. Scientist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smtClean="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Division </a:t>
            </a:r>
            <a:r>
              <a:rPr kumimoji="0" lang="en-IN"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of Animal Genetics </a:t>
            </a:r>
            <a:r>
              <a:rPr kumimoji="0" lang="en-IN" sz="2400" b="1" i="0" u="none" strike="noStrike" kern="1200" cap="none" spc="0" normalizeH="0" baseline="0" noProof="0" dirty="0" smtClean="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and </a:t>
            </a:r>
            <a:r>
              <a:rPr kumimoji="0" lang="en-IN"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Breeding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altLang="en-US"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Bihar Veterinary College, Patna</a:t>
            </a:r>
            <a:endParaRPr kumimoji="0" lang="en-IN"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604023" y="2379573"/>
            <a:ext cx="935643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b="1" i="0" u="none" strike="noStrike" kern="1200" cap="none" spc="0" normalizeH="0" baseline="0" noProof="0" dirty="0" smtClean="0">
                <a:ln>
                  <a:noFill/>
                </a:ln>
                <a:solidFill>
                  <a:srgbClr val="0000CC"/>
                </a:solidFill>
                <a:effectLst/>
                <a:uLnTx/>
                <a:uFillTx/>
                <a:latin typeface="Times New Roman" panose="02020603050405020304" pitchFamily="18" charset="0"/>
                <a:ea typeface="+mn-ea"/>
                <a:cs typeface="Times New Roman" panose="02020603050405020304" pitchFamily="18" charset="0"/>
              </a:rPr>
              <a:t>UNIT-III</a:t>
            </a:r>
          </a:p>
          <a:p>
            <a:pPr lvl="0" algn="ctr">
              <a:defRPr/>
            </a:pPr>
            <a:r>
              <a:rPr lang="en-IN" sz="3600" b="1" dirty="0">
                <a:solidFill>
                  <a:srgbClr val="0000FF"/>
                </a:solidFill>
                <a:latin typeface="Times New Roman" panose="02020603050405020304" pitchFamily="18" charset="0"/>
                <a:cs typeface="Times New Roman" panose="02020603050405020304" pitchFamily="18" charset="0"/>
              </a:rPr>
              <a:t>Genetic strategy for cow herd improvement</a:t>
            </a:r>
            <a:endParaRPr kumimoji="0" lang="en-IN" sz="3600" b="1" i="0" u="none" strike="noStrike" kern="120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endParaRPr>
          </a:p>
        </p:txBody>
      </p:sp>
      <p:pic>
        <p:nvPicPr>
          <p:cNvPr id="7" name="Picture 6" descr="Bihar Animal Sciences University | बिहार पशु विज्ञान विश्वविद्यालय"/>
          <p:cNvPicPr/>
          <p:nvPr/>
        </p:nvPicPr>
        <p:blipFill>
          <a:blip r:embed="rId6">
            <a:extLst>
              <a:ext uri="{28A0092B-C50C-407E-A947-70E740481C1C}">
                <a14:useLocalDpi xmlns:a14="http://schemas.microsoft.com/office/drawing/2010/main" val="0"/>
              </a:ext>
            </a:extLst>
          </a:blip>
          <a:srcRect/>
          <a:stretch>
            <a:fillRect/>
          </a:stretch>
        </p:blipFill>
        <p:spPr bwMode="auto">
          <a:xfrm>
            <a:off x="26987" y="0"/>
            <a:ext cx="1862773" cy="1504950"/>
          </a:xfrm>
          <a:prstGeom prst="rect">
            <a:avLst/>
          </a:prstGeom>
          <a:noFill/>
          <a:ln>
            <a:noFill/>
          </a:ln>
        </p:spPr>
      </p:pic>
    </p:spTree>
    <p:extLst>
      <p:ext uri="{BB962C8B-B14F-4D97-AF65-F5344CB8AC3E}">
        <p14:creationId xmlns:p14="http://schemas.microsoft.com/office/powerpoint/2010/main" val="4258378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t>
            </a:r>
            <a:r>
              <a:rPr lang="en-IN"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enetic strategy for cow herd improvement</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logical genetic strategy for cow herd improvement should include four steps. </a:t>
            </a:r>
          </a:p>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determine your production conditions (including climatic, for-age and marketing) and the levels of animal performance that fit those conditions. </a:t>
            </a:r>
          </a:p>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choose a breeding system. </a:t>
            </a:r>
          </a:p>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identify the biological types and breeds within those types that are compatible with the first two considerations. </a:t>
            </a:r>
          </a:p>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select for breeding the most useful individuals within those breeds.</a:t>
            </a:r>
          </a:p>
          <a:p>
            <a:pPr marL="0" indent="0">
              <a:buNone/>
            </a:pPr>
            <a:endParaRPr lang="en-IN" dirty="0"/>
          </a:p>
        </p:txBody>
      </p:sp>
    </p:spTree>
    <p:extLst>
      <p:ext uri="{BB962C8B-B14F-4D97-AF65-F5344CB8AC3E}">
        <p14:creationId xmlns:p14="http://schemas.microsoft.com/office/powerpoint/2010/main" val="1292961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Approaches of </a:t>
            </a:r>
            <a:r>
              <a:rPr lang="en-IN" sz="32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Matings</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r>
              <a:rPr lang="en-IN"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Commercial cow/calf producers who confine themselves to one breed have straight bred herds. </a:t>
            </a:r>
          </a:p>
          <a:p>
            <a:pPr algn="just"/>
            <a:r>
              <a:rPr lang="en-IN"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more than one breed is used, the herd is crossbred.</a:t>
            </a:r>
          </a:p>
          <a:p>
            <a:pPr algn="just"/>
            <a:r>
              <a:rPr lang="en-IN"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Straight breeding : It simply means using the same breed for both sires and dams. </a:t>
            </a:r>
          </a:p>
          <a:p>
            <a:pPr algn="just"/>
            <a:r>
              <a:rPr lang="en-IN"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Inbreeding occurs over time in any breed, particularly in breeds closed to outside breeding stock. </a:t>
            </a:r>
          </a:p>
          <a:p>
            <a:pPr algn="just"/>
            <a:r>
              <a:rPr lang="en-IN"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can reduce performance (called inbreeding depression), especially in traits such as fertility, liveability and longevity.</a:t>
            </a:r>
          </a:p>
          <a:p>
            <a:pPr algn="just"/>
            <a:r>
              <a:rPr lang="en-IN"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 type of inbreeding called linebreeding if carefully planned elevate the influence of a genetic line or individual while minimizing inbreeding over all.</a:t>
            </a:r>
          </a:p>
          <a:p>
            <a:endParaRPr lang="en-IN" dirty="0"/>
          </a:p>
        </p:txBody>
      </p:sp>
    </p:spTree>
    <p:extLst>
      <p:ext uri="{BB962C8B-B14F-4D97-AF65-F5344CB8AC3E}">
        <p14:creationId xmlns:p14="http://schemas.microsoft.com/office/powerpoint/2010/main" val="920548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Crossbreeding</a:t>
            </a:r>
            <a: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IN" sz="32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Crossbreeding begins with the mating of two purebreds of different breeds. </a:t>
            </a:r>
            <a:endParaRPr lang="en-IN"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 are three potential benefits of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crossbreeding</a:t>
            </a:r>
          </a:p>
          <a:p>
            <a:pPr lvl="1"/>
            <a:r>
              <a:rPr lang="en-US" i="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a:t>
            </a:r>
            <a:endPar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1"/>
            <a:r>
              <a:rPr lang="en-US"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avorable </a:t>
            </a:r>
            <a:r>
              <a:rPr lang="en-US"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breed combinations </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1"/>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Complementarity</a:t>
            </a:r>
            <a:endPar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IN" b="1" dirty="0"/>
          </a:p>
          <a:p>
            <a:pPr marL="0" indent="0">
              <a:buNone/>
            </a:pPr>
            <a:r>
              <a:rPr lang="en-US" dirty="0"/>
              <a:t> </a:t>
            </a:r>
            <a:endParaRPr lang="en-IN" dirty="0"/>
          </a:p>
          <a:p>
            <a:endParaRPr lang="en-IN" dirty="0"/>
          </a:p>
        </p:txBody>
      </p:sp>
    </p:spTree>
    <p:extLst>
      <p:ext uri="{BB962C8B-B14F-4D97-AF65-F5344CB8AC3E}">
        <p14:creationId xmlns:p14="http://schemas.microsoft.com/office/powerpoint/2010/main" val="3428026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a:t>
            </a:r>
            <a:r>
              <a:rPr lang="en-IN" b="1" dirty="0"/>
              <a:t/>
            </a:r>
            <a:br>
              <a:rPr lang="en-IN" b="1" dirty="0"/>
            </a:br>
            <a:endParaRPr lang="en-IN" dirty="0"/>
          </a:p>
        </p:txBody>
      </p:sp>
      <p:sp>
        <p:nvSpPr>
          <p:cNvPr id="3" name="Content Placeholder 2"/>
          <p:cNvSpPr>
            <a:spLocks noGrp="1"/>
          </p:cNvSpPr>
          <p:nvPr>
            <p:ph idx="1"/>
          </p:nvPr>
        </p:nvSpPr>
        <p:spPr/>
        <p:txBody>
          <a:bodyPr>
            <a:normAutofit/>
          </a:bodyPr>
          <a:lstStyle/>
          <a:p>
            <a:pPr algn="just"/>
            <a:r>
              <a:rPr lang="en-US" sz="24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also called </a:t>
            </a:r>
            <a:r>
              <a:rPr lang="en-US"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hybrid vigor,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occurs when the performance of crossbred progeny is different than the average of their parent types. </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IN"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 is greatest in the progeny of least related parents</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IN"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 is reduced when both parents contain the same breed. There is no loss of heterosis if the parents share no breed in common, whether the parents are purebreds or crossbreds.</a:t>
            </a:r>
            <a:endParaRPr lang="en-IN"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F1 is bred to either of its parent breeds (called a </a:t>
            </a:r>
            <a:r>
              <a:rPr lang="en-US"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backcross</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heterosis in its progeny is about half of that expressed in the F1.</a:t>
            </a:r>
            <a:endParaRPr lang="en-IN"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F1 is not backcrossed but is bred to a third breed, or an unrelated crossbred, there should be no loss of heterosis in its progeny because the sire and dam have no breed in common as in a backcross.</a:t>
            </a:r>
            <a:endParaRPr lang="en-IN"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87936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r>
              <a:rPr lang="en-IN"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two F1s of the same cross are mated, the progeny called F2  should have about half the </a:t>
            </a:r>
            <a:r>
              <a:rPr lang="en-IN" sz="240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a:t>
            </a:r>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the F1. </a:t>
            </a:r>
          </a:p>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F2s and subsequent generations of this cross are </a:t>
            </a:r>
            <a:r>
              <a:rPr lang="en-IN" sz="240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intermated</a:t>
            </a:r>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their progeny average no additional loss of </a:t>
            </a:r>
            <a:r>
              <a:rPr lang="en-IN" sz="240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a:t>
            </a:r>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except for any inbreeding that might develop over time. </a:t>
            </a:r>
          </a:p>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Characteristics express </a:t>
            </a:r>
            <a:r>
              <a:rPr lang="en-IN" sz="240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a:t>
            </a:r>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differently. </a:t>
            </a:r>
            <a:r>
              <a:rPr lang="en-IN" sz="240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a:t>
            </a:r>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tends to be highest in fertility, </a:t>
            </a:r>
            <a:r>
              <a:rPr lang="en-IN" sz="240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livability</a:t>
            </a:r>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longevity; intermediate in milk production, weight gain, feed efficiency and body size; and lowest in carcass traits.</a:t>
            </a:r>
          </a:p>
          <a:p>
            <a:pPr algn="just"/>
            <a:r>
              <a:rPr lang="en-I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most productive crossbreds come from genetically superior parents.</a:t>
            </a:r>
          </a:p>
          <a:p>
            <a:endParaRPr lang="en-IN" dirty="0"/>
          </a:p>
        </p:txBody>
      </p:sp>
    </p:spTree>
    <p:extLst>
      <p:ext uri="{BB962C8B-B14F-4D97-AF65-F5344CB8AC3E}">
        <p14:creationId xmlns:p14="http://schemas.microsoft.com/office/powerpoint/2010/main" val="2409978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Favorable </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Breed Combinations</a:t>
            </a:r>
            <a:r>
              <a:rPr lang="en-IN" b="1" dirty="0"/>
              <a:t/>
            </a:r>
            <a:br>
              <a:rPr lang="en-IN" b="1" dirty="0"/>
            </a:br>
            <a:endParaRPr lang="en-IN" dirty="0"/>
          </a:p>
        </p:txBody>
      </p:sp>
      <p:sp>
        <p:nvSpPr>
          <p:cNvPr id="3" name="Content Placeholder 2"/>
          <p:cNvSpPr>
            <a:spLocks noGrp="1"/>
          </p:cNvSpPr>
          <p:nvPr>
            <p:ph idx="1"/>
          </p:nvPr>
        </p:nvSpPr>
        <p:spPr/>
        <p:txBody>
          <a:bodyPr>
            <a:normAutofit/>
          </a:bodyPr>
          <a:lstStyle/>
          <a:p>
            <a:pPr algn="just"/>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Even without </a:t>
            </a:r>
            <a:r>
              <a:rPr lang="en-US" sz="24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heterosis</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there can be benefits merely from combining breeds. </a:t>
            </a:r>
            <a:endParaRPr lang="en-IN"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example, breeds with high carcass quality are generally not well adapted to tropical conditions, and those that do have good tropical adaptability usually have relatively low carcass quality. </a:t>
            </a:r>
            <a:endPar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Crossing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breeds of these two types can produce progeny with an acceptable intermediate level of both traits. </a:t>
            </a:r>
            <a:endPar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Such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favorable breed combinations can be the most important benefit of crossbreeding. </a:t>
            </a:r>
            <a:endParaRPr lang="en-IN"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3647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Complementarity</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IN"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Complementarity requires dissimilar sires and dams. </a:t>
            </a:r>
          </a:p>
          <a:p>
            <a:pPr algn="just"/>
            <a:r>
              <a:rPr lang="en-IN"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Complementarity results not only from the favourable combination of different types but also from the manner in which they are combined</a:t>
            </a:r>
            <a:r>
              <a:rPr lang="en-IN" dirty="0" smtClean="0"/>
              <a:t>. </a:t>
            </a:r>
            <a:endParaRPr lang="en-IN" dirty="0"/>
          </a:p>
        </p:txBody>
      </p:sp>
    </p:spTree>
    <p:extLst>
      <p:ext uri="{BB962C8B-B14F-4D97-AF65-F5344CB8AC3E}">
        <p14:creationId xmlns:p14="http://schemas.microsoft.com/office/powerpoint/2010/main" val="1801602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9673"/>
            <a:ext cx="10485582" cy="548640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11500" b="1" dirty="0" smtClean="0">
                <a:solidFill>
                  <a:srgbClr val="FFFF00"/>
                </a:solidFill>
                <a:effectLst>
                  <a:outerShdw blurRad="38100" dist="38100" dir="2700000" algn="tl">
                    <a:srgbClr val="000000">
                      <a:alpha val="43137"/>
                    </a:srgbClr>
                  </a:outerShdw>
                </a:effectLst>
                <a:latin typeface="Edwardian Script ITC" panose="030303020407070D0804" pitchFamily="66" charset="0"/>
              </a:rPr>
              <a:t>Thanking you </a:t>
            </a:r>
            <a:endParaRPr lang="en-IN" sz="11500" b="1" dirty="0">
              <a:solidFill>
                <a:srgbClr val="FFFF00"/>
              </a:solidFill>
              <a:effectLst>
                <a:outerShdw blurRad="38100" dist="38100" dir="2700000" algn="tl">
                  <a:srgbClr val="000000">
                    <a:alpha val="43137"/>
                  </a:srgbClr>
                </a:outerShdw>
              </a:effectLst>
              <a:latin typeface="Edwardian Script ITC" panose="030303020407070D0804" pitchFamily="66" charset="0"/>
            </a:endParaRPr>
          </a:p>
        </p:txBody>
      </p:sp>
    </p:spTree>
    <p:extLst>
      <p:ext uri="{BB962C8B-B14F-4D97-AF65-F5344CB8AC3E}">
        <p14:creationId xmlns:p14="http://schemas.microsoft.com/office/powerpoint/2010/main" val="3535124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437</Words>
  <Application>Microsoft Office PowerPoint</Application>
  <PresentationFormat>Widescreen</PresentationFormat>
  <Paragraphs>49</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Edwardian Script ITC</vt:lpstr>
      <vt:lpstr>Times New Roman</vt:lpstr>
      <vt:lpstr>Office Theme</vt:lpstr>
      <vt:lpstr>BIHAR ANIMAL SCIENCES UNIVERSITY, PATNA, BIHAR Bihar Veterinary College, Patna</vt:lpstr>
      <vt:lpstr>Genetic strategy for cow herd improvement</vt:lpstr>
      <vt:lpstr>Approaches of Matings</vt:lpstr>
      <vt:lpstr>Crossbreeding </vt:lpstr>
      <vt:lpstr> Heterosis </vt:lpstr>
      <vt:lpstr>Contd…</vt:lpstr>
      <vt:lpstr> Favorable Breed Combinations </vt:lpstr>
      <vt:lpstr>Complementarity</vt:lpstr>
      <vt:lpstr>Thanking you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strategy for cow herd improvement</dc:title>
  <dc:creator>HP</dc:creator>
  <cp:lastModifiedBy>HP</cp:lastModifiedBy>
  <cp:revision>10</cp:revision>
  <dcterms:created xsi:type="dcterms:W3CDTF">2020-11-13T07:06:23Z</dcterms:created>
  <dcterms:modified xsi:type="dcterms:W3CDTF">2020-11-13T10:25:58Z</dcterms:modified>
</cp:coreProperties>
</file>