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1"/>
  </p:notesMasterIdLst>
  <p:sldIdLst>
    <p:sldId id="263" r:id="rId2"/>
    <p:sldId id="256" r:id="rId3"/>
    <p:sldId id="257"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6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CD4AB0-FA3B-4643-9915-2E85F9082013}" type="datetimeFigureOut">
              <a:rPr lang="en-IN" smtClean="0"/>
              <a:t>13-11-2020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EAA9EE-887C-4C04-9FE4-85CB0E6BC29C}" type="slidenum">
              <a:rPr lang="en-IN" smtClean="0"/>
              <a:t>‹#›</a:t>
            </a:fld>
            <a:endParaRPr lang="en-IN"/>
          </a:p>
        </p:txBody>
      </p:sp>
    </p:spTree>
    <p:extLst>
      <p:ext uri="{BB962C8B-B14F-4D97-AF65-F5344CB8AC3E}">
        <p14:creationId xmlns:p14="http://schemas.microsoft.com/office/powerpoint/2010/main" val="4161800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A89C05-CC66-4BC3-89D1-66D0A1224B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981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7EC7DAAC-C5D8-4A2F-8223-4E033B6DBED5}" type="datetimeFigureOut">
              <a:rPr lang="en-IN" smtClean="0"/>
              <a:t>13-11-2020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2545292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EC7DAAC-C5D8-4A2F-8223-4E033B6DBED5}" type="datetimeFigureOut">
              <a:rPr lang="en-IN" smtClean="0"/>
              <a:t>13-11-2020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1653025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C7DAAC-C5D8-4A2F-8223-4E033B6DBED5}" type="datetimeFigureOut">
              <a:rPr lang="en-IN" smtClean="0"/>
              <a:t>13-11-2020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3480944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7EC7DAAC-C5D8-4A2F-8223-4E033B6DBED5}" type="datetimeFigureOut">
              <a:rPr lang="en-IN" smtClean="0"/>
              <a:t>13-11-2020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1027809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7EC7DAAC-C5D8-4A2F-8223-4E033B6DBED5}" type="datetimeFigureOut">
              <a:rPr lang="en-IN" smtClean="0"/>
              <a:t>13-11-2020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1230891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7EC7DAAC-C5D8-4A2F-8223-4E033B6DBED5}" type="datetimeFigureOut">
              <a:rPr lang="en-IN" smtClean="0"/>
              <a:t>13-11-2020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421308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C7DAAC-C5D8-4A2F-8223-4E033B6DBED5}" type="datetimeFigureOut">
              <a:rPr lang="en-IN" smtClean="0"/>
              <a:t>13-11-2020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488379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C7DAAC-C5D8-4A2F-8223-4E033B6DBED5}" type="datetimeFigureOut">
              <a:rPr lang="en-IN" smtClean="0"/>
              <a:t>13-11-2020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2354865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C7DAAC-C5D8-4A2F-8223-4E033B6DBED5}" type="datetimeFigureOut">
              <a:rPr lang="en-IN" smtClean="0"/>
              <a:t>13-11-2020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626448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EC7DAAC-C5D8-4A2F-8223-4E033B6DBED5}" type="datetimeFigureOut">
              <a:rPr lang="en-IN" smtClean="0"/>
              <a:t>13-11-2020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3089815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EC7DAAC-C5D8-4A2F-8223-4E033B6DBED5}" type="datetimeFigureOut">
              <a:rPr lang="en-IN" smtClean="0"/>
              <a:t>13-11-2020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DDB604-1598-4BF2-AB4F-EF484FC81D46}" type="slidenum">
              <a:rPr lang="en-IN" smtClean="0"/>
              <a:t>‹#›</a:t>
            </a:fld>
            <a:endParaRPr lang="en-IN"/>
          </a:p>
        </p:txBody>
      </p:sp>
    </p:spTree>
    <p:extLst>
      <p:ext uri="{BB962C8B-B14F-4D97-AF65-F5344CB8AC3E}">
        <p14:creationId xmlns:p14="http://schemas.microsoft.com/office/powerpoint/2010/main" val="1060465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C7DAAC-C5D8-4A2F-8223-4E033B6DBED5}" type="datetimeFigureOut">
              <a:rPr lang="en-IN" smtClean="0"/>
              <a:t>13-11-2020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DB604-1598-4BF2-AB4F-EF484FC81D46}" type="slidenum">
              <a:rPr lang="en-IN" smtClean="0"/>
              <a:t>‹#›</a:t>
            </a:fld>
            <a:endParaRPr lang="en-IN"/>
          </a:p>
        </p:txBody>
      </p:sp>
    </p:spTree>
    <p:extLst>
      <p:ext uri="{BB962C8B-B14F-4D97-AF65-F5344CB8AC3E}">
        <p14:creationId xmlns:p14="http://schemas.microsoft.com/office/powerpoint/2010/main" val="175358557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emf"/><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074" name="Title 1"/>
          <p:cNvSpPr>
            <a:spLocks noGrp="1"/>
          </p:cNvSpPr>
          <p:nvPr>
            <p:ph type="title"/>
          </p:nvPr>
        </p:nvSpPr>
        <p:spPr>
          <a:xfrm>
            <a:off x="838200" y="365125"/>
            <a:ext cx="10515600" cy="890588"/>
          </a:xfrm>
          <a:blipFill dpi="0" rotWithShape="0">
            <a:blip r:embed="rId3"/>
            <a:srcRect/>
            <a:tile tx="0" ty="0" sx="100000" sy="100000" flip="none" algn="tl"/>
          </a:blipFill>
        </p:spPr>
        <p:txBody>
          <a:bodyPr>
            <a:normAutofit/>
          </a:bodyPr>
          <a:lstStyle/>
          <a:p>
            <a:pPr algn="ctr" eaLnBrk="1" hangingPunct="1"/>
            <a:r>
              <a:rPr lang="en-IN" altLang="en-US" sz="2400" i="1" dirty="0" smtClean="0">
                <a:ln w="0"/>
                <a:solidFill>
                  <a:srgbClr val="0000CC"/>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BIHAR ANIMAL SCIENCES UNIVERSITY, PATNA, BIHAR</a:t>
            </a:r>
            <a:br>
              <a:rPr lang="en-IN" altLang="en-US" sz="2400" i="1" dirty="0" smtClean="0">
                <a:ln w="0"/>
                <a:solidFill>
                  <a:srgbClr val="0000CC"/>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br>
            <a:r>
              <a:rPr lang="en-IN" altLang="en-US" sz="2400" dirty="0" smtClean="0">
                <a:ln w="0"/>
                <a:solidFill>
                  <a:srgbClr val="0000CC"/>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Bihar Veterinary College, Patna</a:t>
            </a:r>
          </a:p>
        </p:txBody>
      </p:sp>
      <p:pic>
        <p:nvPicPr>
          <p:cNvPr id="3075"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26988" y="19050"/>
            <a:ext cx="1709737" cy="1485900"/>
          </a:xfrm>
        </p:spPr>
      </p:pic>
      <p:pic>
        <p:nvPicPr>
          <p:cNvPr id="307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4988" y="19050"/>
            <a:ext cx="1470025"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Box 4"/>
          <p:cNvSpPr txBox="1">
            <a:spLocks noChangeArrowheads="1"/>
          </p:cNvSpPr>
          <p:nvPr/>
        </p:nvSpPr>
        <p:spPr bwMode="auto">
          <a:xfrm>
            <a:off x="1681163" y="4454525"/>
            <a:ext cx="901382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IN" sz="2400" b="1" i="0" u="none" strike="noStrike" kern="1200" cap="none" spc="0" normalizeH="0" baseline="0" noProof="0" dirty="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Speaker: </a:t>
            </a:r>
            <a:r>
              <a:rPr kumimoji="0" lang="en-IN" sz="2400" b="1" i="0" u="none" strike="noStrike" kern="1200" cap="none" spc="0" normalizeH="0" baseline="0" noProof="0" dirty="0" smtClean="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Ramesh Kumar Singh</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1" i="0" u="none" strike="noStrike" kern="1200" cap="none" spc="0" normalizeH="0" baseline="0" noProof="0" dirty="0" smtClean="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Assistant Professor cum Jr. Scientist </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1" i="0" u="none" strike="noStrike" kern="1200" cap="none" spc="0" normalizeH="0" baseline="0" noProof="0" dirty="0" smtClean="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Division </a:t>
            </a:r>
            <a:r>
              <a:rPr kumimoji="0" lang="en-IN" sz="2400" b="1" i="0" u="none" strike="noStrike" kern="1200" cap="none" spc="0" normalizeH="0" baseline="0" noProof="0" dirty="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of Animal Genetics </a:t>
            </a:r>
            <a:r>
              <a:rPr kumimoji="0" lang="en-IN" sz="2400" b="1" i="0" u="none" strike="noStrike" kern="1200" cap="none" spc="0" normalizeH="0" baseline="0" noProof="0" dirty="0" smtClean="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and </a:t>
            </a:r>
            <a:r>
              <a:rPr kumimoji="0" lang="en-IN" sz="2400" b="1" i="0" u="none" strike="noStrike" kern="1200" cap="none" spc="0" normalizeH="0" baseline="0" noProof="0" dirty="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Breeding </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altLang="en-US" sz="2400" b="1" i="0" u="none" strike="noStrike" kern="1200" cap="none" spc="0" normalizeH="0" baseline="0" noProof="0" dirty="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rPr>
              <a:t>Bihar Veterinary College, Patna</a:t>
            </a:r>
            <a:endParaRPr kumimoji="0" lang="en-IN" sz="2400" b="1" i="0" u="none" strike="noStrike" kern="1200" cap="none" spc="0" normalizeH="0" baseline="0" noProof="0" dirty="0">
              <a:ln w="9525">
                <a:solidFill>
                  <a:prstClr val="white"/>
                </a:solidFill>
                <a:prstDash val="solid"/>
              </a:ln>
              <a:solidFill>
                <a:srgbClr val="0000CC"/>
              </a:solidFill>
              <a:effectLst>
                <a:outerShdw blurRad="12700" dist="38100" dir="2700000" algn="tl" rotWithShape="0">
                  <a:prstClr val="white">
                    <a:lumMod val="50000"/>
                  </a:prstClr>
                </a:outerShdw>
              </a:effectLst>
              <a:uLnTx/>
              <a:uFillTx/>
              <a:latin typeface="Arial" panose="020B0604020202020204" pitchFamily="34" charset="0"/>
              <a:ea typeface="+mn-ea"/>
              <a:cs typeface="Arial" panose="020B0604020202020204" pitchFamily="34" charset="0"/>
            </a:endParaRPr>
          </a:p>
        </p:txBody>
      </p:sp>
      <p:sp>
        <p:nvSpPr>
          <p:cNvPr id="2" name="TextBox 1"/>
          <p:cNvSpPr txBox="1"/>
          <p:nvPr/>
        </p:nvSpPr>
        <p:spPr>
          <a:xfrm>
            <a:off x="1604023" y="2379573"/>
            <a:ext cx="9356436"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3600" b="1" i="0" u="none" strike="noStrike" kern="1200" cap="none" spc="0" normalizeH="0" baseline="0" noProof="0" dirty="0" smtClean="0">
                <a:ln>
                  <a:noFill/>
                </a:ln>
                <a:solidFill>
                  <a:srgbClr val="0000CC"/>
                </a:solidFill>
                <a:effectLst/>
                <a:uLnTx/>
                <a:uFillTx/>
                <a:latin typeface="Times New Roman" panose="02020603050405020304" pitchFamily="18" charset="0"/>
                <a:ea typeface="+mn-ea"/>
                <a:cs typeface="Times New Roman" panose="02020603050405020304" pitchFamily="18" charset="0"/>
              </a:rPr>
              <a:t>UNIT-III</a:t>
            </a:r>
          </a:p>
          <a:p>
            <a:pPr lvl="0" algn="ctr">
              <a:defRPr/>
            </a:pPr>
            <a:r>
              <a:rPr lang="en-IN" sz="3600" b="1" dirty="0">
                <a:solidFill>
                  <a:srgbClr val="0000FF"/>
                </a:solidFill>
                <a:latin typeface="Times New Roman" panose="02020603050405020304" pitchFamily="18" charset="0"/>
                <a:cs typeface="Times New Roman" panose="02020603050405020304" pitchFamily="18" charset="0"/>
              </a:rPr>
              <a:t>Genetic strategy for cow herd improvement</a:t>
            </a:r>
            <a:endParaRPr kumimoji="0" lang="en-IN" sz="3600" b="1" i="0" u="none" strike="noStrike" kern="1200" cap="none" spc="0" normalizeH="0" baseline="0" noProof="0" dirty="0">
              <a:ln>
                <a:noFill/>
              </a:ln>
              <a:solidFill>
                <a:srgbClr val="0000FF"/>
              </a:solidFill>
              <a:effectLst/>
              <a:uLnTx/>
              <a:uFillTx/>
              <a:latin typeface="Times New Roman" panose="02020603050405020304" pitchFamily="18" charset="0"/>
              <a:cs typeface="Times New Roman" panose="02020603050405020304" pitchFamily="18" charset="0"/>
            </a:endParaRPr>
          </a:p>
        </p:txBody>
      </p:sp>
      <p:pic>
        <p:nvPicPr>
          <p:cNvPr id="7" name="Picture 6" descr="Bihar Animal Sciences University | बिहार पशु विज्ञान विश्वविद्यालय"/>
          <p:cNvPicPr/>
          <p:nvPr/>
        </p:nvPicPr>
        <p:blipFill>
          <a:blip r:embed="rId6">
            <a:extLst>
              <a:ext uri="{28A0092B-C50C-407E-A947-70E740481C1C}">
                <a14:useLocalDpi xmlns:a14="http://schemas.microsoft.com/office/drawing/2010/main" val="0"/>
              </a:ext>
            </a:extLst>
          </a:blip>
          <a:srcRect/>
          <a:stretch>
            <a:fillRect/>
          </a:stretch>
        </p:blipFill>
        <p:spPr bwMode="auto">
          <a:xfrm>
            <a:off x="26987" y="0"/>
            <a:ext cx="1862773" cy="1504950"/>
          </a:xfrm>
          <a:prstGeom prst="rect">
            <a:avLst/>
          </a:prstGeom>
          <a:noFill/>
          <a:ln>
            <a:noFill/>
          </a:ln>
        </p:spPr>
      </p:pic>
    </p:spTree>
    <p:extLst>
      <p:ext uri="{BB962C8B-B14F-4D97-AF65-F5344CB8AC3E}">
        <p14:creationId xmlns:p14="http://schemas.microsoft.com/office/powerpoint/2010/main" val="42583788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a:t>
            </a:r>
            <a:r>
              <a:rPr lang="en-IN"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enetic strategy for cow herd improvement</a:t>
            </a:r>
            <a:endPar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logical genetic strategy for cow herd improvement should include four steps.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determine your production conditions (including climatic, for-age and marketing) and the levels of animal performance that fit those conditions.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choose a breeding system.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 identify the biological types and breeds within those types that are compatible with the first two considerations.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 select for breeding the most useful individuals within those breeds.</a:t>
            </a:r>
          </a:p>
          <a:p>
            <a:pPr marL="0" indent="0">
              <a:buNone/>
            </a:pPr>
            <a:endParaRPr lang="en-IN" dirty="0"/>
          </a:p>
        </p:txBody>
      </p:sp>
    </p:spTree>
    <p:extLst>
      <p:ext uri="{BB962C8B-B14F-4D97-AF65-F5344CB8AC3E}">
        <p14:creationId xmlns:p14="http://schemas.microsoft.com/office/powerpoint/2010/main" val="12929613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Approaches of </a:t>
            </a:r>
            <a:r>
              <a:rPr lang="en-IN" sz="3200" b="1" dirty="0" err="1"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Matings</a:t>
            </a:r>
            <a:endPar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Commercial cow/calf producers who confine themselves to one breed have straight bred herds. </a:t>
            </a:r>
          </a:p>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more than one breed is used, the herd is crossbred.</a:t>
            </a:r>
          </a:p>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Straight breeding : It simply means using the same breed for both sires and dams. </a:t>
            </a:r>
          </a:p>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Inbreeding occurs over time in any breed, particularly in breeds closed to outside breeding stock. </a:t>
            </a:r>
          </a:p>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This can reduce performance (called inbreeding depression), especially in traits such as fertility, liveability and longevity.</a:t>
            </a:r>
          </a:p>
          <a:p>
            <a:pPr algn="just"/>
            <a:r>
              <a:rPr lang="en-IN" sz="26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One type of inbreeding called linebreeding if carefully planned elevate the influence of a genetic line or individual while minimizing inbreeding over all.</a:t>
            </a:r>
          </a:p>
          <a:p>
            <a:endParaRPr lang="en-IN" dirty="0"/>
          </a:p>
        </p:txBody>
      </p:sp>
    </p:spTree>
    <p:extLst>
      <p:ext uri="{BB962C8B-B14F-4D97-AF65-F5344CB8AC3E}">
        <p14:creationId xmlns:p14="http://schemas.microsoft.com/office/powerpoint/2010/main" val="9205480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Crossbreeding</a:t>
            </a:r>
            <a:r>
              <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IN" sz="32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Crossbreeding begins with the mating of two purebreds of different breeds. </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There are three potential benefits of </a:t>
            </a:r>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crossbreeding</a:t>
            </a:r>
          </a:p>
          <a:p>
            <a:pPr lvl="1"/>
            <a:r>
              <a:rPr lang="en-US" i="1"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endParaRPr lang="en-US"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lvl="1"/>
            <a:r>
              <a:rPr lang="en-US"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t>
            </a:r>
            <a:r>
              <a:rPr lang="en-US"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avorable </a:t>
            </a:r>
            <a:r>
              <a:rPr lang="en-US"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breed combinations </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lvl="1"/>
            <a:r>
              <a:rPr lang="en-US"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Complementarity</a:t>
            </a:r>
            <a:endParaRPr lang="en-IN"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buNone/>
            </a:pPr>
            <a:endParaRPr lang="en-IN" b="1" dirty="0"/>
          </a:p>
          <a:p>
            <a:pPr marL="0" indent="0">
              <a:buNone/>
            </a:pPr>
            <a:r>
              <a:rPr lang="en-US" dirty="0"/>
              <a:t> </a:t>
            </a:r>
            <a:endParaRPr lang="en-IN" dirty="0"/>
          </a:p>
          <a:p>
            <a:endParaRPr lang="en-IN" dirty="0"/>
          </a:p>
        </p:txBody>
      </p:sp>
    </p:spTree>
    <p:extLst>
      <p:ext uri="{BB962C8B-B14F-4D97-AF65-F5344CB8AC3E}">
        <p14:creationId xmlns:p14="http://schemas.microsoft.com/office/powerpoint/2010/main" val="34280268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IN" b="1" dirty="0"/>
              <a:t/>
            </a:r>
            <a:br>
              <a:rPr lang="en-IN" b="1" dirty="0"/>
            </a:br>
            <a:endParaRPr lang="en-IN" dirty="0"/>
          </a:p>
        </p:txBody>
      </p:sp>
      <p:sp>
        <p:nvSpPr>
          <p:cNvPr id="3" name="Content Placeholder 2"/>
          <p:cNvSpPr>
            <a:spLocks noGrp="1"/>
          </p:cNvSpPr>
          <p:nvPr>
            <p:ph idx="1"/>
          </p:nvPr>
        </p:nvSpPr>
        <p:spPr/>
        <p:txBody>
          <a:bodyPr>
            <a:normAutofit/>
          </a:bodyPr>
          <a:lstStyle/>
          <a:p>
            <a:pPr algn="just"/>
            <a:r>
              <a:rPr lang="en-US" sz="24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also called </a:t>
            </a:r>
            <a:r>
              <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hybrid vigor,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occurs when the performance of crossbred progeny is different than the average of their parent types.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 is greatest in the progeny of least related parents</a:t>
            </a:r>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 is reduced when both parents contain the same breed. There is no loss of heterosis if the parents share no breed in common, whether the parents are purebreds or crossbreds.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 F1 is bred to either of its parent breeds (called a </a:t>
            </a:r>
            <a:r>
              <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backcross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heterosis in its progeny is about half of that expressed in the F1.</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F1 is not backcrossed but is bred to a third breed, or an unrelated crossbred, there should be no loss of heterosis in its progeny because the sire and dam have no breed in common as in a backcross.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8793679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err="1"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Contd</a:t>
            </a:r>
            <a:r>
              <a:rPr lang="en-IN"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two F1s of the same cross are mated, the progeny called F2  should have about half the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of the F1.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 F2s and subsequent generations of this cross are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intermated</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their progeny average no additional loss of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except for any inbreeding that might develop over time. </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Characteristics express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differently.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tends to be highest in fertility, </a:t>
            </a:r>
            <a:r>
              <a:rPr lang="en-IN" sz="2400"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livability</a:t>
            </a:r>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longevity; intermediate in milk production, weight gain, feed efficiency and body size; and lowest in carcass traits.</a:t>
            </a:r>
          </a:p>
          <a:p>
            <a:pPr algn="just"/>
            <a:r>
              <a:rPr lang="en-IN"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 most productive crossbreds come from genetically superior parents.</a:t>
            </a:r>
          </a:p>
          <a:p>
            <a:endParaRPr lang="en-IN" dirty="0"/>
          </a:p>
        </p:txBody>
      </p:sp>
    </p:spTree>
    <p:extLst>
      <p:ext uri="{BB962C8B-B14F-4D97-AF65-F5344CB8AC3E}">
        <p14:creationId xmlns:p14="http://schemas.microsoft.com/office/powerpoint/2010/main" val="24099784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Favorable </a:t>
            </a:r>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Breed Combinations</a:t>
            </a:r>
            <a:r>
              <a:rPr lang="en-IN" b="1" dirty="0"/>
              <a:t/>
            </a:r>
            <a:br>
              <a:rPr lang="en-IN" b="1" dirty="0"/>
            </a:br>
            <a:endParaRPr lang="en-IN" dirty="0"/>
          </a:p>
        </p:txBody>
      </p:sp>
      <p:sp>
        <p:nvSpPr>
          <p:cNvPr id="3" name="Content Placeholder 2"/>
          <p:cNvSpPr>
            <a:spLocks noGrp="1"/>
          </p:cNvSpPr>
          <p:nvPr>
            <p:ph idx="1"/>
          </p:nvPr>
        </p:nvSpPr>
        <p:spPr/>
        <p:txBody>
          <a:bodyPr>
            <a:normAutofit/>
          </a:bodyPr>
          <a:lstStyle/>
          <a:p>
            <a:pPr algn="just"/>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Even without </a:t>
            </a:r>
            <a:r>
              <a:rPr lang="en-US" sz="24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heterosis</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there can be benefits merely from combining breeds. </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 breeds with high carcass quality are generally not well adapted to tropical conditions, and those that do have good tropical adaptability usually have relatively low carcass quality. </a:t>
            </a:r>
            <a:endPar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Crossing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breeds of these two types can produce progeny with an acceptable intermediate level of both traits. </a:t>
            </a:r>
            <a:endPar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Such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favorable breed combinations can be the most important benefit of crossbreeding. </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36474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Complementarity</a:t>
            </a:r>
            <a:endParaRPr lang="en-IN"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IN"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Complementarity requires dissimilar sires and dams. </a:t>
            </a:r>
          </a:p>
          <a:p>
            <a:pPr algn="just"/>
            <a:r>
              <a:rPr lang="en-IN"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Complementarity results not only from the favourable combination of different types but also from the manner in which they are combined</a:t>
            </a:r>
            <a:r>
              <a:rPr lang="en-IN" dirty="0" smtClean="0"/>
              <a:t>. </a:t>
            </a:r>
            <a:endParaRPr lang="en-IN" dirty="0"/>
          </a:p>
        </p:txBody>
      </p:sp>
    </p:spTree>
    <p:extLst>
      <p:ext uri="{BB962C8B-B14F-4D97-AF65-F5344CB8AC3E}">
        <p14:creationId xmlns:p14="http://schemas.microsoft.com/office/powerpoint/2010/main" val="18016024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29673"/>
            <a:ext cx="10485582" cy="5486400"/>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ctr"/>
            <a:r>
              <a:rPr lang="en-US" sz="11500" b="1" dirty="0" smtClean="0">
                <a:solidFill>
                  <a:srgbClr val="FFFF00"/>
                </a:solidFill>
                <a:effectLst>
                  <a:outerShdw blurRad="38100" dist="38100" dir="2700000" algn="tl">
                    <a:srgbClr val="000000">
                      <a:alpha val="43137"/>
                    </a:srgbClr>
                  </a:outerShdw>
                </a:effectLst>
                <a:latin typeface="Edwardian Script ITC" panose="030303020407070D0804" pitchFamily="66" charset="0"/>
              </a:rPr>
              <a:t>Thanking you </a:t>
            </a:r>
            <a:endParaRPr lang="en-IN" sz="11500" b="1" dirty="0">
              <a:solidFill>
                <a:srgbClr val="FFFF00"/>
              </a:solidFill>
              <a:effectLst>
                <a:outerShdw blurRad="38100" dist="38100" dir="2700000" algn="tl">
                  <a:srgbClr val="000000">
                    <a:alpha val="43137"/>
                  </a:srgbClr>
                </a:outerShdw>
              </a:effectLst>
              <a:latin typeface="Edwardian Script ITC" panose="030303020407070D0804" pitchFamily="66" charset="0"/>
            </a:endParaRPr>
          </a:p>
        </p:txBody>
      </p:sp>
    </p:spTree>
    <p:extLst>
      <p:ext uri="{BB962C8B-B14F-4D97-AF65-F5344CB8AC3E}">
        <p14:creationId xmlns:p14="http://schemas.microsoft.com/office/powerpoint/2010/main" val="35351249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TotalTime>
  <Words>437</Words>
  <Application>Microsoft Office PowerPoint</Application>
  <PresentationFormat>Widescreen</PresentationFormat>
  <Paragraphs>49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Edwardian Script ITC</vt:lpstr>
      <vt:lpstr>Times New Roman</vt:lpstr>
      <vt:lpstr>Office Theme</vt:lpstr>
      <vt:lpstr>BIHAR ANIMAL SCIENCES UNIVERSITY, PATNA, BIHAR Bihar Veterinary College, Patna</vt:lpstr>
      <vt:lpstr>Genetic strategy for cow herd improvement</vt:lpstr>
      <vt:lpstr>Approaches of Matings</vt:lpstr>
      <vt:lpstr>Crossbreeding </vt:lpstr>
      <vt:lpstr> Heterosis </vt:lpstr>
      <vt:lpstr>Contd…</vt:lpstr>
      <vt:lpstr> Favorable Breed Combinations </vt:lpstr>
      <vt:lpstr>Complementarity</vt:lpstr>
      <vt:lpstr>Thanking you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 strategy for cow herd improvement</dc:title>
  <dc:creator>HP</dc:creator>
  <cp:lastModifiedBy>HP</cp:lastModifiedBy>
  <cp:revision>10</cp:revision>
  <dcterms:created xsi:type="dcterms:W3CDTF">2020-11-13T07:06:23Z</dcterms:created>
  <dcterms:modified xsi:type="dcterms:W3CDTF">2020-11-13T10:25:58Z</dcterms:modified>
</cp:coreProperties>
</file>