
<file path=[Content_Types].xml><?xml version="1.0" encoding="utf-8"?>
<Types xmlns="http://schemas.openxmlformats.org/package/2006/content-types">
  <Default Extension="bmp" ContentType="image/bmp"/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  <p:sldMasterId id="2147483672" r:id="rId3"/>
  </p:sldMasterIdLst>
  <p:notesMasterIdLst>
    <p:notesMasterId r:id="rId11"/>
  </p:notesMasterIdLst>
  <p:sldIdLst>
    <p:sldId id="302" r:id="rId4"/>
    <p:sldId id="290" r:id="rId5"/>
    <p:sldId id="287" r:id="rId6"/>
    <p:sldId id="288" r:id="rId7"/>
    <p:sldId id="294" r:id="rId8"/>
    <p:sldId id="295" r:id="rId9"/>
    <p:sldId id="303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>
    <p:restoredLeft sz="15620"/>
    <p:restoredTop sz="94660"/>
  </p:normalViewPr>
  <p:slideViewPr>
    <p:cSldViewPr snapToGrid="0">
      <p:cViewPr varScale="1">
        <p:scale>
          <a:sx n="83" d="100"/>
          <a:sy n="83" d="100"/>
        </p:scale>
        <p:origin x="658" y="6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viewProps" Target="viewProps.xml"/><Relationship Id="rId3" Type="http://schemas.openxmlformats.org/officeDocument/2006/relationships/slideMaster" Target="slideMasters/slideMaster3.xml"/><Relationship Id="rId7" Type="http://schemas.openxmlformats.org/officeDocument/2006/relationships/slide" Target="slides/slide4.xml"/><Relationship Id="rId12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2.xml"/><Relationship Id="rId15" Type="http://schemas.openxmlformats.org/officeDocument/2006/relationships/tableStyles" Target="tableStyles.xml"/><Relationship Id="rId10" Type="http://schemas.openxmlformats.org/officeDocument/2006/relationships/slide" Target="slides/slide7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6287B0A-550C-4A41-B53F-E1ECF64623BA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1A31201-C31A-4F5F-BB8B-305D69D3CF6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6187024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8A89C05-CC66-4BC3-89D1-66D0A1224BB2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0242566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bmp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bmp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748213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69760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850926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5165618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191367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4295632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610992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477116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850031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495105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2496663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1" y="0"/>
            <a:ext cx="12192000" cy="6858000"/>
          </a:xfrm>
          <a:prstGeom prst="rect">
            <a:avLst/>
          </a:prstGeom>
          <a:blipFill dpi="0" rotWithShape="1">
            <a:blip r:embed="rId2">
              <a:alphaModFix amt="45000"/>
              <a:duotone>
                <a:schemeClr val="accent2">
                  <a:shade val="45000"/>
                  <a:satMod val="135000"/>
                </a:schemeClr>
                <a:prstClr val="white"/>
              </a:duotone>
            </a:blip>
            <a:srcRect/>
            <a:tile tx="-31750" ty="-120650" sx="100000" sy="100000" flip="xy" algn="tl"/>
          </a:blipFill>
          <a:ln w="19050" cmpd="sng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307870" y="1267730"/>
            <a:ext cx="9576262" cy="4307950"/>
          </a:xfrm>
          <a:prstGeom prst="rect">
            <a:avLst/>
          </a:prstGeom>
          <a:solidFill>
            <a:schemeClr val="tx1"/>
          </a:solidFill>
          <a:ln w="6350" cap="flat" cmpd="sng" algn="ctr">
            <a:solidFill>
              <a:schemeClr val="tx1">
                <a:lumMod val="65000"/>
                <a:lumOff val="35000"/>
              </a:schemeClr>
            </a:solidFill>
            <a:prstDash val="solid"/>
          </a:ln>
          <a:effectLst>
            <a:outerShdw blurRad="63500" algn="ctr" rotWithShape="0">
              <a:prstClr val="black">
                <a:alpha val="40000"/>
              </a:prstClr>
            </a:outerShdw>
            <a:softEdge rad="0"/>
          </a:effectLst>
        </p:spPr>
      </p:sp>
      <p:sp>
        <p:nvSpPr>
          <p:cNvPr id="11" name="Rectangle 10"/>
          <p:cNvSpPr/>
          <p:nvPr/>
        </p:nvSpPr>
        <p:spPr>
          <a:xfrm>
            <a:off x="1447801" y="1411615"/>
            <a:ext cx="9296400" cy="4034770"/>
          </a:xfrm>
          <a:prstGeom prst="rect">
            <a:avLst/>
          </a:prstGeom>
          <a:solidFill>
            <a:schemeClr val="bg2"/>
          </a:solidFill>
          <a:ln w="9525" cap="sq" cmpd="sng" algn="ctr">
            <a:noFill/>
            <a:prstDash val="solid"/>
            <a:miter lim="800000"/>
          </a:ln>
          <a:effectLst/>
        </p:spPr>
      </p:sp>
      <p:sp>
        <p:nvSpPr>
          <p:cNvPr id="15" name="Rectangle 14"/>
          <p:cNvSpPr/>
          <p:nvPr/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  <a:effectLst>
            <a:outerShdw blurRad="50800" dist="127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4" name="Group 3"/>
          <p:cNvGrpSpPr/>
          <p:nvPr/>
        </p:nvGrpSpPr>
        <p:grpSpPr>
          <a:xfrm>
            <a:off x="5250180" y="1267730"/>
            <a:ext cx="1691640" cy="645295"/>
            <a:chOff x="5318306" y="1386268"/>
            <a:chExt cx="1567331" cy="645295"/>
          </a:xfrm>
        </p:grpSpPr>
        <p:cxnSp>
          <p:nvCxnSpPr>
            <p:cNvPr id="17" name="Straight Connector 16"/>
            <p:cNvCxnSpPr/>
            <p:nvPr/>
          </p:nvCxnSpPr>
          <p:spPr>
            <a:xfrm>
              <a:off x="5318306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>
              <a:off x="6885637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/>
          </p:nvCxnSpPr>
          <p:spPr>
            <a:xfrm>
              <a:off x="5318306" y="2031563"/>
              <a:ext cx="1567331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61708" y="2091263"/>
            <a:ext cx="9068586" cy="2590800"/>
          </a:xfrm>
        </p:spPr>
        <p:txBody>
          <a:bodyPr tIns="45720" bIns="45720" anchor="ctr">
            <a:noAutofit/>
          </a:bodyPr>
          <a:lstStyle>
            <a:lvl1pPr algn="ctr">
              <a:lnSpc>
                <a:spcPct val="83000"/>
              </a:lnSpc>
              <a:defRPr lang="en-US" sz="7200" b="0" kern="1200" cap="all" spc="-100" baseline="0" dirty="0">
                <a:solidFill>
                  <a:schemeClr val="tx1"/>
                </a:solidFill>
                <a:effectLst>
                  <a:outerShdw blurRad="38100" dist="12700" dir="2700000" algn="tl" rotWithShape="0">
                    <a:prstClr val="black">
                      <a:alpha val="40000"/>
                    </a:prstClr>
                  </a:outerShdw>
                </a:effectLst>
                <a:latin typeface="+mj-lt"/>
                <a:ea typeface="+mn-ea"/>
                <a:cs typeface="+mn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62100" y="4682062"/>
            <a:ext cx="9070848" cy="457201"/>
          </a:xfrm>
        </p:spPr>
        <p:txBody>
          <a:bodyPr>
            <a:normAutofit/>
          </a:bodyPr>
          <a:lstStyle>
            <a:lvl1pPr marL="0" indent="0" algn="ctr">
              <a:spcBef>
                <a:spcPts val="0"/>
              </a:spcBef>
              <a:buNone/>
              <a:defRPr sz="1600" spc="80" baseline="0">
                <a:solidFill>
                  <a:schemeClr val="tx2"/>
                </a:solidFill>
              </a:defRPr>
            </a:lvl1pPr>
            <a:lvl2pPr marL="457200" indent="0" algn="ctr">
              <a:buNone/>
              <a:defRPr sz="1600"/>
            </a:lvl2pPr>
            <a:lvl3pPr marL="914400" indent="0" algn="ctr">
              <a:buNone/>
              <a:defRPr sz="16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20" name="Date Placeholder 19"/>
          <p:cNvSpPr>
            <a:spLocks noGrp="1"/>
          </p:cNvSpPr>
          <p:nvPr>
            <p:ph type="dt" sz="half" idx="10"/>
          </p:nvPr>
        </p:nvSpPr>
        <p:spPr>
          <a:xfrm>
            <a:off x="5318760" y="1341255"/>
            <a:ext cx="1554480" cy="527213"/>
          </a:xfrm>
        </p:spPr>
        <p:txBody>
          <a:bodyPr/>
          <a:lstStyle>
            <a:lvl1pPr algn="ctr">
              <a:defRPr sz="1300" spc="0" baseline="0">
                <a:solidFill>
                  <a:srgbClr val="FFFFFF"/>
                </a:solidFill>
                <a:latin typeface="+mn-lt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3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3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21" name="Footer Placeholder 20"/>
          <p:cNvSpPr>
            <a:spLocks noGrp="1"/>
          </p:cNvSpPr>
          <p:nvPr>
            <p:ph type="ftr" sz="quarter" idx="11"/>
          </p:nvPr>
        </p:nvSpPr>
        <p:spPr>
          <a:xfrm>
            <a:off x="1453896" y="5212080"/>
            <a:ext cx="5905500" cy="228600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12"/>
          </p:nvPr>
        </p:nvSpPr>
        <p:spPr>
          <a:xfrm>
            <a:off x="8606919" y="5212080"/>
            <a:ext cx="2111881" cy="2286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8260161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sz="1800"/>
            </a:lvl1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5414711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18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3">
                  <a:shade val="45000"/>
                  <a:satMod val="135000"/>
                </a:schemeClr>
                <a:prstClr val="white"/>
              </a:duotone>
            </a:blip>
            <a:srcRect/>
            <a:tile tx="-31750" ty="-120650" sx="100000" sy="100000" flip="xy" algn="tl"/>
          </a:blipFill>
          <a:ln w="19050" cmpd="sng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3" name="Rectangle 22"/>
          <p:cNvSpPr/>
          <p:nvPr/>
        </p:nvSpPr>
        <p:spPr>
          <a:xfrm>
            <a:off x="1307870" y="1267730"/>
            <a:ext cx="9576262" cy="4307950"/>
          </a:xfrm>
          <a:prstGeom prst="rect">
            <a:avLst/>
          </a:prstGeom>
          <a:solidFill>
            <a:schemeClr val="tx1"/>
          </a:solidFill>
          <a:ln w="6350" cap="flat" cmpd="sng" algn="ctr">
            <a:solidFill>
              <a:schemeClr val="tx1">
                <a:lumMod val="65000"/>
                <a:lumOff val="35000"/>
              </a:schemeClr>
            </a:solidFill>
            <a:prstDash val="solid"/>
          </a:ln>
          <a:effectLst>
            <a:outerShdw blurRad="63500" algn="ctr" rotWithShape="0">
              <a:prstClr val="black">
                <a:alpha val="40000"/>
              </a:prstClr>
            </a:outerShdw>
            <a:softEdge rad="0"/>
          </a:effectLst>
        </p:spPr>
      </p:sp>
      <p:sp>
        <p:nvSpPr>
          <p:cNvPr id="24" name="Rectangle 23"/>
          <p:cNvSpPr/>
          <p:nvPr/>
        </p:nvSpPr>
        <p:spPr>
          <a:xfrm>
            <a:off x="1447801" y="1411615"/>
            <a:ext cx="9296400" cy="4034770"/>
          </a:xfrm>
          <a:prstGeom prst="rect">
            <a:avLst/>
          </a:prstGeom>
          <a:solidFill>
            <a:schemeClr val="bg2"/>
          </a:solidFill>
          <a:ln w="9525" cap="sq" cmpd="sng" algn="ctr">
            <a:noFill/>
            <a:prstDash val="solid"/>
            <a:miter lim="800000"/>
          </a:ln>
          <a:effectLst/>
        </p:spPr>
      </p:sp>
      <p:sp>
        <p:nvSpPr>
          <p:cNvPr id="30" name="Rectangle 29"/>
          <p:cNvSpPr/>
          <p:nvPr/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  <a:effectLst>
            <a:outerShdw blurRad="50800" dist="127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31" name="Group 30"/>
          <p:cNvGrpSpPr/>
          <p:nvPr/>
        </p:nvGrpSpPr>
        <p:grpSpPr>
          <a:xfrm>
            <a:off x="5250180" y="1267730"/>
            <a:ext cx="1691640" cy="645295"/>
            <a:chOff x="5318306" y="1386268"/>
            <a:chExt cx="1567331" cy="645295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5318306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3" name="Straight Connector 32"/>
            <p:cNvCxnSpPr/>
            <p:nvPr/>
          </p:nvCxnSpPr>
          <p:spPr>
            <a:xfrm>
              <a:off x="6885637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4" name="Straight Connector 33"/>
            <p:cNvCxnSpPr/>
            <p:nvPr/>
          </p:nvCxnSpPr>
          <p:spPr>
            <a:xfrm>
              <a:off x="5318306" y="2031563"/>
              <a:ext cx="1567331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63623" y="2094309"/>
            <a:ext cx="9070848" cy="2587752"/>
          </a:xfrm>
        </p:spPr>
        <p:txBody>
          <a:bodyPr anchor="ctr">
            <a:noAutofit/>
          </a:bodyPr>
          <a:lstStyle>
            <a:lvl1pPr algn="ctr">
              <a:lnSpc>
                <a:spcPct val="83000"/>
              </a:lnSpc>
              <a:defRPr lang="en-US" sz="7200" b="0" kern="1200" cap="all" spc="-100" baseline="0" dirty="0">
                <a:solidFill>
                  <a:schemeClr val="tx1"/>
                </a:solidFill>
                <a:effectLst>
                  <a:outerShdw blurRad="38100" dist="12700" dir="2700000" algn="tl" rotWithShape="0">
                    <a:prstClr val="black">
                      <a:alpha val="40000"/>
                    </a:prstClr>
                  </a:outerShdw>
                </a:effectLst>
                <a:latin typeface="+mj-lt"/>
                <a:ea typeface="+mn-ea"/>
                <a:cs typeface="+mn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63624" y="4682062"/>
            <a:ext cx="9070848" cy="457200"/>
          </a:xfrm>
        </p:spPr>
        <p:txBody>
          <a:bodyPr anchor="t">
            <a:normAutofit/>
          </a:bodyPr>
          <a:lstStyle>
            <a:lvl1pPr marL="0" indent="0" algn="ctr">
              <a:buNone/>
              <a:tabLst>
                <a:tab pos="2633663" algn="l"/>
              </a:tabLst>
              <a:defRPr sz="1600">
                <a:solidFill>
                  <a:schemeClr val="tx2"/>
                </a:solidFill>
                <a:effectLst/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321808" y="1344502"/>
            <a:ext cx="1554480" cy="530352"/>
          </a:xfrm>
        </p:spPr>
        <p:txBody>
          <a:bodyPr/>
          <a:lstStyle>
            <a:lvl1pPr algn="ctr">
              <a:defRPr lang="en-US" sz="1300" kern="1200" spc="0" baseline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3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3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453896" y="5212080"/>
            <a:ext cx="5907024" cy="228600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04504" y="5212080"/>
            <a:ext cx="2112264" cy="2286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9962891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66800" y="2103120"/>
            <a:ext cx="4754880" cy="374904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70320" y="2103120"/>
            <a:ext cx="4754880" cy="374904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3799627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9848" y="2074334"/>
            <a:ext cx="4754880" cy="640080"/>
          </a:xfrm>
        </p:spPr>
        <p:txBody>
          <a:bodyPr anchor="ctr">
            <a:normAutofit/>
          </a:bodyPr>
          <a:lstStyle>
            <a:lvl1pPr marL="0" indent="0" algn="ctr">
              <a:spcBef>
                <a:spcPts val="0"/>
              </a:spcBef>
              <a:buNone/>
              <a:defRPr sz="1800" b="0">
                <a:solidFill>
                  <a:schemeClr val="tx2"/>
                </a:solidFill>
                <a:latin typeface="+mn-lt"/>
              </a:defRPr>
            </a:lvl1pPr>
            <a:lvl2pPr marL="457200" indent="0">
              <a:buNone/>
              <a:defRPr sz="18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69848" y="2755898"/>
            <a:ext cx="4754880" cy="320040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73368" y="2074334"/>
            <a:ext cx="4754880" cy="640080"/>
          </a:xfrm>
        </p:spPr>
        <p:txBody>
          <a:bodyPr anchor="ctr">
            <a:normAutofit/>
          </a:bodyPr>
          <a:lstStyle>
            <a:lvl1pPr marL="0" indent="0" algn="ctr">
              <a:spcBef>
                <a:spcPts val="0"/>
              </a:spcBef>
              <a:buNone/>
              <a:defRPr sz="1800" b="0">
                <a:solidFill>
                  <a:schemeClr val="tx2"/>
                </a:solidFill>
              </a:defRPr>
            </a:lvl1pPr>
            <a:lvl2pPr marL="457200" indent="0">
              <a:buNone/>
              <a:defRPr sz="18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73368" y="2756581"/>
            <a:ext cx="4754880" cy="320040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6242193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0293665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5752766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/>
          <p:cNvSpPr/>
          <p:nvPr/>
        </p:nvSpPr>
        <p:spPr>
          <a:xfrm>
            <a:off x="234693" y="237744"/>
            <a:ext cx="8633081" cy="6382512"/>
          </a:xfrm>
          <a:prstGeom prst="rect">
            <a:avLst/>
          </a:prstGeom>
          <a:solidFill>
            <a:schemeClr val="tx1"/>
          </a:solidFill>
          <a:ln w="6350" cap="flat" cmpd="sng" algn="ctr">
            <a:solidFill>
              <a:schemeClr val="tx1">
                <a:lumMod val="75000"/>
              </a:schemeClr>
            </a:solidFill>
            <a:prstDash val="solid"/>
          </a:ln>
          <a:effectLst>
            <a:softEdge rad="0"/>
          </a:effectLst>
        </p:spPr>
      </p:sp>
      <p:sp>
        <p:nvSpPr>
          <p:cNvPr id="16" name="Rectangle 15"/>
          <p:cNvSpPr/>
          <p:nvPr/>
        </p:nvSpPr>
        <p:spPr>
          <a:xfrm>
            <a:off x="371856" y="374904"/>
            <a:ext cx="8353044" cy="6108192"/>
          </a:xfrm>
          <a:prstGeom prst="rect">
            <a:avLst/>
          </a:prstGeom>
          <a:solidFill>
            <a:schemeClr val="bg2"/>
          </a:solidFill>
          <a:ln w="6350" cap="sq" cmpd="sng" algn="ctr">
            <a:noFill/>
            <a:prstDash val="solid"/>
            <a:miter lim="800000"/>
          </a:ln>
          <a:effectLst/>
        </p:spPr>
      </p:sp>
      <p:sp>
        <p:nvSpPr>
          <p:cNvPr id="15" name="Rectangle 14"/>
          <p:cNvSpPr/>
          <p:nvPr/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296400" y="607392"/>
            <a:ext cx="2430780" cy="1645920"/>
          </a:xfrm>
        </p:spPr>
        <p:txBody>
          <a:bodyPr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0" kern="1200" cap="none" spc="0" baseline="0" dirty="0">
                <a:solidFill>
                  <a:schemeClr val="bg1"/>
                </a:solidFill>
                <a:effectLst/>
                <a:latin typeface="+mj-lt"/>
                <a:ea typeface="+mn-ea"/>
                <a:cs typeface="+mn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90575" y="704850"/>
            <a:ext cx="7562850" cy="5143500"/>
          </a:xfrm>
        </p:spPr>
        <p:txBody>
          <a:bodyPr/>
          <a:lstStyle>
            <a:lvl1pPr>
              <a:defRPr sz="19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296400" y="2286000"/>
            <a:ext cx="2430780" cy="3505200"/>
          </a:xfrm>
        </p:spPr>
        <p:txBody>
          <a:bodyPr>
            <a:normAutofit/>
          </a:bodyPr>
          <a:lstStyle>
            <a:lvl1pPr marL="0" indent="0">
              <a:lnSpc>
                <a:spcPct val="110000"/>
              </a:lnSpc>
              <a:spcBef>
                <a:spcPts val="800"/>
              </a:spcBef>
              <a:buNone/>
              <a:defRPr sz="1400">
                <a:solidFill>
                  <a:schemeClr val="bg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439158" y="6214535"/>
            <a:ext cx="5184648" cy="256032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455F5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455F5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9157546" y="374904"/>
            <a:ext cx="2651760" cy="6108192"/>
          </a:xfrm>
          <a:prstGeom prst="rect">
            <a:avLst/>
          </a:prstGeom>
          <a:noFill/>
          <a:ln w="6350" cap="sq">
            <a:solidFill>
              <a:schemeClr val="tx1">
                <a:lumMod val="65000"/>
                <a:lumOff val="35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08194661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/>
          <p:cNvSpPr/>
          <p:nvPr/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tx1"/>
          </a:solidFill>
          <a:ln w="6350" cap="sq">
            <a:solidFill>
              <a:schemeClr val="tx1">
                <a:lumMod val="75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9157546" y="374904"/>
            <a:ext cx="2651760" cy="6108192"/>
          </a:xfrm>
          <a:prstGeom prst="rect">
            <a:avLst/>
          </a:prstGeom>
          <a:solidFill>
            <a:schemeClr val="bg2"/>
          </a:solidFill>
          <a:ln w="6350" cap="sq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296400" y="603504"/>
            <a:ext cx="2432304" cy="1645920"/>
          </a:xfrm>
        </p:spPr>
        <p:txBody>
          <a:bodyPr anchor="b">
            <a:noAutofit/>
          </a:bodyPr>
          <a:lstStyle>
            <a:lvl1pPr algn="l">
              <a:defRPr sz="2800" b="0">
                <a:solidFill>
                  <a:schemeClr val="tx1"/>
                </a:solidFill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28599" y="237744"/>
            <a:ext cx="8601076" cy="6382512"/>
          </a:xfrm>
          <a:solidFill>
            <a:srgbClr val="808080"/>
          </a:solidFill>
          <a:ln>
            <a:noFill/>
          </a:ln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296400" y="2286000"/>
            <a:ext cx="2432304" cy="3502152"/>
          </a:xfrm>
        </p:spPr>
        <p:txBody>
          <a:bodyPr>
            <a:normAutofit/>
          </a:bodyPr>
          <a:lstStyle>
            <a:lvl1pPr marL="0" indent="0" algn="l">
              <a:lnSpc>
                <a:spcPct val="110000"/>
              </a:lnSpc>
              <a:spcBef>
                <a:spcPts val="800"/>
              </a:spcBef>
              <a:buNone/>
              <a:defRPr sz="1400">
                <a:solidFill>
                  <a:schemeClr val="tx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>
                <a:outerShdw blurRad="19050" dist="6350" dir="2700000" algn="tl" rotWithShape="0">
                  <a:prstClr val="black">
                    <a:alpha val="40000"/>
                  </a:prstClr>
                </a:outerShdw>
              </a:effectLst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marL="0" algn="r" defTabSz="914400" rtl="0" eaLnBrk="1" latinLnBrk="0" hangingPunct="1">
              <a:defRPr lang="en-US" sz="1000" kern="1200" dirty="0"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  <a:latin typeface="+mn-lt"/>
                <a:ea typeface="+mn-ea"/>
                <a:cs typeface="+mn-cs"/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>
                <a:outerShdw blurRad="19050" dist="6350" dir="2700000" algn="tl" rotWithShape="0">
                  <a:prstClr val="black">
                    <a:alpha val="40000"/>
                  </a:prstClr>
                </a:outerShdw>
              </a:effectLst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5899669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6991653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991600" y="762000"/>
            <a:ext cx="2362200" cy="52578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762000"/>
            <a:ext cx="8077200" cy="5257800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43856463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69904235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4886337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08400364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54777686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29271404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38259867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43210428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47224849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32853793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82407244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545724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269357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tx1"/>
          </a:solidFill>
          <a:ln w="6350" cap="flat" cmpd="sng" algn="ctr">
            <a:solidFill>
              <a:schemeClr val="tx1">
                <a:lumMod val="75000"/>
              </a:schemeClr>
            </a:solidFill>
            <a:prstDash val="solid"/>
          </a:ln>
          <a:effectLst>
            <a:softEdge rad="0"/>
          </a:effectLst>
        </p:spPr>
      </p:sp>
      <p:sp>
        <p:nvSpPr>
          <p:cNvPr id="8" name="Rectangle 7"/>
          <p:cNvSpPr/>
          <p:nvPr/>
        </p:nvSpPr>
        <p:spPr>
          <a:xfrm>
            <a:off x="371856" y="374904"/>
            <a:ext cx="11448288" cy="6108192"/>
          </a:xfrm>
          <a:prstGeom prst="rect">
            <a:avLst/>
          </a:prstGeom>
          <a:solidFill>
            <a:schemeClr val="bg2"/>
          </a:solidFill>
          <a:ln w="6350" cap="sq" cmpd="sng" algn="ctr">
            <a:noFill/>
            <a:prstDash val="solid"/>
            <a:miter lim="800000"/>
          </a:ln>
          <a:effectLst/>
        </p:spPr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1371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2103120"/>
            <a:ext cx="10058400" cy="39319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89464" y="6214535"/>
            <a:ext cx="274320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000">
                <a:solidFill>
                  <a:schemeClr val="bg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455F5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455F5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489960" y="6214535"/>
            <a:ext cx="521208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1000">
                <a:solidFill>
                  <a:schemeClr val="bg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455F5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48535" y="6214535"/>
            <a:ext cx="146304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000">
                <a:solidFill>
                  <a:schemeClr val="bg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455F5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455F5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73532031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lang="en-US" sz="4800" kern="1200" cap="none" spc="0" baseline="0" dirty="0">
          <a:solidFill>
            <a:schemeClr val="tx1"/>
          </a:solidFill>
          <a:effectLst/>
          <a:latin typeface="+mj-lt"/>
          <a:ea typeface="+mn-ea"/>
          <a:cs typeface="+mn-cs"/>
        </a:defRPr>
      </a:lvl1pPr>
    </p:titleStyle>
    <p:bodyStyle>
      <a:lvl1pPr marL="182880" indent="-182880" algn="l" defTabSz="914400" rtl="0" eaLnBrk="1" latinLnBrk="0" hangingPunct="1">
        <a:lnSpc>
          <a:spcPct val="100000"/>
        </a:lnSpc>
        <a:spcBef>
          <a:spcPts val="900"/>
        </a:spcBef>
        <a:spcAft>
          <a:spcPts val="0"/>
        </a:spcAft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bg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bg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bg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bg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657202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5.emf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890588"/>
          </a:xfrm>
          <a:blipFill dpi="0" rotWithShape="0">
            <a:blip r:embed="rId3"/>
            <a:srcRect/>
            <a:tile tx="0" ty="0" sx="100000" sy="100000" flip="none" algn="tl"/>
          </a:blipFill>
        </p:spPr>
        <p:txBody>
          <a:bodyPr/>
          <a:lstStyle/>
          <a:p>
            <a:pPr algn="ctr" eaLnBrk="1" hangingPunct="1"/>
            <a:r>
              <a:rPr lang="en-IN" altLang="en-US" sz="2400" b="1" i="1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BIHAR ANIMAL SCIENCES UNIVERSITY, PATNA, BIHAR</a:t>
            </a:r>
            <a:br>
              <a:rPr lang="en-IN" altLang="en-US" sz="2400" b="1" i="1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IN" altLang="en-US" sz="2400" b="1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Bihar Veterinary College, Patna</a:t>
            </a:r>
            <a:endParaRPr lang="en-IN" altLang="en-US" sz="2400" dirty="0" smtClean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3075" name="Content Placeholder 3"/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6988" y="19050"/>
            <a:ext cx="1709737" cy="1485900"/>
          </a:xfrm>
        </p:spPr>
      </p:pic>
      <p:pic>
        <p:nvPicPr>
          <p:cNvPr id="3076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94988" y="19050"/>
            <a:ext cx="1470025" cy="1485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7" name="TextBox 4"/>
          <p:cNvSpPr txBox="1">
            <a:spLocks noChangeArrowheads="1"/>
          </p:cNvSpPr>
          <p:nvPr/>
        </p:nvSpPr>
        <p:spPr bwMode="auto">
          <a:xfrm>
            <a:off x="1681163" y="4454525"/>
            <a:ext cx="9013825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1" i="0" u="none" strike="noStrike" kern="1200" cap="none" spc="0" normalizeH="0" baseline="0" noProof="0" dirty="0">
                <a:ln w="13462">
                  <a:solidFill>
                    <a:srgbClr val="2C2C2C"/>
                  </a:solidFill>
                  <a:prstDash val="solid"/>
                </a:ln>
                <a:solidFill>
                  <a:srgbClr val="FFFFFF">
                    <a:lumMod val="85000"/>
                    <a:lumOff val="15000"/>
                  </a:srgbClr>
                </a:solidFill>
                <a:effectLst>
                  <a:outerShdw dist="38100" dir="2700000" algn="bl" rotWithShape="0">
                    <a:srgbClr val="828288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</a:t>
            </a:r>
            <a:r>
              <a:rPr kumimoji="0" lang="en-IN" sz="2400" b="1" i="0" u="none" strike="noStrike" kern="1200" cap="none" spc="0" normalizeH="0" baseline="0" noProof="0" dirty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Speaker: </a:t>
            </a:r>
            <a:r>
              <a:rPr kumimoji="0" lang="en-IN" sz="2400" b="1" i="0" u="none" strike="noStrike" kern="1200" cap="none" spc="0" normalizeH="0" baseline="0" noProof="0" dirty="0" smtClean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Ramesh Kumar Singh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1" i="0" u="none" strike="noStrike" kern="1200" cap="none" spc="0" normalizeH="0" baseline="0" noProof="0" dirty="0" smtClean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Assistant Professor cum Jr. Scientist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1" i="0" u="none" strike="noStrike" kern="1200" cap="none" spc="0" normalizeH="0" baseline="0" noProof="0" dirty="0" smtClean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Department of </a:t>
            </a:r>
            <a:r>
              <a:rPr kumimoji="0" lang="en-IN" sz="2400" b="1" i="0" u="none" strike="noStrike" kern="1200" cap="none" spc="0" normalizeH="0" baseline="0" noProof="0" dirty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Animal Genetics </a:t>
            </a:r>
            <a:r>
              <a:rPr kumimoji="0" lang="en-IN" sz="2400" b="1" i="0" u="none" strike="noStrike" kern="1200" cap="none" spc="0" normalizeH="0" baseline="0" noProof="0" dirty="0" smtClean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and </a:t>
            </a:r>
            <a:r>
              <a:rPr kumimoji="0" lang="en-IN" sz="2400" b="1" i="0" u="none" strike="noStrike" kern="1200" cap="none" spc="0" normalizeH="0" baseline="0" noProof="0" dirty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Breeding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altLang="en-US" sz="2400" b="1" i="0" u="none" strike="noStrike" kern="1200" cap="none" spc="0" normalizeH="0" baseline="0" noProof="0" dirty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Bihar Veterinary College, Patna</a:t>
            </a:r>
            <a:endParaRPr kumimoji="0" lang="en-IN" sz="2400" b="1" i="0" u="none" strike="noStrike" kern="1200" cap="none" spc="0" normalizeH="0" baseline="0" noProof="0" dirty="0">
              <a:ln w="12700">
                <a:solidFill>
                  <a:srgbClr val="549E39"/>
                </a:solidFill>
                <a:prstDash val="solid"/>
              </a:ln>
              <a:pattFill prst="pct50">
                <a:fgClr>
                  <a:srgbClr val="549E39"/>
                </a:fgClr>
                <a:bgClr>
                  <a:srgbClr val="549E39">
                    <a:lumMod val="20000"/>
                    <a:lumOff val="80000"/>
                  </a:srgbClr>
                </a:bgClr>
              </a:pattFill>
              <a:effectLst>
                <a:outerShdw dist="38100" dir="2640000" algn="bl" rotWithShape="0">
                  <a:srgbClr val="549E39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338552" y="2439620"/>
            <a:ext cx="9356436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N" sz="3600" b="0" i="0" u="none" strike="noStrike" kern="1200" cap="none" spc="0" normalizeH="0" baseline="0" noProof="0" dirty="0" smtClean="0">
                <a:ln w="0"/>
                <a:solidFill>
                  <a:srgbClr val="549E39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uLnTx/>
                <a:uFillTx/>
                <a:latin typeface="Corbel" panose="020B0503020204020204"/>
                <a:ea typeface="+mn-ea"/>
                <a:cs typeface="+mn-cs"/>
              </a:rPr>
              <a:t>Part-II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N" sz="3200" b="1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Correction for Fixed Effect and basic principles of Genetic Improvement</a:t>
            </a:r>
            <a:endParaRPr kumimoji="0" lang="en-IN" sz="3200" b="0" i="0" u="none" strike="noStrike" kern="1200" cap="none" spc="0" normalizeH="0" baseline="0" noProof="0" dirty="0">
              <a:ln w="0"/>
              <a:solidFill>
                <a:srgbClr val="FFFF00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535394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/>
              <a:t>Intensity of selection</a:t>
            </a: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r>
              <a:rPr lang="en-IN" dirty="0"/>
              <a:t>If in a population, we select the parents randomly, the genetic mean in the offspring population will be the same as the genetic mean in the parental population.</a:t>
            </a:r>
          </a:p>
          <a:p>
            <a:r>
              <a:rPr lang="en-IN" dirty="0"/>
              <a:t> </a:t>
            </a:r>
            <a:r>
              <a:rPr lang="en-IN" dirty="0" smtClean="0"/>
              <a:t>However</a:t>
            </a:r>
            <a:r>
              <a:rPr lang="en-IN" dirty="0"/>
              <a:t>, the results in genetic improvement will not be the same whether the best 1 of 10, the best 5 of 10, the best 9 of 10 or some other fraction are selected.</a:t>
            </a:r>
          </a:p>
          <a:p>
            <a:endParaRPr lang="en-IN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6816436" y="1902692"/>
            <a:ext cx="4537364" cy="39254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04850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sz="2400" dirty="0"/>
              <a:t>In dairy cattle, the use of artificial insemination has led to a very intense selection of bulls, as that truly herd-improving sires can be used in many herds and on many cows.</a:t>
            </a:r>
            <a:br>
              <a:rPr lang="en-IN" sz="2400" dirty="0"/>
            </a:br>
            <a:endParaRPr lang="en-IN" sz="24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The following table gives factors associated with intensity of selection:</a:t>
            </a:r>
          </a:p>
          <a:p>
            <a:endParaRPr lang="en-IN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64202902"/>
              </p:ext>
            </p:extLst>
          </p:nvPr>
        </p:nvGraphicFramePr>
        <p:xfrm>
          <a:off x="2031999" y="3028757"/>
          <a:ext cx="6936510" cy="29667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12170">
                  <a:extLst>
                    <a:ext uri="{9D8B030D-6E8A-4147-A177-3AD203B41FA5}">
                      <a16:colId xmlns:a16="http://schemas.microsoft.com/office/drawing/2014/main" val="1107008202"/>
                    </a:ext>
                  </a:extLst>
                </a:gridCol>
                <a:gridCol w="2312170">
                  <a:extLst>
                    <a:ext uri="{9D8B030D-6E8A-4147-A177-3AD203B41FA5}">
                      <a16:colId xmlns:a16="http://schemas.microsoft.com/office/drawing/2014/main" val="1795836534"/>
                    </a:ext>
                  </a:extLst>
                </a:gridCol>
                <a:gridCol w="2312170">
                  <a:extLst>
                    <a:ext uri="{9D8B030D-6E8A-4147-A177-3AD203B41FA5}">
                      <a16:colId xmlns:a16="http://schemas.microsoft.com/office/drawing/2014/main" val="868288698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IN" sz="1800" b="1" kern="1200" dirty="0" smtClean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Select top Percentage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1800" b="1" kern="1200" dirty="0" smtClean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Intensity factor</a:t>
                      </a:r>
                      <a:endParaRPr lang="en-IN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1800" b="1" kern="1200" dirty="0" smtClean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Comments</a:t>
                      </a:r>
                      <a:endParaRPr lang="en-IN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9569012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50800">
                        <a:spcAft>
                          <a:spcPts val="0"/>
                        </a:spcAft>
                      </a:pPr>
                      <a:r>
                        <a:rPr lang="en-IN" sz="1000" dirty="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100</a:t>
                      </a:r>
                      <a:endParaRPr lang="en-IN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0.00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IN" sz="120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Arial" panose="020B0604020202020204" pitchFamily="34" charset="0"/>
                        </a:rPr>
                        <a:t> 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13514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508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90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0.20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Usual level for selecting cows in a herd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357051248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508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75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0.42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Maximum level for selecting cows in herd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5342284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50800">
                        <a:spcAft>
                          <a:spcPts val="0"/>
                        </a:spcAft>
                      </a:pPr>
                      <a:r>
                        <a:rPr lang="en-IN" sz="1000" dirty="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50 to 10</a:t>
                      </a:r>
                      <a:endParaRPr lang="en-IN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0.80 to 1.75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Usual range for selecting dams of young bulls and of bulls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52409553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IN" sz="115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Arial" panose="020B0604020202020204" pitchFamily="34" charset="0"/>
                        </a:rPr>
                        <a:t> 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IN" sz="115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Arial" panose="020B0604020202020204" pitchFamily="34" charset="0"/>
                        </a:rPr>
                        <a:t> 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out of young bulls sampled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88238796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marL="508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5 to 1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2.06 to 2.67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Possible range of selection for dams and sires of young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8298684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IN" sz="115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Arial" panose="020B0604020202020204" pitchFamily="34" charset="0"/>
                        </a:rPr>
                        <a:t> 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en-IN" sz="115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  <a:cs typeface="Arial" panose="020B0604020202020204" pitchFamily="34" charset="0"/>
                        </a:rPr>
                        <a:t> </a:t>
                      </a:r>
                      <a:endParaRPr lang="en-IN" sz="1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marL="38100">
                        <a:spcAft>
                          <a:spcPts val="0"/>
                        </a:spcAft>
                      </a:pPr>
                      <a:r>
                        <a:rPr lang="en-IN" sz="1000" dirty="0">
                          <a:solidFill>
                            <a:srgbClr val="3F3F3F"/>
                          </a:solidFill>
                          <a:effectLst/>
                          <a:latin typeface="Arial" panose="020B0604020202020204" pitchFamily="34" charset="0"/>
                          <a:ea typeface="Arial" panose="020B0604020202020204" pitchFamily="34" charset="0"/>
                          <a:cs typeface="Arial" panose="020B0604020202020204" pitchFamily="34" charset="0"/>
                        </a:rPr>
                        <a:t>bulls</a:t>
                      </a:r>
                      <a:endParaRPr lang="en-IN" sz="1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374552842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9517951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/>
              <a:t>In the figure below, which of the following statements describe the best the following charts?</a:t>
            </a:r>
            <a:br>
              <a:rPr lang="en-IN"/>
            </a:br>
            <a:endParaRPr lang="en-IN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05311" y="1825625"/>
            <a:ext cx="9781377" cy="43513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34648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/>
              <a:t>Genetic progress</a:t>
            </a: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Genetic improvement per generation is determined by three factors</a:t>
            </a:r>
            <a:r>
              <a:rPr lang="en-IN" dirty="0" smtClean="0"/>
              <a:t>:</a:t>
            </a:r>
          </a:p>
          <a:p>
            <a:pPr lvl="0"/>
            <a:r>
              <a:rPr lang="en-IN" dirty="0"/>
              <a:t>It requires </a:t>
            </a:r>
            <a:r>
              <a:rPr lang="en-IN" b="1" dirty="0"/>
              <a:t>genetic variation</a:t>
            </a:r>
            <a:r>
              <a:rPr lang="en-IN" dirty="0"/>
              <a:t> in order to select only the best</a:t>
            </a:r>
            <a:r>
              <a:rPr lang="en-IN" dirty="0" smtClean="0"/>
              <a:t>.</a:t>
            </a:r>
            <a:r>
              <a:rPr lang="en-IN" dirty="0"/>
              <a:t> </a:t>
            </a:r>
          </a:p>
          <a:p>
            <a:pPr lvl="0"/>
            <a:r>
              <a:rPr lang="en-IN" dirty="0"/>
              <a:t>In order to select only the best, breeders must decide which candidates are the best. Confidence on this ranking depends on </a:t>
            </a:r>
            <a:r>
              <a:rPr lang="en-IN" b="1" dirty="0"/>
              <a:t>accuracy</a:t>
            </a:r>
            <a:r>
              <a:rPr lang="en-IN" dirty="0"/>
              <a:t> of estimated breeding values of candidates.</a:t>
            </a:r>
          </a:p>
          <a:p>
            <a:pPr lvl="0"/>
            <a:r>
              <a:rPr lang="en-IN" dirty="0"/>
              <a:t>The extent to which selection will results in genetic improvement depends on the </a:t>
            </a:r>
            <a:r>
              <a:rPr lang="en-IN" b="1" dirty="0"/>
              <a:t>intensity of</a:t>
            </a:r>
            <a:r>
              <a:rPr lang="en-IN" dirty="0"/>
              <a:t> </a:t>
            </a:r>
            <a:r>
              <a:rPr lang="en-IN" b="1" dirty="0"/>
              <a:t>selection</a:t>
            </a:r>
            <a:r>
              <a:rPr lang="en-IN" dirty="0"/>
              <a:t>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2302534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dirty="0"/>
              <a:t>We can summarize genetic improvement per generation by the following equation</a:t>
            </a:r>
            <a:r>
              <a:rPr lang="en-IN" dirty="0" smtClean="0"/>
              <a:t>:</a:t>
            </a:r>
            <a:br>
              <a:rPr lang="en-IN" dirty="0" smtClean="0"/>
            </a:b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N" dirty="0" smtClean="0"/>
          </a:p>
          <a:p>
            <a:r>
              <a:rPr lang="en-IN" dirty="0" smtClean="0"/>
              <a:t>Because </a:t>
            </a:r>
            <a:r>
              <a:rPr lang="en-IN" dirty="0"/>
              <a:t>herd owners are usually interested in genetic progress per year, a fourth factor is quite important in determining the rate of genetic improvement. Genetic progress per generation divided by the number of years per generation gives genetic progress per year. Thus </a:t>
            </a:r>
            <a:r>
              <a:rPr lang="en-IN" b="1" dirty="0"/>
              <a:t>generation interval</a:t>
            </a:r>
            <a:r>
              <a:rPr lang="en-IN" dirty="0"/>
              <a:t> is important. The generation interval is the average time between birth of an animal and birth of its replacement.</a:t>
            </a:r>
          </a:p>
          <a:p>
            <a:r>
              <a:rPr lang="en-IN" dirty="0"/>
              <a:t>We can therefore write:</a:t>
            </a:r>
          </a:p>
          <a:p>
            <a:endParaRPr lang="en-IN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98254" y="1168925"/>
            <a:ext cx="8109527" cy="1186348"/>
          </a:xfrm>
          <a:prstGeom prst="rect">
            <a:avLst/>
          </a:prstGeom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2325" y="4682837"/>
            <a:ext cx="6857855" cy="17896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5018682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3AFBD4DE-5C30-41F1-85B0-8E1AF0746127}"/>
              </a:ext>
            </a:extLst>
          </p:cNvPr>
          <p:cNvSpPr/>
          <p:nvPr/>
        </p:nvSpPr>
        <p:spPr>
          <a:xfrm>
            <a:off x="3062067" y="2184010"/>
            <a:ext cx="5715000" cy="1015663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6000" b="1" i="0" u="none" strike="noStrike" kern="1200" cap="none" spc="0" normalizeH="0" baseline="0" noProof="0" dirty="0" smtClean="0">
                <a:ln w="6600">
                  <a:solidFill>
                    <a:srgbClr val="C0504D"/>
                  </a:solidFill>
                  <a:prstDash val="solid"/>
                </a:ln>
                <a:solidFill>
                  <a:srgbClr val="C00000"/>
                </a:solidFill>
                <a:effectLst>
                  <a:outerShdw dist="38100" dir="2700000" algn="tl" rotWithShape="0">
                    <a:srgbClr val="C0504D"/>
                  </a:outerShdw>
                </a:effectLst>
                <a:uLnTx/>
                <a:uFillTx/>
                <a:latin typeface="Calibri"/>
                <a:ea typeface="+mn-ea"/>
                <a:cs typeface="+mn-cs"/>
              </a:rPr>
              <a:t>THANK YOU</a:t>
            </a:r>
            <a:endParaRPr kumimoji="0" lang="en-US" sz="6000" b="1" i="0" u="none" strike="noStrike" kern="1200" cap="none" spc="0" normalizeH="0" baseline="0" noProof="0" dirty="0">
              <a:ln w="6600">
                <a:solidFill>
                  <a:srgbClr val="C0504D"/>
                </a:solidFill>
                <a:prstDash val="solid"/>
              </a:ln>
              <a:solidFill>
                <a:srgbClr val="C00000"/>
              </a:solidFill>
              <a:effectLst>
                <a:outerShdw dist="38100" dir="2700000" algn="tl" rotWithShape="0">
                  <a:srgbClr val="C0504D"/>
                </a:outerShdw>
              </a:effectLst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032198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Savon">
  <a:themeElements>
    <a:clrScheme name="Savon">
      <a:dk1>
        <a:sysClr val="windowText" lastClr="000000"/>
      </a:dk1>
      <a:lt1>
        <a:sysClr val="window" lastClr="FFFFFF"/>
      </a:lt1>
      <a:dk2>
        <a:srgbClr val="455F51"/>
      </a:dk2>
      <a:lt2>
        <a:srgbClr val="E3DED1"/>
      </a:lt2>
      <a:accent1>
        <a:srgbClr val="549E39"/>
      </a:accent1>
      <a:accent2>
        <a:srgbClr val="8AB833"/>
      </a:accent2>
      <a:accent3>
        <a:srgbClr val="C0CF3A"/>
      </a:accent3>
      <a:accent4>
        <a:srgbClr val="029676"/>
      </a:accent4>
      <a:accent5>
        <a:srgbClr val="4AB5C4"/>
      </a:accent5>
      <a:accent6>
        <a:srgbClr val="0989B1"/>
      </a:accent6>
      <a:hlink>
        <a:srgbClr val="6B9F25"/>
      </a:hlink>
      <a:folHlink>
        <a:srgbClr val="B26B02"/>
      </a:folHlink>
    </a:clrScheme>
    <a:fontScheme name="Savon">
      <a:majorFont>
        <a:latin typeface="Century Gothic" panose="020B0502020202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Savon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105000"/>
                <a:lumMod val="105000"/>
              </a:schemeClr>
            </a:gs>
            <a:gs pos="100000">
              <a:schemeClr val="phClr">
                <a:tint val="65000"/>
                <a:satMod val="100000"/>
                <a:lumMod val="100000"/>
              </a:schemeClr>
            </a:gs>
            <a:gs pos="100000">
              <a:schemeClr val="phClr">
                <a:tint val="70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0000"/>
                <a:lumMod val="100000"/>
              </a:schemeClr>
            </a:gs>
            <a:gs pos="50000">
              <a:schemeClr val="phClr">
                <a:shade val="99000"/>
                <a:satMod val="105000"/>
                <a:lumMod val="100000"/>
              </a:schemeClr>
            </a:gs>
            <a:gs pos="100000">
              <a:schemeClr val="phClr">
                <a:shade val="98000"/>
                <a:satMod val="105000"/>
                <a:lumMod val="100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12700" dir="5400000" algn="ctr" rotWithShape="0">
              <a:srgbClr val="000000">
                <a:alpha val="63000"/>
              </a:srgbClr>
            </a:outerShdw>
          </a:effectLst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4200000"/>
            </a:lightRig>
          </a:scene3d>
          <a:sp3d prstMaterial="flat">
            <a:bevelT w="50800" h="63500" prst="rible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hade val="100000"/>
                <a:satMod val="300000"/>
              </a:schemeClr>
            </a:gs>
            <a:gs pos="100000">
              <a:schemeClr val="phClr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2000"/>
                <a:satMod val="115000"/>
              </a:schemeClr>
            </a:duotone>
          </a:blip>
          <a:tile tx="0" ty="0" sx="60000" sy="6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avon" id="{1306E473-ED32-493B-A2D0-240A757EDD34}" vid="{6728D11B-929E-4324-91B0-4A4DA4CAC3DD}"/>
    </a:ext>
  </a:extLst>
</a:theme>
</file>

<file path=ppt/theme/theme3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455</TotalTime>
  <Words>317</Words>
  <Application>Microsoft Office PowerPoint</Application>
  <PresentationFormat>Widescreen</PresentationFormat>
  <Paragraphs>48</Paragraphs>
  <Slides>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7</vt:i4>
      </vt:variant>
    </vt:vector>
  </HeadingPairs>
  <TitlesOfParts>
    <vt:vector size="16" baseType="lpstr">
      <vt:lpstr>Arial</vt:lpstr>
      <vt:lpstr>Calibri</vt:lpstr>
      <vt:lpstr>Calibri Light</vt:lpstr>
      <vt:lpstr>Century Gothic</vt:lpstr>
      <vt:lpstr>Corbel</vt:lpstr>
      <vt:lpstr>Times New Roman</vt:lpstr>
      <vt:lpstr>Office Theme</vt:lpstr>
      <vt:lpstr>Savon</vt:lpstr>
      <vt:lpstr>2_Office Theme</vt:lpstr>
      <vt:lpstr>BIHAR ANIMAL SCIENCES UNIVERSITY, PATNA, BIHAR Bihar Veterinary College, Patna</vt:lpstr>
      <vt:lpstr>Intensity of selection </vt:lpstr>
      <vt:lpstr>In dairy cattle, the use of artificial insemination has led to a very intense selection of bulls, as that truly herd-improving sires can be used in many herds and on many cows. </vt:lpstr>
      <vt:lpstr>In the figure below, which of the following statements describe the best the following charts? </vt:lpstr>
      <vt:lpstr>Genetic progress </vt:lpstr>
      <vt:lpstr>We can summarize genetic improvement per generation by the following equation:  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Principle of genetic selection in dairy cattle </dc:title>
  <dc:creator>HP</dc:creator>
  <cp:lastModifiedBy>HP</cp:lastModifiedBy>
  <cp:revision>43</cp:revision>
  <dcterms:created xsi:type="dcterms:W3CDTF">2020-09-08T09:42:30Z</dcterms:created>
  <dcterms:modified xsi:type="dcterms:W3CDTF">2020-10-20T11:16:30Z</dcterms:modified>
</cp:coreProperties>
</file>