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301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9" r:id="rId12"/>
    <p:sldId id="3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87B0A-550C-4A41-B53F-E1ECF64623BA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31201-C31A-4F5F-BB8B-305D69D3CF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87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A89C05-CC66-4BC3-89D1-66D0A1224BB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09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482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95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966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01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147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628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996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421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936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527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194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76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19050" dist="63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19050" dist="63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996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916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8564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042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8633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8400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777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2714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259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21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5092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2248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2853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4072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57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165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913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295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09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771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00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CB47-24A9-4F6E-9ADB-D2FA71D9FA8E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AA9B3-360D-4E4C-90C1-69AA62929D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693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3A6CA-4D64-421A-950F-2205E0CDB8F5}" type="datetimeFigureOut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F4030-C713-4366-A8E3-5BBAA440E9AD}" type="slidenum">
              <a:rPr kumimoji="0" lang="en-IN" sz="10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532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72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588"/>
          </a:xfrm>
          <a:blipFill dpi="0" rotWithShape="0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en-IN" altLang="en-US" sz="2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BIHAR ANIMAL SCIENCES UNIVERSITY, PATNA, BIHAR</a:t>
            </a:r>
            <a:br>
              <a:rPr lang="en-IN" altLang="en-US" sz="2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Bihar Veterinary College, Patna</a:t>
            </a:r>
            <a:endParaRPr lang="en-IN" altLang="en-US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88" y="19050"/>
            <a:ext cx="1709737" cy="1485900"/>
          </a:xfrm>
        </p:spPr>
      </p:pic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988" y="19050"/>
            <a:ext cx="14700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681163" y="4454525"/>
            <a:ext cx="90138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 w="13462">
                  <a:solidFill>
                    <a:srgbClr val="2C2C2C"/>
                  </a:solidFill>
                  <a:prstDash val="solid"/>
                </a:ln>
                <a:solidFill>
                  <a:srgbClr val="FFFFFF">
                    <a:lumMod val="85000"/>
                    <a:lumOff val="15000"/>
                  </a:srgbClr>
                </a:solidFill>
                <a:effectLst>
                  <a:outerShdw dist="38100" dir="2700000" algn="bl" rotWithShape="0">
                    <a:srgbClr val="828288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2400" b="1" i="0" u="none" strike="noStrike" kern="1200" cap="none" spc="0" normalizeH="0" baseline="0" noProof="0" dirty="0">
                <a:ln w="12700">
                  <a:solidFill>
                    <a:srgbClr val="549E39"/>
                  </a:solidFill>
                  <a:prstDash val="solid"/>
                </a:ln>
                <a:pattFill prst="pct50">
                  <a:fgClr>
                    <a:srgbClr val="549E39"/>
                  </a:fgClr>
                  <a:bgClr>
                    <a:srgbClr val="549E39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49E39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Speaker: </a:t>
            </a:r>
            <a:r>
              <a:rPr kumimoji="0" lang="en-IN" sz="2400" b="1" i="0" u="none" strike="noStrike" kern="1200" cap="none" spc="0" normalizeH="0" baseline="0" noProof="0" dirty="0" smtClean="0">
                <a:ln w="12700">
                  <a:solidFill>
                    <a:srgbClr val="549E39"/>
                  </a:solidFill>
                  <a:prstDash val="solid"/>
                </a:ln>
                <a:pattFill prst="pct50">
                  <a:fgClr>
                    <a:srgbClr val="549E39"/>
                  </a:fgClr>
                  <a:bgClr>
                    <a:srgbClr val="549E39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49E39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Ramesh Kumar Singh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 w="12700">
                  <a:solidFill>
                    <a:srgbClr val="549E39"/>
                  </a:solidFill>
                  <a:prstDash val="solid"/>
                </a:ln>
                <a:pattFill prst="pct50">
                  <a:fgClr>
                    <a:srgbClr val="549E39"/>
                  </a:fgClr>
                  <a:bgClr>
                    <a:srgbClr val="549E39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49E39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Assistant Professor cum Jr. Scientist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 w="12700">
                  <a:solidFill>
                    <a:srgbClr val="549E39"/>
                  </a:solidFill>
                  <a:prstDash val="solid"/>
                </a:ln>
                <a:pattFill prst="pct50">
                  <a:fgClr>
                    <a:srgbClr val="549E39"/>
                  </a:fgClr>
                  <a:bgClr>
                    <a:srgbClr val="549E39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49E39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Department of </a:t>
            </a:r>
            <a:r>
              <a:rPr kumimoji="0" lang="en-IN" sz="2400" b="1" i="0" u="none" strike="noStrike" kern="1200" cap="none" spc="0" normalizeH="0" baseline="0" noProof="0" dirty="0">
                <a:ln w="12700">
                  <a:solidFill>
                    <a:srgbClr val="549E39"/>
                  </a:solidFill>
                  <a:prstDash val="solid"/>
                </a:ln>
                <a:pattFill prst="pct50">
                  <a:fgClr>
                    <a:srgbClr val="549E39"/>
                  </a:fgClr>
                  <a:bgClr>
                    <a:srgbClr val="549E39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49E39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Animal Genetics </a:t>
            </a:r>
            <a:r>
              <a:rPr kumimoji="0" lang="en-IN" sz="2400" b="1" i="0" u="none" strike="noStrike" kern="1200" cap="none" spc="0" normalizeH="0" baseline="0" noProof="0" dirty="0" smtClean="0">
                <a:ln w="12700">
                  <a:solidFill>
                    <a:srgbClr val="549E39"/>
                  </a:solidFill>
                  <a:prstDash val="solid"/>
                </a:ln>
                <a:pattFill prst="pct50">
                  <a:fgClr>
                    <a:srgbClr val="549E39"/>
                  </a:fgClr>
                  <a:bgClr>
                    <a:srgbClr val="549E39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49E39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IN" sz="2400" b="1" i="0" u="none" strike="noStrike" kern="1200" cap="none" spc="0" normalizeH="0" baseline="0" noProof="0" dirty="0">
                <a:ln w="12700">
                  <a:solidFill>
                    <a:srgbClr val="549E39"/>
                  </a:solidFill>
                  <a:prstDash val="solid"/>
                </a:ln>
                <a:pattFill prst="pct50">
                  <a:fgClr>
                    <a:srgbClr val="549E39"/>
                  </a:fgClr>
                  <a:bgClr>
                    <a:srgbClr val="549E39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49E39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Breeding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altLang="en-US" sz="2400" b="1" i="0" u="none" strike="noStrike" kern="1200" cap="none" spc="0" normalizeH="0" baseline="0" noProof="0" dirty="0">
                <a:ln w="12700">
                  <a:solidFill>
                    <a:srgbClr val="549E39"/>
                  </a:solidFill>
                  <a:prstDash val="solid"/>
                </a:ln>
                <a:pattFill prst="pct50">
                  <a:fgClr>
                    <a:srgbClr val="549E39"/>
                  </a:fgClr>
                  <a:bgClr>
                    <a:srgbClr val="549E39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49E39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Bihar Veterinary College, Patna</a:t>
            </a:r>
            <a:endParaRPr kumimoji="0" lang="en-IN" sz="2400" b="1" i="0" u="none" strike="noStrike" kern="1200" cap="none" spc="0" normalizeH="0" baseline="0" noProof="0" dirty="0">
              <a:ln w="12700">
                <a:solidFill>
                  <a:srgbClr val="549E39"/>
                </a:solidFill>
                <a:prstDash val="solid"/>
              </a:ln>
              <a:pattFill prst="pct50">
                <a:fgClr>
                  <a:srgbClr val="549E39"/>
                </a:fgClr>
                <a:bgClr>
                  <a:srgbClr val="549E39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549E39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8552" y="2439620"/>
            <a:ext cx="9356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 smtClean="0">
                <a:ln w="0"/>
                <a:solidFill>
                  <a:srgbClr val="549E3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Part-I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Correction for Fixed </a:t>
            </a:r>
            <a:r>
              <a:rPr lang="en-IN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and basic principles of Genetic Improvement</a:t>
            </a:r>
            <a:endParaRPr kumimoji="0" lang="en-IN" sz="3200" b="0" i="0" u="none" strike="noStrike" kern="1200" cap="none" spc="0" normalizeH="0" baseline="0" noProof="0" dirty="0">
              <a:ln w="0"/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FBD4DE-5C30-41F1-85B0-8E1AF0746127}"/>
              </a:ext>
            </a:extLst>
          </p:cNvPr>
          <p:cNvSpPr/>
          <p:nvPr/>
        </p:nvSpPr>
        <p:spPr>
          <a:xfrm>
            <a:off x="3062067" y="2184010"/>
            <a:ext cx="5715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THANK YOU</a:t>
            </a:r>
            <a:endParaRPr kumimoji="0" lang="en-US" sz="6000" b="1" i="0" u="none" strike="noStrike" kern="1200" cap="none" spc="0" normalizeH="0" baseline="0" noProof="0" dirty="0">
              <a:ln w="6600">
                <a:solidFill>
                  <a:srgbClr val="C0504D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rgbClr val="C0504D"/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5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Correcting for fixed effects</a:t>
            </a:r>
            <a:br>
              <a:rPr lang="en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036" y="14504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Estimation of breeding values should be based on fair comparisons between individual.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Indeed, many environmental factors may mask the animal's genetic abilities.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Systematic effects that affect phenotypes are called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fixed effects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(e.g., age and season at freshening, herds, etc.).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For those fixed effects that are observable we can do correction.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However, some environmental effects are not attributable to known environmental factors and cannot be corrected for. They are called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random environmental effects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981" y="5614163"/>
            <a:ext cx="6854401" cy="3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4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Fixed </a:t>
            </a:r>
            <a:r>
              <a:rPr lang="en-IN" b="1" dirty="0"/>
              <a:t>effects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1825625"/>
            <a:ext cx="10178473" cy="40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Accuracy of EBV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It is quite impossible to know exactly the true genetic value of a cow. </a:t>
            </a:r>
          </a:p>
          <a:p>
            <a:r>
              <a:rPr lang="en-IN" dirty="0"/>
              <a:t>All we have is the estimated breeding value based on phenotypic or genomic information. </a:t>
            </a:r>
          </a:p>
          <a:p>
            <a:r>
              <a:rPr lang="en-IN" dirty="0"/>
              <a:t>The </a:t>
            </a:r>
            <a:r>
              <a:rPr lang="en-IN" b="1" dirty="0"/>
              <a:t>accuracy</a:t>
            </a:r>
            <a:r>
              <a:rPr lang="en-IN" dirty="0"/>
              <a:t> is defined as the </a:t>
            </a:r>
            <a:r>
              <a:rPr lang="en-IN" b="1" dirty="0"/>
              <a:t>correlation</a:t>
            </a:r>
            <a:r>
              <a:rPr lang="en-IN" dirty="0"/>
              <a:t> between true and estimated breeding value.</a:t>
            </a:r>
          </a:p>
          <a:p>
            <a:r>
              <a:rPr lang="en-IN" dirty="0"/>
              <a:t>The main issue for dairy cattle is that usually one cow has one phenotype in one environment. </a:t>
            </a:r>
          </a:p>
          <a:p>
            <a:r>
              <a:rPr lang="en-IN" dirty="0"/>
              <a:t>Even if, we can record several performances for production, reproduction and health traits, we still have very few records per cow. </a:t>
            </a:r>
          </a:p>
          <a:p>
            <a:r>
              <a:rPr lang="en-IN" dirty="0"/>
              <a:t>Therefore, the accuracy of estimated breeding value based on the own phenotype of a cow is very low</a:t>
            </a:r>
            <a:r>
              <a:rPr lang="en-IN" dirty="0" smtClean="0"/>
              <a:t>.</a:t>
            </a:r>
            <a:r>
              <a:rPr lang="en-IN" dirty="0"/>
              <a:t> </a:t>
            </a:r>
          </a:p>
          <a:p>
            <a:r>
              <a:rPr lang="en-IN" dirty="0"/>
              <a:t>However, as siblings share a proportion of the same genes, it is possible to use their information in estimating breeding values.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64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700" b="1" dirty="0"/>
              <a:t>To summarize, when we estimate breeding value of a cow: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/>
              <a:t>The knowledge of records from close relatives increases confidence in accuracy of predicting genetic </a:t>
            </a:r>
            <a:r>
              <a:rPr lang="en-IN" dirty="0" smtClean="0"/>
              <a:t>value</a:t>
            </a:r>
            <a:r>
              <a:rPr lang="en-IN" dirty="0"/>
              <a:t> </a:t>
            </a:r>
          </a:p>
          <a:p>
            <a:pPr lvl="0"/>
            <a:r>
              <a:rPr lang="en-IN" dirty="0"/>
              <a:t>In general, as heritability increases, the accuracy of predicting genetic value of a cow also increases. The effect of </a:t>
            </a:r>
            <a:r>
              <a:rPr lang="en-IN" dirty="0" smtClean="0"/>
              <a:t>heritability </a:t>
            </a:r>
            <a:r>
              <a:rPr lang="en-IN" dirty="0"/>
              <a:t>becomes smaller with more information used</a:t>
            </a:r>
            <a:r>
              <a:rPr lang="en-IN" dirty="0" smtClean="0"/>
              <a:t>.</a:t>
            </a:r>
            <a:r>
              <a:rPr lang="en-IN" dirty="0"/>
              <a:t> </a:t>
            </a:r>
          </a:p>
          <a:p>
            <a:pPr lvl="0"/>
            <a:r>
              <a:rPr lang="en-IN" dirty="0"/>
              <a:t>The accuracy of parent average depends on the parent EBV accuracy and not on heritability (but note that with low heritability it will be harder for a parent to achieve a certain accuracy).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21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The table below gives accuracies of predicting value for milk production (h² = 0.3) from a cow's records and records of cow's relatives:</a:t>
            </a:r>
            <a:br>
              <a:rPr lang="en-IN" sz="2800" dirty="0"/>
            </a:br>
            <a:endParaRPr lang="en-IN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935364"/>
              </p:ext>
            </p:extLst>
          </p:nvPr>
        </p:nvGraphicFramePr>
        <p:xfrm>
          <a:off x="838200" y="1825625"/>
          <a:ext cx="841248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3067368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167124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6208466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49253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records on cow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other relatives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0" algn="ctr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+ 1 record on </a:t>
                      </a:r>
                      <a:r>
                        <a:rPr lang="en-IN" sz="1400" b="1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dam </a:t>
                      </a:r>
                      <a:r>
                        <a:rPr lang="en-IN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IN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daugther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90500" algn="ctr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+ her sire's </a:t>
                      </a:r>
                      <a:r>
                        <a:rPr lang="en-IN" sz="1400" b="1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EBV </a:t>
                      </a:r>
                      <a:r>
                        <a:rPr lang="en-IN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(accuracy = 0.9)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166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30300" algn="ctr"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3912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30300" algn="ctr"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06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30300" algn="ctr"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0.66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91671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30300" algn="ctr"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0.68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1492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17600"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0.67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30300"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4941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>The </a:t>
            </a:r>
            <a:r>
              <a:rPr lang="en-IN" sz="3200" dirty="0"/>
              <a:t>table below gives accuracies of predicting value for milk production (h² = 0.3) from a cow's records and records of cow's relatives:</a:t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16364"/>
            <a:ext cx="5839691" cy="4560599"/>
          </a:xfrm>
        </p:spPr>
        <p:txBody>
          <a:bodyPr>
            <a:normAutofit/>
          </a:bodyPr>
          <a:lstStyle/>
          <a:p>
            <a:r>
              <a:rPr lang="en-IN" dirty="0"/>
              <a:t>This table shows that a </a:t>
            </a:r>
            <a:r>
              <a:rPr lang="en-IN" b="1" dirty="0"/>
              <a:t>cow's records are more important</a:t>
            </a:r>
            <a:r>
              <a:rPr lang="en-IN" dirty="0"/>
              <a:t> than records of many relatives.</a:t>
            </a:r>
          </a:p>
          <a:p>
            <a:r>
              <a:rPr lang="en-IN" dirty="0"/>
              <a:t> Records of daughters or dam add little accuracy unless the cow has no records. </a:t>
            </a:r>
          </a:p>
          <a:p>
            <a:r>
              <a:rPr lang="en-IN" dirty="0"/>
              <a:t>If the cow has no record, the </a:t>
            </a:r>
            <a:r>
              <a:rPr lang="en-IN" b="1" dirty="0"/>
              <a:t>EBV</a:t>
            </a:r>
            <a:r>
              <a:rPr lang="en-IN" dirty="0"/>
              <a:t> </a:t>
            </a:r>
            <a:r>
              <a:rPr lang="en-IN" b="1" dirty="0"/>
              <a:t>of her sire is an important indication </a:t>
            </a:r>
            <a:r>
              <a:rPr lang="en-IN" dirty="0"/>
              <a:t>of her genetic value.</a:t>
            </a:r>
          </a:p>
          <a:p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38109" y="1616363"/>
            <a:ext cx="4987637" cy="456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2036"/>
            <a:ext cx="10515600" cy="5354927"/>
          </a:xfrm>
        </p:spPr>
        <p:txBody>
          <a:bodyPr/>
          <a:lstStyle/>
          <a:p>
            <a:pPr lvl="0" algn="just"/>
            <a:r>
              <a:rPr lang="en-IN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situation is different when evaluating bulls. </a:t>
            </a:r>
          </a:p>
          <a:p>
            <a:pPr lvl="0" algn="just"/>
            <a:r>
              <a:rPr lang="en-IN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use of artificial insemination, nearly perfect accuracy of predicting a bull's genetic value can be achieved if enough daughters in many herds are analysed (accuracy of sire's EBV equal to 0.99 with 1000 daughters recorded in different herds). </a:t>
            </a:r>
          </a:p>
          <a:p>
            <a:pPr algn="just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Indeed, having records of daughters in different herds allows a proper estimation of environmental effect and therefore increases accuracy of estimated breeding value of their sire.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71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Today, genomic test can be done early in an animal life and adds more to the accuracy when there is not much other information available:</a:t>
            </a:r>
            <a:r>
              <a:rPr lang="en-IN" sz="2800" dirty="0"/>
              <a:t/>
            </a:r>
            <a:br>
              <a:rPr lang="en-IN" sz="2800" dirty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We just saw how to estimate breeding value and therefore how to rank cows and bulls for interesting traits with more or less accuracy. </a:t>
            </a:r>
          </a:p>
          <a:p>
            <a:r>
              <a:rPr lang="en-IN" dirty="0"/>
              <a:t>To obtain genetic improvement only the best must be selected.</a:t>
            </a:r>
          </a:p>
          <a:p>
            <a:r>
              <a:rPr lang="en-IN" dirty="0"/>
              <a:t> The extent to which selection will result in genetic improvement depends on the </a:t>
            </a:r>
            <a:r>
              <a:rPr lang="en-IN" b="1" dirty="0"/>
              <a:t>intensity of selection</a:t>
            </a:r>
            <a:r>
              <a:rPr lang="en-IN" dirty="0"/>
              <a:t>.</a:t>
            </a:r>
          </a:p>
          <a:p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8729972"/>
              </p:ext>
            </p:extLst>
          </p:nvPr>
        </p:nvGraphicFramePr>
        <p:xfrm>
          <a:off x="6172200" y="1825622"/>
          <a:ext cx="5181600" cy="4242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018">
                  <a:extLst>
                    <a:ext uri="{9D8B030D-6E8A-4147-A177-3AD203B41FA5}">
                      <a16:colId xmlns:a16="http://schemas.microsoft.com/office/drawing/2014/main" val="3277200424"/>
                    </a:ext>
                  </a:extLst>
                </a:gridCol>
                <a:gridCol w="772622">
                  <a:extLst>
                    <a:ext uri="{9D8B030D-6E8A-4147-A177-3AD203B41FA5}">
                      <a16:colId xmlns:a16="http://schemas.microsoft.com/office/drawing/2014/main" val="3593551669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49267534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365601679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643337395"/>
                    </a:ext>
                  </a:extLst>
                </a:gridCol>
              </a:tblGrid>
              <a:tr h="471408">
                <a:tc rowSpan="2">
                  <a:txBody>
                    <a:bodyPr/>
                    <a:lstStyle/>
                    <a:p>
                      <a:r>
                        <a:rPr lang="en-IN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 used</a:t>
                      </a:r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Heritability 10%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marR="165100" algn="r">
                        <a:spcAft>
                          <a:spcPts val="0"/>
                        </a:spcAft>
                      </a:pP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152400"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Heritability 30%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marR="165100" algn="r">
                        <a:spcAft>
                          <a:spcPts val="0"/>
                        </a:spcAft>
                      </a:pP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4102932"/>
                  </a:ext>
                </a:extLst>
              </a:tr>
              <a:tr h="47140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en-IN" sz="10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no genomics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65100" algn="r">
                        <a:spcAft>
                          <a:spcPts val="0"/>
                        </a:spcAft>
                      </a:pPr>
                      <a:r>
                        <a:rPr lang="en-IN" sz="10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Genomics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52400">
                        <a:spcAft>
                          <a:spcPts val="0"/>
                        </a:spcAft>
                      </a:pPr>
                      <a:r>
                        <a:rPr lang="en-IN" sz="10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no genomics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65100" algn="r">
                        <a:spcAft>
                          <a:spcPts val="0"/>
                        </a:spcAft>
                      </a:pPr>
                      <a:r>
                        <a:rPr lang="en-IN" sz="1000" b="1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genomics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41761181"/>
                  </a:ext>
                </a:extLst>
              </a:tr>
              <a:tr h="471408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DNA test only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374929"/>
                  </a:ext>
                </a:extLst>
              </a:tr>
              <a:tr h="471408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Parents records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0.31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0.51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2493287"/>
                  </a:ext>
                </a:extLst>
              </a:tr>
              <a:tr h="471408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+ 20 half siblings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0.40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0.49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0.58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8153107"/>
                  </a:ext>
                </a:extLst>
              </a:tr>
              <a:tr h="471408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+ own info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0.45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0.48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0.66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0.69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3871052"/>
                  </a:ext>
                </a:extLst>
              </a:tr>
              <a:tr h="471408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+ 20 progeny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0.66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0.67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0.85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72098050"/>
                  </a:ext>
                </a:extLst>
              </a:tr>
              <a:tr h="471408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+ 100 progeny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0.86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0.86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1200" algn="r">
                        <a:spcAft>
                          <a:spcPts val="0"/>
                        </a:spcAft>
                      </a:pPr>
                      <a:r>
                        <a:rPr lang="en-IN" sz="1000" dirty="0">
                          <a:solidFill>
                            <a:srgbClr val="3F3F3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5145457"/>
                  </a:ext>
                </a:extLst>
              </a:tr>
              <a:tr h="47140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246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79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613</Words>
  <Application>Microsoft Office PowerPoint</Application>
  <PresentationFormat>Widescreen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Corbel</vt:lpstr>
      <vt:lpstr>Times New Roman</vt:lpstr>
      <vt:lpstr>Office Theme</vt:lpstr>
      <vt:lpstr>Savon</vt:lpstr>
      <vt:lpstr>2_Office Theme</vt:lpstr>
      <vt:lpstr>BIHAR ANIMAL SCIENCES UNIVERSITY, PATNA, BIHAR Bihar Veterinary College, Patna</vt:lpstr>
      <vt:lpstr>Correcting for fixed effects </vt:lpstr>
      <vt:lpstr>Fixed effects</vt:lpstr>
      <vt:lpstr>Accuracy of EBV </vt:lpstr>
      <vt:lpstr>To summarize, when we estimate breeding value of a cow: </vt:lpstr>
      <vt:lpstr>The table below gives accuracies of predicting value for milk production (h² = 0.3) from a cow's records and records of cow's relatives: </vt:lpstr>
      <vt:lpstr> The table below gives accuracies of predicting value for milk production (h² = 0.3) from a cow's records and records of cow's relatives: </vt:lpstr>
      <vt:lpstr>PowerPoint Presentation</vt:lpstr>
      <vt:lpstr>Today, genomic test can be done early in an animal life and adds more to the accuracy when there is not much other information available: 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of genetic selection in dairy cattle </dc:title>
  <dc:creator>HP</dc:creator>
  <cp:lastModifiedBy>HP</cp:lastModifiedBy>
  <cp:revision>43</cp:revision>
  <dcterms:created xsi:type="dcterms:W3CDTF">2020-09-08T09:42:30Z</dcterms:created>
  <dcterms:modified xsi:type="dcterms:W3CDTF">2020-10-31T09:10:15Z</dcterms:modified>
</cp:coreProperties>
</file>