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68" r:id="rId1"/>
  </p:sldMasterIdLst>
  <p:notesMasterIdLst>
    <p:notesMasterId r:id="rId13"/>
  </p:notesMasterIdLst>
  <p:sldIdLst>
    <p:sldId id="277" r:id="rId2"/>
    <p:sldId id="256" r:id="rId3"/>
    <p:sldId id="275" r:id="rId4"/>
    <p:sldId id="257" r:id="rId5"/>
    <p:sldId id="258" r:id="rId6"/>
    <p:sldId id="259" r:id="rId7"/>
    <p:sldId id="260" r:id="rId8"/>
    <p:sldId id="262" r:id="rId9"/>
    <p:sldId id="263" r:id="rId10"/>
    <p:sldId id="264" r:id="rId11"/>
    <p:sldId id="278" r:id="rId12"/>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SorterView">
  <p:normalViewPr>
    <p:restoredLeft sz="15620"/>
    <p:restoredTop sz="94660"/>
  </p:normalViewPr>
  <p:slideViewPr>
    <p:cSldViewPr snapToGrid="0">
      <p:cViewPr varScale="1">
        <p:scale>
          <a:sx n="83" d="100"/>
          <a:sy n="83" d="100"/>
        </p:scale>
        <p:origin x="658" y="67"/>
      </p:cViewPr>
      <p:guideLst/>
    </p:cSldViewPr>
  </p:slideViewPr>
  <p:notesTextViewPr>
    <p:cViewPr>
      <p:scale>
        <a:sx n="1" d="1"/>
        <a:sy n="1" d="1"/>
      </p:scale>
      <p:origin x="0" y="0"/>
    </p:cViewPr>
  </p:notesTextViewPr>
  <p:sorterViewPr>
    <p:cViewPr>
      <p:scale>
        <a:sx n="100" d="100"/>
        <a:sy n="100" d="100"/>
      </p:scale>
      <p:origin x="0" y="-365"/>
    </p:cViewPr>
  </p:sorter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notesMaster" Target="notesMasters/notesMaster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viewProps" Target="viewProp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presProps" Target="pres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IN"/>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E7655F16-5E8B-4427-9839-4231BA81ADC5}" type="datetimeFigureOut">
              <a:rPr lang="en-IN" smtClean="0"/>
              <a:t>07-11-2020</a:t>
            </a:fld>
            <a:endParaRPr lang="en-IN"/>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IN"/>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IN"/>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559DF839-CCA6-48CA-B501-AF11F3EBA1FA}" type="slidenum">
              <a:rPr lang="en-IN" smtClean="0"/>
              <a:t>‹#›</a:t>
            </a:fld>
            <a:endParaRPr lang="en-IN"/>
          </a:p>
        </p:txBody>
      </p:sp>
    </p:spTree>
    <p:extLst>
      <p:ext uri="{BB962C8B-B14F-4D97-AF65-F5344CB8AC3E}">
        <p14:creationId xmlns:p14="http://schemas.microsoft.com/office/powerpoint/2010/main" val="303583662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F8A89C05-CC66-4BC3-89D1-66D0A1224BB2}" type="slidenum">
              <a:rPr lang="en-IN" smtClean="0"/>
              <a:t>1</a:t>
            </a:fld>
            <a:endParaRPr lang="en-IN"/>
          </a:p>
        </p:txBody>
      </p:sp>
    </p:spTree>
    <p:extLst>
      <p:ext uri="{BB962C8B-B14F-4D97-AF65-F5344CB8AC3E}">
        <p14:creationId xmlns:p14="http://schemas.microsoft.com/office/powerpoint/2010/main" val="1065880396"/>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1097280" y="758952"/>
            <a:ext cx="10058400" cy="3566160"/>
          </a:xfrm>
        </p:spPr>
        <p:txBody>
          <a:bodyPr anchor="b">
            <a:normAutofit/>
          </a:bodyPr>
          <a:lstStyle>
            <a:lvl1pPr algn="l">
              <a:lnSpc>
                <a:spcPct val="85000"/>
              </a:lnSpc>
              <a:defRPr sz="8000" spc="-50" baseline="0">
                <a:solidFill>
                  <a:schemeClr val="tx1">
                    <a:lumMod val="85000"/>
                    <a:lumOff val="15000"/>
                  </a:schemeClr>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100051" y="4455620"/>
            <a:ext cx="10058400"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E39F346F-2081-4366-BEAE-3451F06B907B}" type="datetimeFigureOut">
              <a:rPr lang="en-IN" smtClean="0"/>
              <a:t>07-11-2020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2AE04015-E1ED-4EEB-9275-D373DD4A3A2D}" type="slidenum">
              <a:rPr lang="en-IN" smtClean="0"/>
              <a:t>‹#›</a:t>
            </a:fld>
            <a:endParaRPr lang="en-IN"/>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67736679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marL="0">
              <a:defRPr/>
            </a:lvl1p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E39F346F-2081-4366-BEAE-3451F06B907B}" type="datetimeFigureOut">
              <a:rPr lang="en-IN" smtClean="0"/>
              <a:t>07-11-2020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2AE04015-E1ED-4EEB-9275-D373DD4A3A2D}" type="slidenum">
              <a:rPr lang="en-IN" smtClean="0"/>
              <a:t>‹#›</a:t>
            </a:fld>
            <a:endParaRPr lang="en-IN"/>
          </a:p>
        </p:txBody>
      </p:sp>
    </p:spTree>
    <p:extLst>
      <p:ext uri="{BB962C8B-B14F-4D97-AF65-F5344CB8AC3E}">
        <p14:creationId xmlns:p14="http://schemas.microsoft.com/office/powerpoint/2010/main" val="422439218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758952"/>
            <a:ext cx="10058400" cy="3566160"/>
          </a:xfrm>
        </p:spPr>
        <p:txBody>
          <a:bodyPr anchor="b" anchorCtr="0">
            <a:normAutofit/>
          </a:bodyPr>
          <a:lstStyle>
            <a:lvl1pPr>
              <a:lnSpc>
                <a:spcPct val="85000"/>
              </a:lnSpc>
              <a:defRPr sz="8000" b="0">
                <a:solidFill>
                  <a:schemeClr val="tx1">
                    <a:lumMod val="85000"/>
                    <a:lumOff val="15000"/>
                  </a:schemeClr>
                </a:solidFill>
              </a:defRPr>
            </a:lvl1pPr>
          </a:lstStyle>
          <a:p>
            <a:r>
              <a:rPr lang="en-US" smtClean="0"/>
              <a:t>Click to edit Master title style</a:t>
            </a:r>
            <a:endParaRPr lang="en-US" dirty="0"/>
          </a:p>
        </p:txBody>
      </p:sp>
      <p:sp>
        <p:nvSpPr>
          <p:cNvPr id="3" name="Text Placeholder 2"/>
          <p:cNvSpPr>
            <a:spLocks noGrp="1"/>
          </p:cNvSpPr>
          <p:nvPr>
            <p:ph type="body" idx="1"/>
          </p:nvPr>
        </p:nvSpPr>
        <p:spPr>
          <a:xfrm>
            <a:off x="1097280" y="4453128"/>
            <a:ext cx="10058400" cy="1143000"/>
          </a:xfrm>
        </p:spPr>
        <p:txBody>
          <a:bodyPr lIns="91440" rIns="91440" anchor="t" anchorCtr="0">
            <a:normAutofit/>
          </a:bodyPr>
          <a:lstStyle>
            <a:lvl1pPr marL="0" indent="0">
              <a:buNone/>
              <a:defRPr sz="2400" cap="all" spc="200" baseline="0">
                <a:solidFill>
                  <a:schemeClr val="tx2"/>
                </a:solidFill>
                <a:latin typeface="+mj-l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E39F346F-2081-4366-BEAE-3451F06B907B}" type="datetimeFigureOut">
              <a:rPr lang="en-IN" smtClean="0"/>
              <a:t>07-11-2020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2AE04015-E1ED-4EEB-9275-D373DD4A3A2D}" type="slidenum">
              <a:rPr lang="en-IN" smtClean="0"/>
              <a:t>‹#›</a:t>
            </a:fld>
            <a:endParaRPr lang="en-IN"/>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27091001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3"/>
            <a:ext cx="10058400" cy="1450757"/>
          </a:xfrm>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1097279" y="1845734"/>
            <a:ext cx="4937760" cy="4023360"/>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6217920" y="1845735"/>
            <a:ext cx="4937760" cy="4023360"/>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E39F346F-2081-4366-BEAE-3451F06B907B}" type="datetimeFigureOut">
              <a:rPr lang="en-IN" smtClean="0"/>
              <a:t>07-11-2020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2AE04015-E1ED-4EEB-9275-D373DD4A3A2D}" type="slidenum">
              <a:rPr lang="en-IN" smtClean="0"/>
              <a:t>‹#›</a:t>
            </a:fld>
            <a:endParaRPr lang="en-IN"/>
          </a:p>
        </p:txBody>
      </p:sp>
    </p:spTree>
    <p:extLst>
      <p:ext uri="{BB962C8B-B14F-4D97-AF65-F5344CB8AC3E}">
        <p14:creationId xmlns:p14="http://schemas.microsoft.com/office/powerpoint/2010/main" val="301670942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a:xfrm>
            <a:off x="1097280" y="286603"/>
            <a:ext cx="10058400" cy="1450757"/>
          </a:xfrm>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109728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1097280" y="2582334"/>
            <a:ext cx="4937760" cy="3378200"/>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621792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217920" y="2582334"/>
            <a:ext cx="4937760" cy="3378200"/>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E39F346F-2081-4366-BEAE-3451F06B907B}" type="datetimeFigureOut">
              <a:rPr lang="en-IN" smtClean="0"/>
              <a:t>07-11-2020</a:t>
            </a:fld>
            <a:endParaRPr lang="en-IN"/>
          </a:p>
        </p:txBody>
      </p:sp>
      <p:sp>
        <p:nvSpPr>
          <p:cNvPr id="8" name="Footer Placeholder 7"/>
          <p:cNvSpPr>
            <a:spLocks noGrp="1"/>
          </p:cNvSpPr>
          <p:nvPr>
            <p:ph type="ftr" sz="quarter" idx="11"/>
          </p:nvPr>
        </p:nvSpPr>
        <p:spPr/>
        <p:txBody>
          <a:bodyPr/>
          <a:lstStyle/>
          <a:p>
            <a:endParaRPr lang="en-IN"/>
          </a:p>
        </p:txBody>
      </p:sp>
      <p:sp>
        <p:nvSpPr>
          <p:cNvPr id="9" name="Slide Number Placeholder 8"/>
          <p:cNvSpPr>
            <a:spLocks noGrp="1"/>
          </p:cNvSpPr>
          <p:nvPr>
            <p:ph type="sldNum" sz="quarter" idx="12"/>
          </p:nvPr>
        </p:nvSpPr>
        <p:spPr/>
        <p:txBody>
          <a:bodyPr/>
          <a:lstStyle/>
          <a:p>
            <a:fld id="{2AE04015-E1ED-4EEB-9275-D373DD4A3A2D}" type="slidenum">
              <a:rPr lang="en-IN" smtClean="0"/>
              <a:t>‹#›</a:t>
            </a:fld>
            <a:endParaRPr lang="en-IN"/>
          </a:p>
        </p:txBody>
      </p:sp>
    </p:spTree>
    <p:extLst>
      <p:ext uri="{BB962C8B-B14F-4D97-AF65-F5344CB8AC3E}">
        <p14:creationId xmlns:p14="http://schemas.microsoft.com/office/powerpoint/2010/main" val="104187243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E39F346F-2081-4366-BEAE-3451F06B907B}" type="datetimeFigureOut">
              <a:rPr lang="en-IN" smtClean="0"/>
              <a:t>07-11-2020</a:t>
            </a:fld>
            <a:endParaRPr lang="en-IN"/>
          </a:p>
        </p:txBody>
      </p:sp>
      <p:sp>
        <p:nvSpPr>
          <p:cNvPr id="4" name="Footer Placeholder 3"/>
          <p:cNvSpPr>
            <a:spLocks noGrp="1"/>
          </p:cNvSpPr>
          <p:nvPr>
            <p:ph type="ftr" sz="quarter" idx="11"/>
          </p:nvPr>
        </p:nvSpPr>
        <p:spPr/>
        <p:txBody>
          <a:bodyPr/>
          <a:lstStyle/>
          <a:p>
            <a:endParaRPr lang="en-IN"/>
          </a:p>
        </p:txBody>
      </p:sp>
      <p:sp>
        <p:nvSpPr>
          <p:cNvPr id="5" name="Slide Number Placeholder 4"/>
          <p:cNvSpPr>
            <a:spLocks noGrp="1"/>
          </p:cNvSpPr>
          <p:nvPr>
            <p:ph type="sldNum" sz="quarter" idx="12"/>
          </p:nvPr>
        </p:nvSpPr>
        <p:spPr/>
        <p:txBody>
          <a:bodyPr/>
          <a:lstStyle/>
          <a:p>
            <a:fld id="{2AE04015-E1ED-4EEB-9275-D373DD4A3A2D}" type="slidenum">
              <a:rPr lang="en-IN" smtClean="0"/>
              <a:t>‹#›</a:t>
            </a:fld>
            <a:endParaRPr lang="en-IN"/>
          </a:p>
        </p:txBody>
      </p:sp>
    </p:spTree>
    <p:extLst>
      <p:ext uri="{BB962C8B-B14F-4D97-AF65-F5344CB8AC3E}">
        <p14:creationId xmlns:p14="http://schemas.microsoft.com/office/powerpoint/2010/main" val="352275233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5" name="Rectangle 4"/>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6" name="Rectangle 5"/>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 name="Date Placeholder 6"/>
          <p:cNvSpPr>
            <a:spLocks noGrp="1"/>
          </p:cNvSpPr>
          <p:nvPr>
            <p:ph type="dt" sz="half" idx="10"/>
          </p:nvPr>
        </p:nvSpPr>
        <p:spPr/>
        <p:txBody>
          <a:bodyPr/>
          <a:lstStyle/>
          <a:p>
            <a:fld id="{E39F346F-2081-4366-BEAE-3451F06B907B}" type="datetimeFigureOut">
              <a:rPr lang="en-IN" smtClean="0"/>
              <a:t>07-11-2020</a:t>
            </a:fld>
            <a:endParaRPr lang="en-IN"/>
          </a:p>
        </p:txBody>
      </p:sp>
      <p:sp>
        <p:nvSpPr>
          <p:cNvPr id="8" name="Footer Placeholder 7"/>
          <p:cNvSpPr>
            <a:spLocks noGrp="1"/>
          </p:cNvSpPr>
          <p:nvPr>
            <p:ph type="ftr" sz="quarter" idx="11"/>
          </p:nvPr>
        </p:nvSpPr>
        <p:spPr/>
        <p:txBody>
          <a:bodyPr/>
          <a:lstStyle>
            <a:lvl1pPr>
              <a:defRPr>
                <a:solidFill>
                  <a:srgbClr val="FFFFFF"/>
                </a:solidFill>
              </a:defRPr>
            </a:lvl1pPr>
          </a:lstStyle>
          <a:p>
            <a:endParaRPr lang="en-IN"/>
          </a:p>
        </p:txBody>
      </p:sp>
      <p:sp>
        <p:nvSpPr>
          <p:cNvPr id="9" name="Slide Number Placeholder 8"/>
          <p:cNvSpPr>
            <a:spLocks noGrp="1"/>
          </p:cNvSpPr>
          <p:nvPr>
            <p:ph type="sldNum" sz="quarter" idx="12"/>
          </p:nvPr>
        </p:nvSpPr>
        <p:spPr/>
        <p:txBody>
          <a:bodyPr/>
          <a:lstStyle/>
          <a:p>
            <a:fld id="{2AE04015-E1ED-4EEB-9275-D373DD4A3A2D}" type="slidenum">
              <a:rPr lang="en-IN" smtClean="0"/>
              <a:t>‹#›</a:t>
            </a:fld>
            <a:endParaRPr lang="en-IN"/>
          </a:p>
        </p:txBody>
      </p:sp>
    </p:spTree>
    <p:extLst>
      <p:ext uri="{BB962C8B-B14F-4D97-AF65-F5344CB8AC3E}">
        <p14:creationId xmlns:p14="http://schemas.microsoft.com/office/powerpoint/2010/main" val="104857412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8" name="Rectangle 7"/>
          <p:cNvSpPr/>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594359"/>
            <a:ext cx="3200400" cy="2286000"/>
          </a:xfrm>
        </p:spPr>
        <p:txBody>
          <a:bodyPr anchor="b">
            <a:normAutofit/>
          </a:bodyPr>
          <a:lstStyle>
            <a:lvl1pPr>
              <a:defRPr sz="3600" b="0">
                <a:solidFill>
                  <a:srgbClr val="FFFFFF"/>
                </a:solidFill>
              </a:defRPr>
            </a:lvl1pPr>
          </a:lstStyle>
          <a:p>
            <a:r>
              <a:rPr lang="en-US" smtClean="0"/>
              <a:t>Click to edit Master title style</a:t>
            </a:r>
            <a:endParaRPr lang="en-US" dirty="0"/>
          </a:p>
        </p:txBody>
      </p:sp>
      <p:sp>
        <p:nvSpPr>
          <p:cNvPr id="3" name="Content Placeholder 2"/>
          <p:cNvSpPr>
            <a:spLocks noGrp="1"/>
          </p:cNvSpPr>
          <p:nvPr>
            <p:ph idx="1"/>
          </p:nvPr>
        </p:nvSpPr>
        <p:spPr>
          <a:xfrm>
            <a:off x="4800600" y="731520"/>
            <a:ext cx="6492240" cy="5257800"/>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457200" y="2926080"/>
            <a:ext cx="3200400" cy="3379124"/>
          </a:xfrm>
        </p:spPr>
        <p:txBody>
          <a:bodyPr lIns="91440" rIns="91440">
            <a:normAutofit/>
          </a:bodyPr>
          <a:lstStyle>
            <a:lvl1pPr marL="0" indent="0">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a:xfrm>
            <a:off x="465512" y="6459785"/>
            <a:ext cx="2618510" cy="365125"/>
          </a:xfrm>
        </p:spPr>
        <p:txBody>
          <a:bodyPr/>
          <a:lstStyle>
            <a:lvl1pPr algn="l">
              <a:defRPr/>
            </a:lvl1pPr>
          </a:lstStyle>
          <a:p>
            <a:fld id="{E39F346F-2081-4366-BEAE-3451F06B907B}" type="datetimeFigureOut">
              <a:rPr lang="en-IN" smtClean="0"/>
              <a:t>07-11-2020</a:t>
            </a:fld>
            <a:endParaRPr lang="en-IN"/>
          </a:p>
        </p:txBody>
      </p:sp>
      <p:sp>
        <p:nvSpPr>
          <p:cNvPr id="6" name="Footer Placeholder 5"/>
          <p:cNvSpPr>
            <a:spLocks noGrp="1"/>
          </p:cNvSpPr>
          <p:nvPr>
            <p:ph type="ftr" sz="quarter" idx="11"/>
          </p:nvPr>
        </p:nvSpPr>
        <p:spPr>
          <a:xfrm>
            <a:off x="4800600" y="6459785"/>
            <a:ext cx="4648200" cy="365125"/>
          </a:xfrm>
        </p:spPr>
        <p:txBody>
          <a:bodyPr/>
          <a:lstStyle>
            <a:lvl1pPr algn="l">
              <a:defRPr>
                <a:solidFill>
                  <a:schemeClr val="tx2"/>
                </a:solidFill>
              </a:defRPr>
            </a:lvl1pPr>
          </a:lstStyle>
          <a:p>
            <a:endParaRPr lang="en-IN"/>
          </a:p>
        </p:txBody>
      </p:sp>
      <p:sp>
        <p:nvSpPr>
          <p:cNvPr id="7" name="Slide Number Placeholder 6"/>
          <p:cNvSpPr>
            <a:spLocks noGrp="1"/>
          </p:cNvSpPr>
          <p:nvPr>
            <p:ph type="sldNum" sz="quarter" idx="12"/>
          </p:nvPr>
        </p:nvSpPr>
        <p:spPr/>
        <p:txBody>
          <a:bodyPr/>
          <a:lstStyle>
            <a:lvl1pPr>
              <a:defRPr>
                <a:solidFill>
                  <a:schemeClr val="tx2"/>
                </a:solidFill>
              </a:defRPr>
            </a:lvl1pPr>
          </a:lstStyle>
          <a:p>
            <a:fld id="{2AE04015-E1ED-4EEB-9275-D373DD4A3A2D}" type="slidenum">
              <a:rPr lang="en-IN" smtClean="0"/>
              <a:t>‹#›</a:t>
            </a:fld>
            <a:endParaRPr lang="en-IN"/>
          </a:p>
        </p:txBody>
      </p:sp>
    </p:spTree>
    <p:extLst>
      <p:ext uri="{BB962C8B-B14F-4D97-AF65-F5344CB8AC3E}">
        <p14:creationId xmlns:p14="http://schemas.microsoft.com/office/powerpoint/2010/main" val="53160635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8" name="Rectangle 7"/>
          <p:cNvSpPr/>
          <p:nvPr/>
        </p:nvSpPr>
        <p:spPr>
          <a:xfrm>
            <a:off x="0" y="4953000"/>
            <a:ext cx="12188825" cy="1905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15" y="491507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5074920"/>
            <a:ext cx="10113264" cy="822960"/>
          </a:xfrm>
        </p:spPr>
        <p:txBody>
          <a:bodyPr lIns="91440" tIns="0" rIns="91440" bIns="0" anchor="b">
            <a:noAutofit/>
          </a:bodyPr>
          <a:lstStyle>
            <a:lvl1pPr>
              <a:defRPr sz="3600" b="0">
                <a:solidFill>
                  <a:srgbClr val="FFFFFF"/>
                </a:solidFill>
              </a:defRPr>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15" y="0"/>
            <a:ext cx="12191985" cy="4915076"/>
          </a:xfrm>
          <a:blipFill>
            <a:blip r:embed="rId2"/>
            <a:stretch>
              <a:fillRect/>
            </a:stretch>
          </a:blipFill>
        </p:spPr>
        <p:txBody>
          <a:bodyPr lIns="457200" tIns="457200" anchor="t"/>
          <a:lstStyle>
            <a:lvl1pPr marL="0" indent="0">
              <a:buNone/>
              <a:defRPr sz="3200">
                <a:solidFill>
                  <a:schemeClr val="bg1"/>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1097280" y="5907023"/>
            <a:ext cx="10113264" cy="594360"/>
          </a:xfrm>
        </p:spPr>
        <p:txBody>
          <a:bodyPr lIns="91440" tIns="0" rIns="91440" bIns="0">
            <a:normAutofit/>
          </a:bodyPr>
          <a:lstStyle>
            <a:lvl1pPr marL="0" indent="0">
              <a:spcBef>
                <a:spcPts val="0"/>
              </a:spcBef>
              <a:spcAft>
                <a:spcPts val="600"/>
              </a:spcAft>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p>
            <a:fld id="{E39F346F-2081-4366-BEAE-3451F06B907B}" type="datetimeFigureOut">
              <a:rPr lang="en-IN" smtClean="0"/>
              <a:t>07-11-2020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2AE04015-E1ED-4EEB-9275-D373DD4A3A2D}" type="slidenum">
              <a:rPr lang="en-IN" smtClean="0"/>
              <a:t>‹#›</a:t>
            </a:fld>
            <a:endParaRPr lang="en-IN"/>
          </a:p>
        </p:txBody>
      </p:sp>
    </p:spTree>
    <p:extLst>
      <p:ext uri="{BB962C8B-B14F-4D97-AF65-F5344CB8AC3E}">
        <p14:creationId xmlns:p14="http://schemas.microsoft.com/office/powerpoint/2010/main" val="413780951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lIns="45720" tIns="0" rIns="45720" bIns="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E39F346F-2081-4366-BEAE-3451F06B907B}" type="datetimeFigureOut">
              <a:rPr lang="en-IN" smtClean="0"/>
              <a:t>07-11-2020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2AE04015-E1ED-4EEB-9275-D373DD4A3A2D}" type="slidenum">
              <a:rPr lang="en-IN" smtClean="0"/>
              <a:t>‹#›</a:t>
            </a:fld>
            <a:endParaRPr lang="en-IN"/>
          </a:p>
        </p:txBody>
      </p:sp>
    </p:spTree>
    <p:extLst>
      <p:ext uri="{BB962C8B-B14F-4D97-AF65-F5344CB8AC3E}">
        <p14:creationId xmlns:p14="http://schemas.microsoft.com/office/powerpoint/2010/main" val="84624287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Vertical Title 1"/>
          <p:cNvSpPr>
            <a:spLocks noGrp="1"/>
          </p:cNvSpPr>
          <p:nvPr>
            <p:ph type="title" orient="vert"/>
          </p:nvPr>
        </p:nvSpPr>
        <p:spPr>
          <a:xfrm>
            <a:off x="8724900" y="414778"/>
            <a:ext cx="2628900" cy="5757421"/>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838200" y="414778"/>
            <a:ext cx="7734300" cy="5757422"/>
          </a:xfrm>
        </p:spPr>
        <p:txBody>
          <a:bodyPr vert="eaVert" lIns="45720" tIns="0" rIns="45720" bIns="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E39F346F-2081-4366-BEAE-3451F06B907B}" type="datetimeFigureOut">
              <a:rPr lang="en-IN" smtClean="0"/>
              <a:t>07-11-2020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2AE04015-E1ED-4EEB-9275-D373DD4A3A2D}" type="slidenum">
              <a:rPr lang="en-IN" smtClean="0"/>
              <a:t>‹#›</a:t>
            </a:fld>
            <a:endParaRPr lang="en-IN"/>
          </a:p>
        </p:txBody>
      </p:sp>
    </p:spTree>
    <p:extLst>
      <p:ext uri="{BB962C8B-B14F-4D97-AF65-F5344CB8AC3E}">
        <p14:creationId xmlns:p14="http://schemas.microsoft.com/office/powerpoint/2010/main" val="227293163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2">
        <a:schemeClr val="bg2"/>
      </p:bgRef>
    </p:bg>
    <p:spTree>
      <p:nvGrpSpPr>
        <p:cNvPr id="1" name=""/>
        <p:cNvGrpSpPr/>
        <p:nvPr/>
      </p:nvGrpSpPr>
      <p:grpSpPr>
        <a:xfrm>
          <a:off x="0" y="0"/>
          <a:ext cx="0" cy="0"/>
          <a:chOff x="0" y="0"/>
          <a:chExt cx="0" cy="0"/>
        </a:xfrm>
      </p:grpSpPr>
      <p:sp>
        <p:nvSpPr>
          <p:cNvPr id="7" name="Rectangle 6"/>
          <p:cNvSpPr/>
          <p:nvPr/>
        </p:nvSpPr>
        <p:spPr>
          <a:xfrm>
            <a:off x="1" y="6400800"/>
            <a:ext cx="12192000"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0" y="6334316"/>
            <a:ext cx="12192001" cy="659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097280" y="286603"/>
            <a:ext cx="10058400" cy="1450757"/>
          </a:xfrm>
          <a:prstGeom prst="rect">
            <a:avLst/>
          </a:prstGeom>
        </p:spPr>
        <p:txBody>
          <a:bodyPr vert="horz" lIns="91440" tIns="45720" rIns="91440" bIns="45720" rtlCol="0" anchor="b">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1097280" y="1845734"/>
            <a:ext cx="10058400" cy="4023360"/>
          </a:xfrm>
          <a:prstGeom prst="rect">
            <a:avLst/>
          </a:prstGeom>
        </p:spPr>
        <p:txBody>
          <a:bodyPr vert="horz" lIns="0" tIns="45720" rIns="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1097280" y="6459785"/>
            <a:ext cx="2472271" cy="365125"/>
          </a:xfrm>
          <a:prstGeom prst="rect">
            <a:avLst/>
          </a:prstGeom>
        </p:spPr>
        <p:txBody>
          <a:bodyPr vert="horz" lIns="91440" tIns="45720" rIns="91440" bIns="45720" rtlCol="0" anchor="ctr"/>
          <a:lstStyle>
            <a:lvl1pPr algn="l">
              <a:defRPr sz="900">
                <a:solidFill>
                  <a:srgbClr val="FFFFFF"/>
                </a:solidFill>
              </a:defRPr>
            </a:lvl1pPr>
          </a:lstStyle>
          <a:p>
            <a:fld id="{E39F346F-2081-4366-BEAE-3451F06B907B}" type="datetimeFigureOut">
              <a:rPr lang="en-IN" smtClean="0"/>
              <a:t>07-11-2020</a:t>
            </a:fld>
            <a:endParaRPr lang="en-IN"/>
          </a:p>
        </p:txBody>
      </p:sp>
      <p:sp>
        <p:nvSpPr>
          <p:cNvPr id="5" name="Footer Placeholder 4"/>
          <p:cNvSpPr>
            <a:spLocks noGrp="1"/>
          </p:cNvSpPr>
          <p:nvPr>
            <p:ph type="ftr" sz="quarter" idx="3"/>
          </p:nvPr>
        </p:nvSpPr>
        <p:spPr>
          <a:xfrm>
            <a:off x="3686185" y="6459785"/>
            <a:ext cx="4822804" cy="365125"/>
          </a:xfrm>
          <a:prstGeom prst="rect">
            <a:avLst/>
          </a:prstGeom>
        </p:spPr>
        <p:txBody>
          <a:bodyPr vert="horz" lIns="91440" tIns="45720" rIns="91440" bIns="45720" rtlCol="0" anchor="ctr"/>
          <a:lstStyle>
            <a:lvl1pPr algn="ctr">
              <a:defRPr sz="900" cap="all" baseline="0">
                <a:solidFill>
                  <a:srgbClr val="FFFFFF"/>
                </a:solidFill>
              </a:defRPr>
            </a:lvl1pPr>
          </a:lstStyle>
          <a:p>
            <a:endParaRPr lang="en-IN"/>
          </a:p>
        </p:txBody>
      </p:sp>
      <p:sp>
        <p:nvSpPr>
          <p:cNvPr id="6" name="Slide Number Placeholder 5"/>
          <p:cNvSpPr>
            <a:spLocks noGrp="1"/>
          </p:cNvSpPr>
          <p:nvPr>
            <p:ph type="sldNum" sz="quarter" idx="4"/>
          </p:nvPr>
        </p:nvSpPr>
        <p:spPr>
          <a:xfrm>
            <a:off x="9900458" y="6459785"/>
            <a:ext cx="1312025" cy="365125"/>
          </a:xfrm>
          <a:prstGeom prst="rect">
            <a:avLst/>
          </a:prstGeom>
        </p:spPr>
        <p:txBody>
          <a:bodyPr vert="horz" lIns="91440" tIns="45720" rIns="91440" bIns="45720" rtlCol="0" anchor="ctr"/>
          <a:lstStyle>
            <a:lvl1pPr algn="r">
              <a:defRPr sz="1050">
                <a:solidFill>
                  <a:srgbClr val="FFFFFF"/>
                </a:solidFill>
              </a:defRPr>
            </a:lvl1pPr>
          </a:lstStyle>
          <a:p>
            <a:fld id="{2AE04015-E1ED-4EEB-9275-D373DD4A3A2D}" type="slidenum">
              <a:rPr lang="en-IN" smtClean="0"/>
              <a:t>‹#›</a:t>
            </a:fld>
            <a:endParaRPr lang="en-IN"/>
          </a:p>
        </p:txBody>
      </p:sp>
      <p:cxnSp>
        <p:nvCxnSpPr>
          <p:cNvPr id="10" name="Straight Connector 9"/>
          <p:cNvCxnSpPr/>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337064220"/>
      </p:ext>
    </p:extLst>
  </p:cSld>
  <p:clrMap bg1="dk1" tx1="lt1" bg2="dk2" tx2="lt2" accent1="accent1" accent2="accent2" accent3="accent3" accent4="accent4" accent5="accent5" accent6="accent6" hlink="hlink" folHlink="folHlink"/>
  <p:sldLayoutIdLst>
    <p:sldLayoutId id="2147483769" r:id="rId1"/>
    <p:sldLayoutId id="2147483770" r:id="rId2"/>
    <p:sldLayoutId id="2147483771" r:id="rId3"/>
    <p:sldLayoutId id="2147483772" r:id="rId4"/>
    <p:sldLayoutId id="2147483773" r:id="rId5"/>
    <p:sldLayoutId id="2147483774" r:id="rId6"/>
    <p:sldLayoutId id="2147483775" r:id="rId7"/>
    <p:sldLayoutId id="2147483776" r:id="rId8"/>
    <p:sldLayoutId id="2147483777" r:id="rId9"/>
    <p:sldLayoutId id="2147483778" r:id="rId10"/>
    <p:sldLayoutId id="2147483779" r:id="rId11"/>
  </p:sldLayoutIdLst>
  <p:txStyles>
    <p:titleStyle>
      <a:lvl1pPr algn="l" defTabSz="914400" rtl="0" eaLnBrk="1" latinLnBrk="0" hangingPunct="1">
        <a:lnSpc>
          <a:spcPct val="85000"/>
        </a:lnSpc>
        <a:spcBef>
          <a:spcPct val="0"/>
        </a:spcBef>
        <a:buNone/>
        <a:defRPr sz="4800" kern="1200" spc="-50" baseline="0">
          <a:solidFill>
            <a:schemeClr val="tx1">
              <a:lumMod val="75000"/>
              <a:lumOff val="2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xml"/><Relationship Id="rId1" Type="http://schemas.openxmlformats.org/officeDocument/2006/relationships/slideLayout" Target="../slideLayouts/slideLayout2.xml"/><Relationship Id="rId5" Type="http://schemas.openxmlformats.org/officeDocument/2006/relationships/image" Target="../media/image4.emf"/><Relationship Id="rId4" Type="http://schemas.openxmlformats.org/officeDocument/2006/relationships/image" Target="../media/image3.pn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5.emf"/><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4" name="Title 1"/>
          <p:cNvSpPr>
            <a:spLocks noGrp="1"/>
          </p:cNvSpPr>
          <p:nvPr>
            <p:ph type="title"/>
          </p:nvPr>
        </p:nvSpPr>
        <p:spPr>
          <a:xfrm>
            <a:off x="838200" y="365125"/>
            <a:ext cx="10515600" cy="890588"/>
          </a:xfrm>
          <a:blipFill dpi="0" rotWithShape="0">
            <a:blip r:embed="rId3"/>
            <a:srcRect/>
            <a:tile tx="0" ty="0" sx="100000" sy="100000" flip="none" algn="tl"/>
          </a:blipFill>
        </p:spPr>
        <p:txBody>
          <a:bodyPr/>
          <a:lstStyle/>
          <a:p>
            <a:pPr algn="ctr" eaLnBrk="1" hangingPunct="1"/>
            <a:r>
              <a:rPr lang="en-IN" altLang="en-US" sz="2400" b="1" i="1" spc="0" dirty="0" smtClean="0">
                <a:ln w="12700">
                  <a:solidFill>
                    <a:schemeClr val="accent1"/>
                  </a:solidFill>
                  <a:prstDash val="solid"/>
                </a:ln>
                <a:pattFill prst="pct50">
                  <a:fgClr>
                    <a:schemeClr val="accent1"/>
                  </a:fgClr>
                  <a:bgClr>
                    <a:schemeClr val="accent1">
                      <a:lumMod val="20000"/>
                      <a:lumOff val="80000"/>
                    </a:schemeClr>
                  </a:bgClr>
                </a:pattFill>
                <a:effectLst>
                  <a:outerShdw dist="38100" dir="2640000" algn="bl" rotWithShape="0">
                    <a:schemeClr val="accent1"/>
                  </a:outerShdw>
                </a:effectLst>
                <a:latin typeface="Arial" panose="020B0604020202020204" pitchFamily="34" charset="0"/>
                <a:cs typeface="Arial" panose="020B0604020202020204" pitchFamily="34" charset="0"/>
              </a:rPr>
              <a:t>BIHAR ANIMAL SCIENCES UNIVERSITY, PATNA, BIHAR</a:t>
            </a:r>
            <a:br>
              <a:rPr lang="en-IN" altLang="en-US" sz="2400" b="1" i="1" spc="0" dirty="0" smtClean="0">
                <a:ln w="12700">
                  <a:solidFill>
                    <a:schemeClr val="accent1"/>
                  </a:solidFill>
                  <a:prstDash val="solid"/>
                </a:ln>
                <a:pattFill prst="pct50">
                  <a:fgClr>
                    <a:schemeClr val="accent1"/>
                  </a:fgClr>
                  <a:bgClr>
                    <a:schemeClr val="accent1">
                      <a:lumMod val="20000"/>
                      <a:lumOff val="80000"/>
                    </a:schemeClr>
                  </a:bgClr>
                </a:pattFill>
                <a:effectLst>
                  <a:outerShdw dist="38100" dir="2640000" algn="bl" rotWithShape="0">
                    <a:schemeClr val="accent1"/>
                  </a:outerShdw>
                </a:effectLst>
                <a:latin typeface="Arial" panose="020B0604020202020204" pitchFamily="34" charset="0"/>
                <a:cs typeface="Arial" panose="020B0604020202020204" pitchFamily="34" charset="0"/>
              </a:rPr>
            </a:br>
            <a:r>
              <a:rPr lang="en-IN" altLang="en-US" sz="2400" b="1" spc="0" dirty="0" err="1" smtClean="0">
                <a:ln w="12700">
                  <a:solidFill>
                    <a:schemeClr val="accent1"/>
                  </a:solidFill>
                  <a:prstDash val="solid"/>
                </a:ln>
                <a:pattFill prst="pct50">
                  <a:fgClr>
                    <a:schemeClr val="accent1"/>
                  </a:fgClr>
                  <a:bgClr>
                    <a:schemeClr val="accent1">
                      <a:lumMod val="20000"/>
                      <a:lumOff val="80000"/>
                    </a:schemeClr>
                  </a:bgClr>
                </a:pattFill>
                <a:effectLst>
                  <a:outerShdw dist="38100" dir="2640000" algn="bl" rotWithShape="0">
                    <a:schemeClr val="accent1"/>
                  </a:outerShdw>
                </a:effectLst>
                <a:latin typeface="Arial" panose="020B0604020202020204" pitchFamily="34" charset="0"/>
                <a:cs typeface="Arial" panose="020B0604020202020204" pitchFamily="34" charset="0"/>
              </a:rPr>
              <a:t>Bihar</a:t>
            </a:r>
            <a:r>
              <a:rPr lang="en-IN" altLang="en-US" sz="2400" b="1" spc="0" dirty="0" smtClean="0">
                <a:ln w="12700">
                  <a:solidFill>
                    <a:schemeClr val="accent1"/>
                  </a:solidFill>
                  <a:prstDash val="solid"/>
                </a:ln>
                <a:pattFill prst="pct50">
                  <a:fgClr>
                    <a:schemeClr val="accent1"/>
                  </a:fgClr>
                  <a:bgClr>
                    <a:schemeClr val="accent1">
                      <a:lumMod val="20000"/>
                      <a:lumOff val="80000"/>
                    </a:schemeClr>
                  </a:bgClr>
                </a:pattFill>
                <a:effectLst>
                  <a:outerShdw dist="38100" dir="2640000" algn="bl" rotWithShape="0">
                    <a:schemeClr val="accent1"/>
                  </a:outerShdw>
                </a:effectLst>
                <a:latin typeface="Arial" panose="020B0604020202020204" pitchFamily="34" charset="0"/>
                <a:cs typeface="Arial" panose="020B0604020202020204" pitchFamily="34" charset="0"/>
              </a:rPr>
              <a:t> Veterinary College, Patna</a:t>
            </a:r>
          </a:p>
        </p:txBody>
      </p:sp>
      <p:pic>
        <p:nvPicPr>
          <p:cNvPr id="3075" name="Content Placeholder 3"/>
          <p:cNvPicPr>
            <a:picLocks noGrp="1" noChangeAspect="1"/>
          </p:cNvPicPr>
          <p:nvPr>
            <p:ph idx="1"/>
          </p:nvPr>
        </p:nvPicPr>
        <p:blipFill>
          <a:blip r:embed="rId4">
            <a:extLst>
              <a:ext uri="{28A0092B-C50C-407E-A947-70E740481C1C}">
                <a14:useLocalDpi xmlns:a14="http://schemas.microsoft.com/office/drawing/2010/main" val="0"/>
              </a:ext>
            </a:extLst>
          </a:blip>
          <a:srcRect/>
          <a:stretch>
            <a:fillRect/>
          </a:stretch>
        </p:blipFill>
        <p:spPr>
          <a:xfrm>
            <a:off x="26988" y="19050"/>
            <a:ext cx="1709737" cy="1485900"/>
          </a:xfrm>
        </p:spPr>
      </p:pic>
      <p:pic>
        <p:nvPicPr>
          <p:cNvPr id="3076" name="Picture 2"/>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0694988" y="19050"/>
            <a:ext cx="1470025" cy="1485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077" name="TextBox 4"/>
          <p:cNvSpPr txBox="1">
            <a:spLocks noChangeArrowheads="1"/>
          </p:cNvSpPr>
          <p:nvPr/>
        </p:nvSpPr>
        <p:spPr bwMode="auto">
          <a:xfrm>
            <a:off x="1681163" y="4454525"/>
            <a:ext cx="9013825" cy="156966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lnSpc>
                <a:spcPct val="90000"/>
              </a:lnSpc>
              <a:spcBef>
                <a:spcPts val="1000"/>
              </a:spcBef>
              <a:buFont typeface="Arial" panose="020B0604020202020204" pitchFamily="34" charset="0"/>
              <a:buChar char="•"/>
              <a:defRPr sz="2800">
                <a:solidFill>
                  <a:schemeClr val="tx1"/>
                </a:solidFill>
                <a:latin typeface="Calibri" panose="020F0502020204030204" pitchFamily="34" charset="0"/>
              </a:defRPr>
            </a:lvl1pPr>
            <a:lvl2pPr marL="742950" indent="-285750">
              <a:lnSpc>
                <a:spcPct val="90000"/>
              </a:lnSpc>
              <a:spcBef>
                <a:spcPts val="500"/>
              </a:spcBef>
              <a:buFont typeface="Arial" panose="020B0604020202020204" pitchFamily="34" charset="0"/>
              <a:buChar char="•"/>
              <a:defRPr sz="2400">
                <a:solidFill>
                  <a:schemeClr val="tx1"/>
                </a:solidFill>
                <a:latin typeface="Calibri" panose="020F0502020204030204" pitchFamily="34" charset="0"/>
              </a:defRPr>
            </a:lvl2pPr>
            <a:lvl3pPr marL="1143000" indent="-228600">
              <a:lnSpc>
                <a:spcPct val="90000"/>
              </a:lnSpc>
              <a:spcBef>
                <a:spcPts val="500"/>
              </a:spcBef>
              <a:buFont typeface="Arial" panose="020B0604020202020204" pitchFamily="34" charset="0"/>
              <a:buChar char="•"/>
              <a:defRPr sz="2000">
                <a:solidFill>
                  <a:schemeClr val="tx1"/>
                </a:solidFill>
                <a:latin typeface="Calibri" panose="020F0502020204030204" pitchFamily="34" charset="0"/>
              </a:defRPr>
            </a:lvl3pPr>
            <a:lvl4pPr marL="1600200" indent="-228600">
              <a:lnSpc>
                <a:spcPct val="90000"/>
              </a:lnSpc>
              <a:spcBef>
                <a:spcPts val="500"/>
              </a:spcBef>
              <a:buFont typeface="Arial" panose="020B0604020202020204" pitchFamily="34" charset="0"/>
              <a:buChar char="•"/>
              <a:defRPr>
                <a:solidFill>
                  <a:schemeClr val="tx1"/>
                </a:solidFill>
                <a:latin typeface="Calibri" panose="020F0502020204030204" pitchFamily="34" charset="0"/>
              </a:defRPr>
            </a:lvl4pPr>
            <a:lvl5pPr marL="2057400" indent="-228600">
              <a:lnSpc>
                <a:spcPct val="90000"/>
              </a:lnSpc>
              <a:spcBef>
                <a:spcPts val="500"/>
              </a:spcBef>
              <a:buFont typeface="Arial" panose="020B0604020202020204" pitchFamily="34" charset="0"/>
              <a:buChar char="•"/>
              <a:defRPr>
                <a:solidFill>
                  <a:schemeClr val="tx1"/>
                </a:solidFill>
                <a:latin typeface="Calibri" panose="020F0502020204030204" pitchFamily="34" charset="0"/>
              </a:defRPr>
            </a:lvl5pPr>
            <a:lvl6pPr marL="25146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6pPr>
            <a:lvl7pPr marL="29718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7pPr>
            <a:lvl8pPr marL="34290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8pPr>
            <a:lvl9pPr marL="38862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9pPr>
          </a:lstStyle>
          <a:p>
            <a:pPr algn="ctr">
              <a:lnSpc>
                <a:spcPct val="100000"/>
              </a:lnSpc>
              <a:spcBef>
                <a:spcPts val="0"/>
              </a:spcBef>
              <a:buFont typeface="Arial" panose="020B0604020202020204" pitchFamily="34" charset="0"/>
              <a:buNone/>
            </a:pPr>
            <a:r>
              <a:rPr lang="en-IN" sz="24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Speaker: </a:t>
            </a:r>
            <a:r>
              <a:rPr lang="en-IN" sz="24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Ramesh Kumar Singh</a:t>
            </a:r>
          </a:p>
          <a:p>
            <a:pPr algn="ctr">
              <a:lnSpc>
                <a:spcPct val="100000"/>
              </a:lnSpc>
              <a:spcBef>
                <a:spcPts val="0"/>
              </a:spcBef>
              <a:buFont typeface="Arial" panose="020B0604020202020204" pitchFamily="34" charset="0"/>
              <a:buNone/>
            </a:pPr>
            <a:r>
              <a:rPr lang="en-IN" sz="24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Assistant Professor cum Jr. Scientist </a:t>
            </a:r>
          </a:p>
          <a:p>
            <a:pPr algn="ctr">
              <a:lnSpc>
                <a:spcPct val="100000"/>
              </a:lnSpc>
              <a:spcBef>
                <a:spcPts val="0"/>
              </a:spcBef>
              <a:buFont typeface="Arial" panose="020B0604020202020204" pitchFamily="34" charset="0"/>
              <a:buNone/>
            </a:pPr>
            <a:r>
              <a:rPr lang="en-IN" sz="24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Division </a:t>
            </a:r>
            <a:r>
              <a:rPr lang="en-IN" sz="24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of Animal Genetics </a:t>
            </a:r>
            <a:r>
              <a:rPr lang="en-IN" sz="24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and </a:t>
            </a:r>
            <a:r>
              <a:rPr lang="en-IN" sz="24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Breeding </a:t>
            </a:r>
          </a:p>
          <a:p>
            <a:pPr algn="ctr">
              <a:lnSpc>
                <a:spcPct val="100000"/>
              </a:lnSpc>
              <a:spcBef>
                <a:spcPts val="0"/>
              </a:spcBef>
              <a:buFont typeface="Arial" panose="020B0604020202020204" pitchFamily="34" charset="0"/>
              <a:buNone/>
            </a:pPr>
            <a:r>
              <a:rPr lang="en-IN" altLang="en-US" sz="24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Bihar Veterinary College, Patna</a:t>
            </a:r>
            <a:endParaRPr lang="en-IN" sz="24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endParaRPr>
          </a:p>
        </p:txBody>
      </p:sp>
      <p:sp>
        <p:nvSpPr>
          <p:cNvPr id="2" name="TextBox 1"/>
          <p:cNvSpPr txBox="1"/>
          <p:nvPr/>
        </p:nvSpPr>
        <p:spPr>
          <a:xfrm>
            <a:off x="1338552" y="2439620"/>
            <a:ext cx="9356436" cy="1200329"/>
          </a:xfrm>
          <a:prstGeom prst="rect">
            <a:avLst/>
          </a:prstGeom>
          <a:noFill/>
        </p:spPr>
        <p:txBody>
          <a:bodyPr wrap="square" rtlCol="0">
            <a:spAutoFit/>
          </a:bodyPr>
          <a:lstStyle/>
          <a:p>
            <a:pPr algn="ctr"/>
            <a:r>
              <a:rPr lang="en-IN" sz="3600" b="1" dirty="0" smtClean="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UNIT – II</a:t>
            </a:r>
          </a:p>
          <a:p>
            <a:pPr algn="ctr"/>
            <a:r>
              <a:rPr lang="en-IN" sz="3600" b="1" dirty="0" smtClean="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SIRE EVALUATION </a:t>
            </a:r>
            <a:r>
              <a:rPr lang="en-IN" sz="3600" b="1" dirty="0" smtClean="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IN S</a:t>
            </a:r>
            <a:r>
              <a:rPr lang="en-IN" sz="3600" b="1" dirty="0" smtClean="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INGLE HERD</a:t>
            </a:r>
            <a:endParaRPr lang="en-IN" sz="3600" b="1" dirty="0">
              <a:solidFill>
                <a:srgbClr val="FF0000"/>
              </a:solidFill>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242295191"/>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noFill/>
        </p:spPr>
        <p:txBody>
          <a:bodyPr>
            <a:normAutofit/>
          </a:bodyPr>
          <a:lstStyle/>
          <a:p>
            <a:pPr algn="ctr"/>
            <a:r>
              <a:rPr lang="en-IN" sz="3200" b="1" spc="0"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SIRE EVALUATION</a:t>
            </a:r>
          </a:p>
        </p:txBody>
      </p:sp>
      <p:sp>
        <p:nvSpPr>
          <p:cNvPr id="3" name="Content Placeholder 2"/>
          <p:cNvSpPr>
            <a:spLocks noGrp="1"/>
          </p:cNvSpPr>
          <p:nvPr>
            <p:ph idx="1"/>
          </p:nvPr>
        </p:nvSpPr>
        <p:spPr/>
        <p:txBody>
          <a:bodyPr/>
          <a:lstStyle/>
          <a:p>
            <a:pPr lvl="0" algn="just"/>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A sire’s production transmitting ability can be estimated by mathematical means and expressed as a single figure known as </a:t>
            </a:r>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Sire Index</a:t>
            </a:r>
          </a:p>
          <a:p>
            <a:pPr lvl="0" algn="just"/>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The result of progeny testing is expressed as the index of the genetic worth of the sire or sire index.</a:t>
            </a:r>
          </a:p>
          <a:p>
            <a:pPr lvl="0" algn="just"/>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It is used in ranking of sires of progeny testing as per their genetic worth so as to select the best sires.</a:t>
            </a:r>
          </a:p>
          <a:p>
            <a:pPr algn="just"/>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The breeding value </a:t>
            </a:r>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a:t>
            </a:r>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genetic worth </a:t>
            </a:r>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refers </a:t>
            </a:r>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to the average genetic effect of the genes passed on by the individual to its offspring and is estimated to know whether the individual is genetically superior to other individuals or not for the trait concerned.</a:t>
            </a:r>
          </a:p>
          <a:p>
            <a:pPr lvl="0"/>
            <a:endParaRPr lang="en-IN" dirty="0"/>
          </a:p>
          <a:p>
            <a:endParaRPr lang="en-IN" dirty="0"/>
          </a:p>
        </p:txBody>
      </p:sp>
    </p:spTree>
    <p:extLst>
      <p:ext uri="{BB962C8B-B14F-4D97-AF65-F5344CB8AC3E}">
        <p14:creationId xmlns:p14="http://schemas.microsoft.com/office/powerpoint/2010/main" val="3845875735"/>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IN" sz="3200" b="1" spc="0"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Biasness in sire evaluation </a:t>
            </a:r>
          </a:p>
        </p:txBody>
      </p:sp>
      <p:sp>
        <p:nvSpPr>
          <p:cNvPr id="3" name="Content Placeholder 2"/>
          <p:cNvSpPr>
            <a:spLocks noGrp="1"/>
          </p:cNvSpPr>
          <p:nvPr>
            <p:ph idx="1"/>
          </p:nvPr>
        </p:nvSpPr>
        <p:spPr/>
        <p:txBody>
          <a:bodyPr>
            <a:normAutofit/>
          </a:bodyPr>
          <a:lstStyle/>
          <a:p>
            <a:pPr algn="just"/>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The genetic biasness is created by genetic differences among herds and due to the differences in genetic merit (production level) of the mates of the sire. </a:t>
            </a:r>
            <a:endPar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endParaRPr>
          </a:p>
          <a:p>
            <a:pPr algn="just"/>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The </a:t>
            </a:r>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major environmental biases are introduced by the different environmental conditions (feeding, management, climatic factors etc.) </a:t>
            </a:r>
          </a:p>
          <a:p>
            <a:pPr algn="just"/>
            <a:endPar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3067277930"/>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97280" y="286604"/>
            <a:ext cx="10058400" cy="709278"/>
          </a:xfrm>
        </p:spPr>
        <p:txBody>
          <a:bodyPr>
            <a:normAutofit/>
          </a:bodyPr>
          <a:lstStyle/>
          <a:p>
            <a:pPr algn="ctr"/>
            <a:r>
              <a:rPr lang="en-IN" sz="3200" b="1" spc="0"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SIMPLE DAUGHTER AVERAGE INDEX</a:t>
            </a:r>
          </a:p>
        </p:txBody>
      </p:sp>
      <p:sp>
        <p:nvSpPr>
          <p:cNvPr id="3" name="Content Placeholder 2"/>
          <p:cNvSpPr>
            <a:spLocks noGrp="1"/>
          </p:cNvSpPr>
          <p:nvPr>
            <p:ph idx="1"/>
          </p:nvPr>
        </p:nvSpPr>
        <p:spPr>
          <a:xfrm>
            <a:off x="1097279" y="1845734"/>
            <a:ext cx="10201445" cy="4023360"/>
          </a:xfrm>
        </p:spPr>
        <p:txBody>
          <a:bodyPr>
            <a:normAutofit/>
          </a:bodyPr>
          <a:lstStyle/>
          <a:p>
            <a:pPr lvl="0" algn="just"/>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This index is a simplest method to </a:t>
            </a:r>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evaluate a </a:t>
            </a:r>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bull </a:t>
            </a:r>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by his daughter’s production </a:t>
            </a:r>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alone in single herd under same environment </a:t>
            </a:r>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(Edward, 1932). </a:t>
            </a:r>
            <a:endPar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endParaRPr>
          </a:p>
          <a:p>
            <a:pPr lvl="0" algn="just"/>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It provide sound basis of evaluation. </a:t>
            </a:r>
          </a:p>
          <a:p>
            <a:pPr lvl="0" algn="just"/>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This </a:t>
            </a:r>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method </a:t>
            </a:r>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does not take into account differential production level or probable </a:t>
            </a:r>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contributions of the </a:t>
            </a:r>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dams or mates of sires or dams of daughters. It leads to bias in evaluation or ranking of sires.</a:t>
            </a:r>
          </a:p>
          <a:p>
            <a:pPr algn="just"/>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S</a:t>
            </a:r>
            <a:r>
              <a:rPr lang="en-IN" sz="2400" baseline="-250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I</a:t>
            </a:r>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 D</a:t>
            </a:r>
            <a:r>
              <a:rPr lang="en-IN" sz="2400" baseline="-250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i </a:t>
            </a:r>
            <a:endPar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endParaRPr>
          </a:p>
          <a:p>
            <a:pPr algn="just"/>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where</a:t>
            </a:r>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a:t>
            </a:r>
            <a:r>
              <a:rPr lang="en-IN" sz="2400" dirty="0" err="1"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D</a:t>
            </a:r>
            <a:r>
              <a:rPr lang="en-IN" sz="2400" baseline="-25000" dirty="0" err="1"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ij</a:t>
            </a:r>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a:t>
            </a:r>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Average </a:t>
            </a:r>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yield of </a:t>
            </a:r>
            <a:r>
              <a:rPr lang="en-IN" sz="2400" dirty="0" err="1">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j</a:t>
            </a:r>
            <a:r>
              <a:rPr lang="en-IN" sz="2400" baseline="30000" dirty="0" err="1">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a:t>
            </a:r>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a:t>
            </a:r>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daughters </a:t>
            </a:r>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of the </a:t>
            </a:r>
            <a:r>
              <a:rPr lang="en-IN" sz="2400" dirty="0" err="1">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i</a:t>
            </a:r>
            <a:r>
              <a:rPr lang="en-IN" sz="2400" baseline="30000" dirty="0" err="1">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a:t>
            </a:r>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sire</a:t>
            </a:r>
          </a:p>
          <a:p>
            <a:pPr lvl="0"/>
            <a:endParaRPr lang="en-IN" dirty="0"/>
          </a:p>
          <a:p>
            <a:endParaRPr lang="en-IN" dirty="0"/>
          </a:p>
        </p:txBody>
      </p:sp>
    </p:spTree>
    <p:extLst>
      <p:ext uri="{BB962C8B-B14F-4D97-AF65-F5344CB8AC3E}">
        <p14:creationId xmlns:p14="http://schemas.microsoft.com/office/powerpoint/2010/main" val="194779692"/>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97280" y="286604"/>
            <a:ext cx="10058400" cy="1080470"/>
          </a:xfrm>
        </p:spPr>
        <p:txBody>
          <a:bodyPr>
            <a:normAutofit/>
          </a:bodyPr>
          <a:lstStyle/>
          <a:p>
            <a:pPr algn="ctr"/>
            <a:r>
              <a:rPr lang="en-IN" sz="3200" b="1" spc="0"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EQUIPARENT / INTERMEDIATE </a:t>
            </a:r>
            <a:r>
              <a:rPr lang="en-IN" sz="3200" b="1" spc="0" dirty="0" smtClean="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a:t>
            </a:r>
            <a:r>
              <a:rPr lang="en-IN" sz="3200" b="1" spc="0"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 MOUNT HOPE </a:t>
            </a:r>
            <a:r>
              <a:rPr lang="en-IN" sz="3200" b="1" spc="0" dirty="0" smtClean="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INDEX/ </a:t>
            </a:r>
            <a:r>
              <a:rPr lang="en-IN" sz="3200" b="1" spc="0"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YAPP’S INDEX</a:t>
            </a:r>
          </a:p>
        </p:txBody>
      </p:sp>
      <p:sp>
        <p:nvSpPr>
          <p:cNvPr id="3" name="Content Placeholder 2"/>
          <p:cNvSpPr>
            <a:spLocks noGrp="1"/>
          </p:cNvSpPr>
          <p:nvPr>
            <p:ph idx="1"/>
          </p:nvPr>
        </p:nvSpPr>
        <p:spPr>
          <a:xfrm>
            <a:off x="715224" y="1774479"/>
            <a:ext cx="10637822" cy="4273236"/>
          </a:xfrm>
        </p:spPr>
        <p:txBody>
          <a:bodyPr>
            <a:normAutofit fontScale="92500" lnSpcReduction="20000"/>
          </a:bodyPr>
          <a:lstStyle/>
          <a:p>
            <a:pPr lvl="0" algn="just"/>
            <a:r>
              <a:rPr lang="en-IN" sz="26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This index </a:t>
            </a:r>
            <a:r>
              <a:rPr lang="en-IN" sz="26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a:t>
            </a:r>
            <a:r>
              <a:rPr lang="en-IN" sz="26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is based on the principle that the two parents contribute equally to the genetic make up of the progeny</a:t>
            </a:r>
            <a:r>
              <a:rPr lang="en-IN" sz="26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a:t>
            </a:r>
          </a:p>
          <a:p>
            <a:pPr lvl="0" algn="just"/>
            <a:r>
              <a:rPr lang="en-IN" sz="2600" dirty="0" err="1"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Equiparent</a:t>
            </a:r>
            <a:r>
              <a:rPr lang="en-IN" sz="26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index makes adjustment for the different production level of dams. </a:t>
            </a:r>
          </a:p>
          <a:p>
            <a:pPr lvl="0" algn="just"/>
            <a:r>
              <a:rPr lang="en-IN" sz="26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However, it overcorrects the </a:t>
            </a:r>
            <a:r>
              <a:rPr lang="en-IN" sz="26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production level of </a:t>
            </a:r>
            <a:r>
              <a:rPr lang="en-IN" sz="26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mates allotted to different sires.  </a:t>
            </a:r>
          </a:p>
          <a:p>
            <a:pPr lvl="0" algn="just"/>
            <a:r>
              <a:rPr lang="en-IN" sz="26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It </a:t>
            </a:r>
            <a:r>
              <a:rPr lang="en-IN" sz="26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overestimates the breeding value of a sire mated to set of dams inferior </a:t>
            </a:r>
            <a:r>
              <a:rPr lang="en-IN" sz="26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to  the herd </a:t>
            </a:r>
            <a:r>
              <a:rPr lang="en-IN" sz="26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average and underestimates if </a:t>
            </a:r>
            <a:r>
              <a:rPr lang="en-IN" sz="26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dams </a:t>
            </a:r>
            <a:r>
              <a:rPr lang="en-IN" sz="26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superior </a:t>
            </a:r>
            <a:r>
              <a:rPr lang="en-IN" sz="26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to the herd average. </a:t>
            </a:r>
            <a:endParaRPr lang="en-IN" sz="26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endParaRPr>
          </a:p>
          <a:p>
            <a:pPr algn="just"/>
            <a:r>
              <a:rPr lang="en-IN" sz="26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S</a:t>
            </a:r>
            <a:r>
              <a:rPr lang="en-IN" sz="2600" baseline="-250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I</a:t>
            </a:r>
            <a:r>
              <a:rPr lang="en-IN" sz="26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 2D – M</a:t>
            </a:r>
          </a:p>
          <a:p>
            <a:pPr algn="just"/>
            <a:r>
              <a:rPr lang="en-IN" sz="26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where,</a:t>
            </a:r>
          </a:p>
          <a:p>
            <a:pPr algn="just"/>
            <a:r>
              <a:rPr lang="en-IN" sz="26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D = average yield of daughters of the sire;</a:t>
            </a:r>
          </a:p>
          <a:p>
            <a:pPr algn="just"/>
            <a:r>
              <a:rPr lang="en-IN" sz="26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M = average yield of dams mated to the sire</a:t>
            </a:r>
          </a:p>
          <a:p>
            <a:endParaRPr lang="en-IN" dirty="0"/>
          </a:p>
        </p:txBody>
      </p:sp>
    </p:spTree>
    <p:extLst>
      <p:ext uri="{BB962C8B-B14F-4D97-AF65-F5344CB8AC3E}">
        <p14:creationId xmlns:p14="http://schemas.microsoft.com/office/powerpoint/2010/main" val="1164373340"/>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97280" y="286603"/>
            <a:ext cx="10058400" cy="1460716"/>
          </a:xfrm>
        </p:spPr>
        <p:txBody>
          <a:bodyPr>
            <a:normAutofit/>
          </a:bodyPr>
          <a:lstStyle/>
          <a:p>
            <a:pPr algn="ctr"/>
            <a:r>
              <a:rPr lang="en-IN" sz="3200" b="1" spc="0"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Contemporary daughter average index </a:t>
            </a:r>
            <a:br>
              <a:rPr lang="en-IN" sz="3200" b="1" spc="0"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br>
            <a:endParaRPr lang="en-IN" sz="3200" b="1" spc="0"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endParaRPr>
          </a:p>
        </p:txBody>
      </p:sp>
      <mc:AlternateContent xmlns:mc="http://schemas.openxmlformats.org/markup-compatibility/2006" xmlns:a14="http://schemas.microsoft.com/office/drawing/2010/main">
        <mc:Choice Requires="a14">
          <p:sp>
            <p:nvSpPr>
              <p:cNvPr id="3" name="Content Placeholder 2"/>
              <p:cNvSpPr>
                <a:spLocks noGrp="1"/>
              </p:cNvSpPr>
              <p:nvPr>
                <p:ph idx="1"/>
              </p:nvPr>
            </p:nvSpPr>
            <p:spPr/>
            <p:txBody>
              <a:bodyPr>
                <a:normAutofit fontScale="25000" lnSpcReduction="20000"/>
              </a:bodyPr>
              <a:lstStyle/>
              <a:p>
                <a:pPr algn="just"/>
                <a:r>
                  <a:rPr lang="en-IN" sz="9600" dirty="0" smtClean="0">
                    <a:ln w="0"/>
                    <a:solidFill>
                      <a:schemeClr val="tx1"/>
                    </a:solidFill>
                    <a:effectLst/>
                    <a:latin typeface="Arial" panose="020B0604020202020204" pitchFamily="34" charset="0"/>
                    <a:cs typeface="Arial" panose="020B0604020202020204" pitchFamily="34" charset="0"/>
                  </a:rPr>
                  <a:t>The herd mate or contemporary comparisons reduce the environmental variation due to herd, year and season. </a:t>
                </a:r>
              </a:p>
              <a:p>
                <a:pPr algn="just"/>
                <a:r>
                  <a:rPr lang="en-IN" sz="9600" dirty="0" smtClean="0">
                    <a:ln w="0"/>
                    <a:solidFill>
                      <a:schemeClr val="tx1"/>
                    </a:solidFill>
                    <a:effectLst/>
                    <a:latin typeface="Arial" panose="020B0604020202020204" pitchFamily="34" charset="0"/>
                    <a:cs typeface="Arial" panose="020B0604020202020204" pitchFamily="34" charset="0"/>
                  </a:rPr>
                  <a:t>The </a:t>
                </a:r>
                <a:r>
                  <a:rPr lang="en-IN" sz="9600" dirty="0">
                    <a:ln w="0"/>
                    <a:solidFill>
                      <a:schemeClr val="tx1"/>
                    </a:solidFill>
                    <a:effectLst/>
                    <a:latin typeface="Arial" panose="020B0604020202020204" pitchFamily="34" charset="0"/>
                    <a:cs typeface="Arial" panose="020B0604020202020204" pitchFamily="34" charset="0"/>
                  </a:rPr>
                  <a:t>records of the daughter of a sire are compared with the daughter of all other sires in the same herd calved in the same month or </a:t>
                </a:r>
                <a14:m>
                  <m:oMath xmlns:m="http://schemas.openxmlformats.org/officeDocument/2006/math">
                    <m:r>
                      <a:rPr lang="en-IN" sz="9600" i="1">
                        <a:ln w="0"/>
                        <a:solidFill>
                          <a:schemeClr val="tx1"/>
                        </a:solidFill>
                        <a:effectLst/>
                        <a:latin typeface="Cambria Math" panose="02040503050406030204" pitchFamily="18" charset="0"/>
                      </a:rPr>
                      <m:t>±</m:t>
                    </m:r>
                  </m:oMath>
                </a14:m>
                <a:r>
                  <a:rPr lang="en-IN" sz="9600" dirty="0">
                    <a:ln w="0"/>
                    <a:solidFill>
                      <a:schemeClr val="tx1"/>
                    </a:solidFill>
                    <a:effectLst/>
                    <a:latin typeface="Arial" panose="020B0604020202020204" pitchFamily="34" charset="0"/>
                    <a:cs typeface="Arial" panose="020B0604020202020204" pitchFamily="34" charset="0"/>
                  </a:rPr>
                  <a:t> 2 months. </a:t>
                </a:r>
                <a:endParaRPr lang="en-IN" sz="9600" dirty="0" smtClean="0">
                  <a:ln w="0"/>
                  <a:solidFill>
                    <a:schemeClr val="tx1"/>
                  </a:solidFill>
                  <a:effectLst/>
                  <a:latin typeface="Arial" panose="020B0604020202020204" pitchFamily="34" charset="0"/>
                  <a:cs typeface="Arial" panose="020B0604020202020204" pitchFamily="34" charset="0"/>
                </a:endParaRPr>
              </a:p>
              <a:p>
                <a:pPr algn="just"/>
                <a:r>
                  <a:rPr lang="en-IN" sz="9600" dirty="0">
                    <a:ln w="0"/>
                    <a:solidFill>
                      <a:schemeClr val="tx1"/>
                    </a:solidFill>
                    <a:effectLst/>
                    <a:latin typeface="Arial" panose="020B0604020202020204" pitchFamily="34" charset="0"/>
                    <a:cs typeface="Arial" panose="020B0604020202020204" pitchFamily="34" charset="0"/>
                  </a:rPr>
                  <a:t>The sire index proposed by </a:t>
                </a:r>
                <a:r>
                  <a:rPr lang="en-IN" sz="9600" dirty="0" err="1">
                    <a:ln w="0"/>
                    <a:solidFill>
                      <a:schemeClr val="tx1"/>
                    </a:solidFill>
                    <a:effectLst/>
                    <a:latin typeface="Arial" panose="020B0604020202020204" pitchFamily="34" charset="0"/>
                    <a:cs typeface="Arial" panose="020B0604020202020204" pitchFamily="34" charset="0"/>
                  </a:rPr>
                  <a:t>Sunderasan</a:t>
                </a:r>
                <a:r>
                  <a:rPr lang="en-IN" sz="9600" dirty="0">
                    <a:ln w="0"/>
                    <a:solidFill>
                      <a:schemeClr val="tx1"/>
                    </a:solidFill>
                    <a:effectLst/>
                    <a:latin typeface="Arial" panose="020B0604020202020204" pitchFamily="34" charset="0"/>
                    <a:cs typeface="Arial" panose="020B0604020202020204" pitchFamily="34" charset="0"/>
                  </a:rPr>
                  <a:t> </a:t>
                </a:r>
                <a:r>
                  <a:rPr lang="en-IN" sz="9600" i="1" dirty="0">
                    <a:ln w="0"/>
                    <a:solidFill>
                      <a:schemeClr val="tx1"/>
                    </a:solidFill>
                    <a:effectLst/>
                    <a:latin typeface="Arial" panose="020B0604020202020204" pitchFamily="34" charset="0"/>
                    <a:cs typeface="Arial" panose="020B0604020202020204" pitchFamily="34" charset="0"/>
                  </a:rPr>
                  <a:t>et al. </a:t>
                </a:r>
                <a:r>
                  <a:rPr lang="en-IN" sz="9600" dirty="0">
                    <a:ln w="0"/>
                    <a:solidFill>
                      <a:schemeClr val="tx1"/>
                    </a:solidFill>
                    <a:effectLst/>
                    <a:latin typeface="Arial" panose="020B0604020202020204" pitchFamily="34" charset="0"/>
                    <a:cs typeface="Arial" panose="020B0604020202020204" pitchFamily="34" charset="0"/>
                  </a:rPr>
                  <a:t>(1965) is</a:t>
                </a:r>
                <a:r>
                  <a:rPr lang="en-IN" sz="9600" dirty="0" smtClean="0">
                    <a:ln w="0"/>
                    <a:solidFill>
                      <a:schemeClr val="tx1"/>
                    </a:solidFill>
                    <a:effectLst/>
                    <a:latin typeface="Arial" panose="020B0604020202020204" pitchFamily="34" charset="0"/>
                    <a:cs typeface="Arial" panose="020B0604020202020204" pitchFamily="34" charset="0"/>
                  </a:rPr>
                  <a:t>:</a:t>
                </a:r>
              </a:p>
              <a:p>
                <a:pPr algn="just"/>
                <a:endParaRPr lang="en-IN" sz="9600" dirty="0">
                  <a:ln w="0"/>
                  <a:solidFill>
                    <a:schemeClr val="tx1"/>
                  </a:solidFill>
                  <a:effectLst/>
                  <a:latin typeface="Arial" panose="020B0604020202020204" pitchFamily="34" charset="0"/>
                  <a:cs typeface="Arial" panose="020B0604020202020204" pitchFamily="34" charset="0"/>
                </a:endParaRPr>
              </a:p>
              <a:p>
                <a:pPr algn="just">
                  <a:lnSpc>
                    <a:spcPct val="107000"/>
                  </a:lnSpc>
                  <a:spcAft>
                    <a:spcPts val="800"/>
                  </a:spcAft>
                </a:pPr>
                <a:r>
                  <a:rPr lang="en-IN" sz="9600" dirty="0">
                    <a:ln w="0"/>
                    <a:solidFill>
                      <a:schemeClr val="tx1"/>
                    </a:solidFill>
                    <a:effectLst/>
                    <a:latin typeface="Arial" panose="020B0604020202020204" pitchFamily="34" charset="0"/>
                    <a:ea typeface="Times New Roman" panose="02020603050405020304" pitchFamily="18" charset="0"/>
                    <a:cs typeface="Arial" panose="020B0604020202020204" pitchFamily="34" charset="0"/>
                  </a:rPr>
                  <a:t>I = H + </a:t>
                </a:r>
                <a14:m>
                  <m:oMath xmlns:m="http://schemas.openxmlformats.org/officeDocument/2006/math">
                    <m:f>
                      <m:fPr>
                        <m:ctrlPr>
                          <a:rPr lang="en-IN" sz="9600" i="1">
                            <a:ln w="0"/>
                            <a:solidFill>
                              <a:schemeClr val="tx1"/>
                            </a:solidFill>
                            <a:effectLst/>
                            <a:latin typeface="Cambria Math" panose="02040503050406030204" pitchFamily="18" charset="0"/>
                            <a:ea typeface="Times New Roman" panose="02020603050405020304" pitchFamily="18" charset="0"/>
                            <a:cs typeface="Times New Roman" panose="02020603050405020304" pitchFamily="18" charset="0"/>
                          </a:rPr>
                        </m:ctrlPr>
                      </m:fPr>
                      <m:num>
                        <m:r>
                          <a:rPr lang="en-IN" sz="9600" i="1">
                            <a:ln w="0"/>
                            <a:solidFill>
                              <a:schemeClr val="tx1"/>
                            </a:solidFill>
                            <a:effectLst/>
                            <a:latin typeface="Cambria Math" panose="02040503050406030204" pitchFamily="18" charset="0"/>
                            <a:ea typeface="Times New Roman" panose="02020603050405020304" pitchFamily="18" charset="0"/>
                            <a:cs typeface="Times New Roman" panose="02020603050405020304" pitchFamily="18" charset="0"/>
                          </a:rPr>
                          <m:t>𝑛</m:t>
                        </m:r>
                      </m:num>
                      <m:den>
                        <m:r>
                          <a:rPr lang="en-IN" sz="9600" i="1">
                            <a:ln w="0"/>
                            <a:solidFill>
                              <a:schemeClr val="tx1"/>
                            </a:solidFill>
                            <a:effectLst/>
                            <a:latin typeface="Cambria Math" panose="02040503050406030204" pitchFamily="18" charset="0"/>
                            <a:ea typeface="Times New Roman" panose="02020603050405020304" pitchFamily="18" charset="0"/>
                            <a:cs typeface="Times New Roman" panose="02020603050405020304" pitchFamily="18" charset="0"/>
                          </a:rPr>
                          <m:t>𝑛</m:t>
                        </m:r>
                        <m:r>
                          <a:rPr lang="en-IN" sz="9600" i="1">
                            <a:ln w="0"/>
                            <a:solidFill>
                              <a:schemeClr val="tx1"/>
                            </a:solidFill>
                            <a:effectLst/>
                            <a:latin typeface="Cambria Math" panose="02040503050406030204" pitchFamily="18" charset="0"/>
                            <a:ea typeface="Times New Roman" panose="02020603050405020304" pitchFamily="18" charset="0"/>
                            <a:cs typeface="Times New Roman" panose="02020603050405020304" pitchFamily="18" charset="0"/>
                          </a:rPr>
                          <m:t>+</m:t>
                        </m:r>
                        <m:r>
                          <a:rPr lang="en-IN" sz="9600" i="1">
                            <a:ln w="0"/>
                            <a:solidFill>
                              <a:schemeClr val="tx1"/>
                            </a:solidFill>
                            <a:effectLst/>
                            <a:latin typeface="Cambria Math" panose="02040503050406030204" pitchFamily="18" charset="0"/>
                            <a:ea typeface="Times New Roman" panose="02020603050405020304" pitchFamily="18" charset="0"/>
                            <a:cs typeface="Times New Roman" panose="02020603050405020304" pitchFamily="18" charset="0"/>
                          </a:rPr>
                          <m:t>𝑘</m:t>
                        </m:r>
                      </m:den>
                    </m:f>
                  </m:oMath>
                </a14:m>
                <a:r>
                  <a:rPr lang="en-IN" sz="9600" dirty="0">
                    <a:ln w="0"/>
                    <a:solidFill>
                      <a:schemeClr val="tx1"/>
                    </a:solidFill>
                    <a:effectLst/>
                    <a:latin typeface="Arial" panose="020B0604020202020204" pitchFamily="34" charset="0"/>
                    <a:ea typeface="Times New Roman" panose="02020603050405020304" pitchFamily="18" charset="0"/>
                    <a:cs typeface="Arial" panose="020B0604020202020204" pitchFamily="34" charset="0"/>
                  </a:rPr>
                  <a:t> (D – C</a:t>
                </a:r>
                <a:r>
                  <a:rPr lang="en-IN" sz="9600" baseline="-25000" dirty="0">
                    <a:ln w="0"/>
                    <a:solidFill>
                      <a:schemeClr val="tx1"/>
                    </a:solidFill>
                    <a:effectLst/>
                    <a:latin typeface="Arial" panose="020B0604020202020204" pitchFamily="34" charset="0"/>
                    <a:ea typeface="Times New Roman" panose="02020603050405020304" pitchFamily="18" charset="0"/>
                    <a:cs typeface="Arial" panose="020B0604020202020204" pitchFamily="34" charset="0"/>
                  </a:rPr>
                  <a:t>D</a:t>
                </a:r>
                <a:r>
                  <a:rPr lang="en-IN" sz="9600" dirty="0">
                    <a:ln w="0"/>
                    <a:solidFill>
                      <a:schemeClr val="tx1"/>
                    </a:solidFill>
                    <a:effectLst/>
                    <a:latin typeface="Arial" panose="020B0604020202020204" pitchFamily="34" charset="0"/>
                    <a:ea typeface="Times New Roman" panose="02020603050405020304" pitchFamily="18" charset="0"/>
                    <a:cs typeface="Arial" panose="020B0604020202020204" pitchFamily="34" charset="0"/>
                  </a:rPr>
                  <a:t>) </a:t>
                </a:r>
                <a:endParaRPr lang="en-IN" sz="9600" dirty="0">
                  <a:ln w="0"/>
                  <a:solidFill>
                    <a:schemeClr val="tx1"/>
                  </a:solidFill>
                  <a:effectLst/>
                  <a:latin typeface="Arial" panose="020B0604020202020204" pitchFamily="34" charset="0"/>
                  <a:ea typeface="Calibri" panose="020F0502020204030204" pitchFamily="34" charset="0"/>
                  <a:cs typeface="Arial" panose="020B0604020202020204" pitchFamily="34" charset="0"/>
                </a:endParaRPr>
              </a:p>
              <a:p>
                <a:pPr marL="0" indent="0" algn="just">
                  <a:buNone/>
                </a:pPr>
                <a:r>
                  <a:rPr lang="en-IN" sz="9600" dirty="0" smtClean="0">
                    <a:ln w="0"/>
                    <a:solidFill>
                      <a:schemeClr val="tx1"/>
                    </a:solidFill>
                    <a:effectLst/>
                    <a:latin typeface="Arial" panose="020B0604020202020204" pitchFamily="34" charset="0"/>
                    <a:cs typeface="Arial" panose="020B0604020202020204" pitchFamily="34" charset="0"/>
                  </a:rPr>
                  <a:t>Where</a:t>
                </a:r>
                <a:r>
                  <a:rPr lang="en-IN" sz="9600" dirty="0">
                    <a:ln w="0"/>
                    <a:solidFill>
                      <a:schemeClr val="tx1"/>
                    </a:solidFill>
                    <a:effectLst/>
                    <a:latin typeface="Arial" panose="020B0604020202020204" pitchFamily="34" charset="0"/>
                    <a:cs typeface="Arial" panose="020B0604020202020204" pitchFamily="34" charset="0"/>
                  </a:rPr>
                  <a:t>,	</a:t>
                </a:r>
                <a:r>
                  <a:rPr lang="en-IN" sz="9600" dirty="0" smtClean="0">
                    <a:ln w="0"/>
                    <a:solidFill>
                      <a:schemeClr val="tx1"/>
                    </a:solidFill>
                    <a:effectLst/>
                    <a:latin typeface="Arial" panose="020B0604020202020204" pitchFamily="34" charset="0"/>
                    <a:cs typeface="Arial" panose="020B0604020202020204" pitchFamily="34" charset="0"/>
                  </a:rPr>
                  <a:t>n </a:t>
                </a:r>
                <a:r>
                  <a:rPr lang="en-IN" sz="9600" dirty="0">
                    <a:ln w="0"/>
                    <a:solidFill>
                      <a:schemeClr val="tx1"/>
                    </a:solidFill>
                    <a:effectLst/>
                    <a:latin typeface="Arial" panose="020B0604020202020204" pitchFamily="34" charset="0"/>
                    <a:cs typeface="Arial" panose="020B0604020202020204" pitchFamily="34" charset="0"/>
                  </a:rPr>
                  <a:t>= no. of </a:t>
                </a:r>
                <a:r>
                  <a:rPr lang="en-IN" sz="9600" dirty="0" smtClean="0">
                    <a:ln w="0"/>
                    <a:solidFill>
                      <a:schemeClr val="tx1"/>
                    </a:solidFill>
                    <a:effectLst/>
                    <a:latin typeface="Arial" panose="020B0604020202020204" pitchFamily="34" charset="0"/>
                    <a:cs typeface="Arial" panose="020B0604020202020204" pitchFamily="34" charset="0"/>
                  </a:rPr>
                  <a:t>daughter; K </a:t>
                </a:r>
                <a:r>
                  <a:rPr lang="en-IN" sz="9600" dirty="0">
                    <a:ln w="0"/>
                    <a:solidFill>
                      <a:schemeClr val="tx1"/>
                    </a:solidFill>
                    <a:effectLst/>
                    <a:latin typeface="Arial" panose="020B0604020202020204" pitchFamily="34" charset="0"/>
                    <a:cs typeface="Arial" panose="020B0604020202020204" pitchFamily="34" charset="0"/>
                  </a:rPr>
                  <a:t>= constant based on sire error variance  </a:t>
                </a:r>
              </a:p>
              <a:p>
                <a:endParaRPr lang="en-IN" dirty="0"/>
              </a:p>
              <a:p>
                <a:endParaRPr lang="en-IN" dirty="0"/>
              </a:p>
            </p:txBody>
          </p:sp>
        </mc:Choice>
        <mc:Fallback xmlns="">
          <p:sp>
            <p:nvSpPr>
              <p:cNvPr id="3" name="Content Placeholder 2"/>
              <p:cNvSpPr>
                <a:spLocks noGrp="1" noRot="1" noChangeAspect="1" noMove="1" noResize="1" noEditPoints="1" noAdjustHandles="1" noChangeArrowheads="1" noChangeShapeType="1" noTextEdit="1"/>
              </p:cNvSpPr>
              <p:nvPr>
                <p:ph idx="1"/>
              </p:nvPr>
            </p:nvSpPr>
            <p:spPr>
              <a:blipFill>
                <a:blip r:embed="rId2"/>
                <a:stretch>
                  <a:fillRect l="-1818" t="-3636" r="-1818"/>
                </a:stretch>
              </a:blipFill>
            </p:spPr>
            <p:txBody>
              <a:bodyPr/>
              <a:lstStyle/>
              <a:p>
                <a:r>
                  <a:rPr lang="en-IN">
                    <a:noFill/>
                  </a:rPr>
                  <a:t> </a:t>
                </a:r>
              </a:p>
            </p:txBody>
          </p:sp>
        </mc:Fallback>
      </mc:AlternateContent>
    </p:spTree>
    <p:extLst>
      <p:ext uri="{BB962C8B-B14F-4D97-AF65-F5344CB8AC3E}">
        <p14:creationId xmlns:p14="http://schemas.microsoft.com/office/powerpoint/2010/main" val="2119610616"/>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IN" b="1" dirty="0" smtClean="0"/>
              <a:t> </a:t>
            </a:r>
            <a:r>
              <a:rPr lang="en-IN" dirty="0"/>
              <a:t/>
            </a:r>
            <a:br>
              <a:rPr lang="en-IN" dirty="0"/>
            </a:br>
            <a:r>
              <a:rPr lang="en-IN" sz="3200" b="1" spc="0"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Corrected contemporary daughter average index</a:t>
            </a:r>
            <a:endParaRPr lang="en-IN" sz="3200" b="1" spc="0" dirty="0">
              <a:ln w="22225">
                <a:solidFill>
                  <a:schemeClr val="accent2"/>
                </a:solidFill>
                <a:prstDash val="solid"/>
              </a:ln>
              <a:solidFill>
                <a:schemeClr val="accent2">
                  <a:lumMod val="40000"/>
                  <a:lumOff val="60000"/>
                </a:schemeClr>
              </a:solidFill>
            </a:endParaRPr>
          </a:p>
        </p:txBody>
      </p:sp>
      <p:sp>
        <p:nvSpPr>
          <p:cNvPr id="3" name="Content Placeholder 2"/>
          <p:cNvSpPr>
            <a:spLocks noGrp="1"/>
          </p:cNvSpPr>
          <p:nvPr>
            <p:ph idx="1"/>
          </p:nvPr>
        </p:nvSpPr>
        <p:spPr>
          <a:xfrm>
            <a:off x="706170" y="1845733"/>
            <a:ext cx="10449510" cy="4373997"/>
          </a:xfrm>
        </p:spPr>
        <p:txBody>
          <a:bodyPr>
            <a:normAutofit fontScale="25000" lnSpcReduction="20000"/>
          </a:bodyPr>
          <a:lstStyle/>
          <a:p>
            <a:pPr algn="just"/>
            <a:r>
              <a:rPr lang="en-IN" sz="9600" dirty="0">
                <a:ln w="0"/>
                <a:solidFill>
                  <a:schemeClr val="tx1"/>
                </a:solidFill>
                <a:latin typeface="Arial" panose="020B0604020202020204" pitchFamily="34" charset="0"/>
                <a:cs typeface="Arial" panose="020B0604020202020204" pitchFamily="34" charset="0"/>
              </a:rPr>
              <a:t>The following 2 sire indices as an extension of the contemporary daughter average indices have been proposed. </a:t>
            </a:r>
            <a:endParaRPr lang="en-IN" sz="9600" dirty="0" smtClean="0">
              <a:ln w="0"/>
              <a:solidFill>
                <a:schemeClr val="tx1"/>
              </a:solidFill>
              <a:latin typeface="Arial" panose="020B0604020202020204" pitchFamily="34" charset="0"/>
              <a:cs typeface="Arial" panose="020B0604020202020204" pitchFamily="34" charset="0"/>
            </a:endParaRPr>
          </a:p>
          <a:p>
            <a:pPr algn="just"/>
            <a:r>
              <a:rPr lang="en-IN" sz="9600" dirty="0" smtClean="0">
                <a:ln w="0"/>
                <a:solidFill>
                  <a:schemeClr val="tx1"/>
                </a:solidFill>
                <a:latin typeface="Arial" panose="020B0604020202020204" pitchFamily="34" charset="0"/>
                <a:cs typeface="Arial" panose="020B0604020202020204" pitchFamily="34" charset="0"/>
              </a:rPr>
              <a:t>These indices besides adjusting the number of progeny and period to period variation also adjust for the differences in production level of dams allotted to different sires.</a:t>
            </a:r>
          </a:p>
          <a:p>
            <a:pPr algn="just"/>
            <a:r>
              <a:rPr lang="en-IN" sz="9600" dirty="0">
                <a:ln w="0"/>
                <a:solidFill>
                  <a:schemeClr val="tx1"/>
                </a:solidFill>
                <a:latin typeface="Arial" panose="020B0604020202020204" pitchFamily="34" charset="0"/>
                <a:cs typeface="Arial" panose="020B0604020202020204" pitchFamily="34" charset="0"/>
              </a:rPr>
              <a:t>These indices are: </a:t>
            </a:r>
            <a:endParaRPr lang="en-IN" sz="9600" dirty="0" smtClean="0">
              <a:ln w="0"/>
              <a:solidFill>
                <a:schemeClr val="tx1"/>
              </a:solidFill>
              <a:latin typeface="Arial" panose="020B0604020202020204" pitchFamily="34" charset="0"/>
              <a:cs typeface="Arial" panose="020B0604020202020204" pitchFamily="34" charset="0"/>
            </a:endParaRPr>
          </a:p>
          <a:p>
            <a:pPr algn="just"/>
            <a:endParaRPr lang="en-IN" sz="60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endParaRPr>
          </a:p>
          <a:p>
            <a:pPr algn="just"/>
            <a:endParaRPr lang="en-IN" sz="3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endParaRPr>
          </a:p>
          <a:p>
            <a:pPr algn="just"/>
            <a:endParaRPr lang="en-IN" sz="3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endParaRPr>
          </a:p>
          <a:p>
            <a:pPr algn="just"/>
            <a:endParaRPr lang="en-IN" sz="3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endParaRPr>
          </a:p>
          <a:p>
            <a:pPr algn="just"/>
            <a:endParaRPr lang="en-IN" sz="3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endParaRPr>
          </a:p>
          <a:p>
            <a:pPr algn="just"/>
            <a:endParaRPr lang="en-IN" sz="3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endParaRPr>
          </a:p>
          <a:p>
            <a:pPr algn="just"/>
            <a:r>
              <a:rPr lang="en-IN" sz="7400" dirty="0" smtClean="0">
                <a:ln w="0"/>
                <a:solidFill>
                  <a:schemeClr val="tx1"/>
                </a:solidFill>
                <a:latin typeface="Arial" panose="020B0604020202020204" pitchFamily="34" charset="0"/>
                <a:cs typeface="Arial" panose="020B0604020202020204" pitchFamily="34" charset="0"/>
              </a:rPr>
              <a:t>The </a:t>
            </a:r>
            <a:r>
              <a:rPr lang="en-IN" sz="7400" dirty="0">
                <a:ln w="0"/>
                <a:solidFill>
                  <a:schemeClr val="tx1"/>
                </a:solidFill>
                <a:latin typeface="Arial" panose="020B0604020202020204" pitchFamily="34" charset="0"/>
                <a:cs typeface="Arial" panose="020B0604020202020204" pitchFamily="34" charset="0"/>
              </a:rPr>
              <a:t>second index was proposed by Sunderasan et al. (1965) and known as Dairy Search Index</a:t>
            </a:r>
            <a:r>
              <a:rPr lang="en-IN" sz="7400" dirty="0" smtClean="0">
                <a:ln w="0"/>
                <a:solidFill>
                  <a:schemeClr val="tx1"/>
                </a:solidFill>
                <a:latin typeface="Arial" panose="020B0604020202020204" pitchFamily="34" charset="0"/>
                <a:cs typeface="Arial" panose="020B0604020202020204" pitchFamily="34" charset="0"/>
              </a:rPr>
              <a:t>.</a:t>
            </a:r>
          </a:p>
          <a:p>
            <a:pPr algn="just"/>
            <a:endParaRPr lang="en-IN" sz="7400" dirty="0" smtClean="0">
              <a:ln w="0"/>
              <a:solidFill>
                <a:schemeClr val="tx1"/>
              </a:solidFill>
              <a:latin typeface="Arial" panose="020B0604020202020204" pitchFamily="34" charset="0"/>
              <a:cs typeface="Arial" panose="020B0604020202020204" pitchFamily="34" charset="0"/>
            </a:endParaRPr>
          </a:p>
          <a:p>
            <a:r>
              <a:rPr lang="en-IN" dirty="0" smtClean="0"/>
              <a:t> </a:t>
            </a:r>
          </a:p>
          <a:p>
            <a:endParaRPr lang="en-IN" dirty="0"/>
          </a:p>
        </p:txBody>
      </p:sp>
      <p:cxnSp>
        <p:nvCxnSpPr>
          <p:cNvPr id="9" name="Straight Connector 8"/>
          <p:cNvCxnSpPr/>
          <p:nvPr/>
        </p:nvCxnSpPr>
        <p:spPr>
          <a:xfrm>
            <a:off x="1593215" y="5819140"/>
            <a:ext cx="110490" cy="0"/>
          </a:xfrm>
          <a:prstGeom prst="line">
            <a:avLst/>
          </a:prstGeom>
        </p:spPr>
        <p:style>
          <a:lnRef idx="1">
            <a:schemeClr val="dk1"/>
          </a:lnRef>
          <a:fillRef idx="0">
            <a:schemeClr val="dk1"/>
          </a:fillRef>
          <a:effectRef idx="0">
            <a:schemeClr val="dk1"/>
          </a:effectRef>
          <a:fontRef idx="minor">
            <a:schemeClr val="tx1"/>
          </a:fontRef>
        </p:style>
      </p:cxnSp>
      <p:cxnSp>
        <p:nvCxnSpPr>
          <p:cNvPr id="10" name="Straight Connector 9"/>
          <p:cNvCxnSpPr/>
          <p:nvPr/>
        </p:nvCxnSpPr>
        <p:spPr>
          <a:xfrm>
            <a:off x="2259330" y="5819140"/>
            <a:ext cx="84455" cy="0"/>
          </a:xfrm>
          <a:prstGeom prst="line">
            <a:avLst/>
          </a:prstGeom>
        </p:spPr>
        <p:style>
          <a:lnRef idx="1">
            <a:schemeClr val="dk1"/>
          </a:lnRef>
          <a:fillRef idx="0">
            <a:schemeClr val="dk1"/>
          </a:fillRef>
          <a:effectRef idx="0">
            <a:schemeClr val="dk1"/>
          </a:effectRef>
          <a:fontRef idx="minor">
            <a:schemeClr val="tx1"/>
          </a:fontRef>
        </p:style>
      </p:cxnSp>
      <p:cxnSp>
        <p:nvCxnSpPr>
          <p:cNvPr id="11" name="Straight Connector 10"/>
          <p:cNvCxnSpPr/>
          <p:nvPr/>
        </p:nvCxnSpPr>
        <p:spPr>
          <a:xfrm>
            <a:off x="3069590" y="5819140"/>
            <a:ext cx="123825" cy="0"/>
          </a:xfrm>
          <a:prstGeom prst="line">
            <a:avLst/>
          </a:prstGeom>
        </p:spPr>
        <p:style>
          <a:lnRef idx="1">
            <a:schemeClr val="dk1"/>
          </a:lnRef>
          <a:fillRef idx="0">
            <a:schemeClr val="dk1"/>
          </a:fillRef>
          <a:effectRef idx="0">
            <a:schemeClr val="dk1"/>
          </a:effectRef>
          <a:fontRef idx="minor">
            <a:schemeClr val="tx1"/>
          </a:fontRef>
        </p:style>
      </p:cxnSp>
      <p:pic>
        <p:nvPicPr>
          <p:cNvPr id="24" name="Picture 23"/>
          <p:cNvPicPr>
            <a:picLocks noChangeAspect="1"/>
          </p:cNvPicPr>
          <p:nvPr/>
        </p:nvPicPr>
        <p:blipFill>
          <a:blip r:embed="rId2"/>
          <a:stretch>
            <a:fillRect/>
          </a:stretch>
        </p:blipFill>
        <p:spPr>
          <a:xfrm>
            <a:off x="3259692" y="4205627"/>
            <a:ext cx="5733575" cy="737364"/>
          </a:xfrm>
          <a:prstGeom prst="rect">
            <a:avLst/>
          </a:prstGeom>
        </p:spPr>
      </p:pic>
    </p:spTree>
    <p:extLst>
      <p:ext uri="{BB962C8B-B14F-4D97-AF65-F5344CB8AC3E}">
        <p14:creationId xmlns:p14="http://schemas.microsoft.com/office/powerpoint/2010/main" val="2075192947"/>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IN" sz="3200" b="1" spc="0"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Least square constants </a:t>
            </a:r>
            <a:br>
              <a:rPr lang="en-IN" sz="3200" b="1" spc="0"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br>
            <a:endParaRPr lang="en-IN" sz="3200" b="1" spc="0"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endParaRPr>
          </a:p>
        </p:txBody>
      </p:sp>
      <mc:AlternateContent xmlns:mc="http://schemas.openxmlformats.org/markup-compatibility/2006" xmlns:a14="http://schemas.microsoft.com/office/drawing/2010/main">
        <mc:Choice Requires="a14">
          <p:sp>
            <p:nvSpPr>
              <p:cNvPr id="3" name="Content Placeholder 2"/>
              <p:cNvSpPr>
                <a:spLocks noGrp="1"/>
              </p:cNvSpPr>
              <p:nvPr>
                <p:ph idx="1"/>
              </p:nvPr>
            </p:nvSpPr>
            <p:spPr/>
            <p:txBody>
              <a:bodyPr>
                <a:normAutofit fontScale="25000" lnSpcReduction="20000"/>
              </a:bodyPr>
              <a:lstStyle/>
              <a:p>
                <a:pPr algn="just"/>
                <a:r>
                  <a:rPr lang="en-IN" sz="9600" dirty="0">
                    <a:latin typeface="Arial" panose="020B0604020202020204" pitchFamily="34" charset="0"/>
                    <a:cs typeface="Arial" panose="020B0604020202020204" pitchFamily="34" charset="0"/>
                  </a:rPr>
                  <a:t>The sire constants are obtained by least squares techniques which adjust the data for all the environmental effects including the non-orthogonality in data. </a:t>
                </a:r>
                <a:endParaRPr lang="en-IN" sz="9600" dirty="0" smtClean="0">
                  <a:latin typeface="Arial" panose="020B0604020202020204" pitchFamily="34" charset="0"/>
                  <a:cs typeface="Arial" panose="020B0604020202020204" pitchFamily="34" charset="0"/>
                </a:endParaRPr>
              </a:p>
              <a:p>
                <a:pPr algn="just"/>
                <a:r>
                  <a:rPr lang="en-IN" sz="9600" dirty="0" smtClean="0">
                    <a:latin typeface="Arial" panose="020B0604020202020204" pitchFamily="34" charset="0"/>
                    <a:cs typeface="Arial" panose="020B0604020202020204" pitchFamily="34" charset="0"/>
                  </a:rPr>
                  <a:t>These </a:t>
                </a:r>
                <a:r>
                  <a:rPr lang="en-IN" sz="9600" dirty="0">
                    <a:latin typeface="Arial" panose="020B0604020202020204" pitchFamily="34" charset="0"/>
                    <a:cs typeface="Arial" panose="020B0604020202020204" pitchFamily="34" charset="0"/>
                  </a:rPr>
                  <a:t>sire constants are used in getting the sire index </a:t>
                </a:r>
                <a:r>
                  <a:rPr lang="en-IN" sz="9600" dirty="0" smtClean="0">
                    <a:latin typeface="Arial" panose="020B0604020202020204" pitchFamily="34" charset="0"/>
                    <a:cs typeface="Arial" panose="020B0604020202020204" pitchFamily="34" charset="0"/>
                  </a:rPr>
                  <a:t>as</a:t>
                </a:r>
                <a:endParaRPr lang="en-IN" sz="9600" dirty="0" smtClean="0">
                  <a:latin typeface="Times New Roman" panose="02020603050405020304" pitchFamily="18" charset="0"/>
                  <a:ea typeface="Times New Roman" panose="02020603050405020304" pitchFamily="18" charset="0"/>
                  <a:cs typeface="Mangal"/>
                </a:endParaRPr>
              </a:p>
              <a:p>
                <a:pPr algn="ctr">
                  <a:lnSpc>
                    <a:spcPct val="107000"/>
                  </a:lnSpc>
                  <a:spcAft>
                    <a:spcPts val="800"/>
                  </a:spcAft>
                </a:pPr>
                <a:endParaRPr lang="en-IN" dirty="0">
                  <a:latin typeface="Times New Roman" panose="02020603050405020304" pitchFamily="18" charset="0"/>
                  <a:ea typeface="Times New Roman" panose="02020603050405020304" pitchFamily="18" charset="0"/>
                  <a:cs typeface="Mangal"/>
                </a:endParaRPr>
              </a:p>
              <a:p>
                <a:pPr algn="ctr">
                  <a:lnSpc>
                    <a:spcPct val="107000"/>
                  </a:lnSpc>
                  <a:spcAft>
                    <a:spcPts val="800"/>
                  </a:spcAft>
                </a:pPr>
                <a:endParaRPr lang="en-IN" dirty="0" smtClean="0">
                  <a:latin typeface="Times New Roman" panose="02020603050405020304" pitchFamily="18" charset="0"/>
                  <a:ea typeface="Times New Roman" panose="02020603050405020304" pitchFamily="18" charset="0"/>
                  <a:cs typeface="Mangal"/>
                </a:endParaRPr>
              </a:p>
              <a:p>
                <a:pPr algn="ctr">
                  <a:lnSpc>
                    <a:spcPct val="107000"/>
                  </a:lnSpc>
                  <a:spcAft>
                    <a:spcPts val="800"/>
                  </a:spcAft>
                </a:pPr>
                <a:r>
                  <a:rPr lang="en-IN" sz="9600" dirty="0" smtClean="0">
                    <a:latin typeface="Times New Roman" panose="02020603050405020304" pitchFamily="18" charset="0"/>
                    <a:ea typeface="Times New Roman" panose="02020603050405020304" pitchFamily="18" charset="0"/>
                    <a:cs typeface="Mangal"/>
                  </a:rPr>
                  <a:t>I </a:t>
                </a:r>
                <a:r>
                  <a:rPr lang="en-IN" sz="9600" dirty="0">
                    <a:latin typeface="Times New Roman" panose="02020603050405020304" pitchFamily="18" charset="0"/>
                    <a:ea typeface="Times New Roman" panose="02020603050405020304" pitchFamily="18" charset="0"/>
                    <a:cs typeface="Mangal"/>
                  </a:rPr>
                  <a:t>= </a:t>
                </a:r>
                <a14:m>
                  <m:oMath xmlns:m="http://schemas.openxmlformats.org/officeDocument/2006/math">
                    <m:f>
                      <m:fPr>
                        <m:ctrlPr>
                          <a:rPr lang="en-IN" sz="9600" i="1">
                            <a:latin typeface="Cambria Math" panose="02040503050406030204" pitchFamily="18" charset="0"/>
                            <a:ea typeface="Times New Roman" panose="02020603050405020304" pitchFamily="18" charset="0"/>
                            <a:cs typeface="Times New Roman" panose="02020603050405020304" pitchFamily="18" charset="0"/>
                          </a:rPr>
                        </m:ctrlPr>
                      </m:fPr>
                      <m:num>
                        <m:sSup>
                          <m:sSupPr>
                            <m:ctrlPr>
                              <a:rPr lang="en-IN" sz="9600" i="1">
                                <a:latin typeface="Cambria Math" panose="02040503050406030204" pitchFamily="18" charset="0"/>
                                <a:ea typeface="Times New Roman" panose="02020603050405020304" pitchFamily="18" charset="0"/>
                                <a:cs typeface="Times New Roman" panose="02020603050405020304" pitchFamily="18" charset="0"/>
                              </a:rPr>
                            </m:ctrlPr>
                          </m:sSupPr>
                          <m:e>
                            <m:r>
                              <a:rPr lang="en-IN" sz="9600" i="1">
                                <a:latin typeface="Cambria Math" panose="02040503050406030204" pitchFamily="18" charset="0"/>
                                <a:ea typeface="Times New Roman" panose="02020603050405020304" pitchFamily="18" charset="0"/>
                                <a:cs typeface="Times New Roman" panose="02020603050405020304" pitchFamily="18" charset="0"/>
                              </a:rPr>
                              <m:t>2</m:t>
                            </m:r>
                            <m:r>
                              <a:rPr lang="en-IN" sz="9600" i="1">
                                <a:latin typeface="Cambria Math" panose="02040503050406030204" pitchFamily="18" charset="0"/>
                                <a:ea typeface="Times New Roman" panose="02020603050405020304" pitchFamily="18" charset="0"/>
                                <a:cs typeface="Times New Roman" panose="02020603050405020304" pitchFamily="18" charset="0"/>
                              </a:rPr>
                              <m:t>𝑛h</m:t>
                            </m:r>
                          </m:e>
                          <m:sup>
                            <m:r>
                              <a:rPr lang="en-IN" sz="9600" i="1">
                                <a:latin typeface="Cambria Math" panose="02040503050406030204" pitchFamily="18" charset="0"/>
                                <a:ea typeface="Times New Roman" panose="02020603050405020304" pitchFamily="18" charset="0"/>
                                <a:cs typeface="Times New Roman" panose="02020603050405020304" pitchFamily="18" charset="0"/>
                              </a:rPr>
                              <m:t>2</m:t>
                            </m:r>
                          </m:sup>
                        </m:sSup>
                      </m:num>
                      <m:den>
                        <m:sSup>
                          <m:sSupPr>
                            <m:ctrlPr>
                              <a:rPr lang="en-IN" sz="9600" i="1">
                                <a:latin typeface="Cambria Math" panose="02040503050406030204" pitchFamily="18" charset="0"/>
                                <a:ea typeface="Times New Roman" panose="02020603050405020304" pitchFamily="18" charset="0"/>
                                <a:cs typeface="Times New Roman" panose="02020603050405020304" pitchFamily="18" charset="0"/>
                              </a:rPr>
                            </m:ctrlPr>
                          </m:sSupPr>
                          <m:e>
                            <m:r>
                              <a:rPr lang="en-IN" sz="9600" i="1">
                                <a:latin typeface="Cambria Math" panose="02040503050406030204" pitchFamily="18" charset="0"/>
                                <a:ea typeface="Times New Roman" panose="02020603050405020304" pitchFamily="18" charset="0"/>
                                <a:cs typeface="Times New Roman" panose="02020603050405020304" pitchFamily="18" charset="0"/>
                              </a:rPr>
                              <m:t>4+</m:t>
                            </m:r>
                            <m:d>
                              <m:dPr>
                                <m:ctrlPr>
                                  <a:rPr lang="en-IN" sz="9600" i="1">
                                    <a:latin typeface="Cambria Math" panose="02040503050406030204" pitchFamily="18" charset="0"/>
                                    <a:ea typeface="Times New Roman" panose="02020603050405020304" pitchFamily="18" charset="0"/>
                                    <a:cs typeface="Times New Roman" panose="02020603050405020304" pitchFamily="18" charset="0"/>
                                  </a:rPr>
                                </m:ctrlPr>
                              </m:dPr>
                              <m:e>
                                <m:r>
                                  <a:rPr lang="en-IN" sz="9600" i="1">
                                    <a:latin typeface="Cambria Math" panose="02040503050406030204" pitchFamily="18" charset="0"/>
                                    <a:ea typeface="Times New Roman" panose="02020603050405020304" pitchFamily="18" charset="0"/>
                                    <a:cs typeface="Times New Roman" panose="02020603050405020304" pitchFamily="18" charset="0"/>
                                  </a:rPr>
                                  <m:t>𝑛</m:t>
                                </m:r>
                                <m:r>
                                  <a:rPr lang="en-IN" sz="9600" i="1">
                                    <a:latin typeface="Cambria Math" panose="02040503050406030204" pitchFamily="18" charset="0"/>
                                    <a:ea typeface="Times New Roman" panose="02020603050405020304" pitchFamily="18" charset="0"/>
                                    <a:cs typeface="Times New Roman" panose="02020603050405020304" pitchFamily="18" charset="0"/>
                                  </a:rPr>
                                  <m:t>−</m:t>
                                </m:r>
                                <m:r>
                                  <a:rPr lang="en-IN" sz="9600" i="1">
                                    <a:latin typeface="Cambria Math" panose="02040503050406030204" pitchFamily="18" charset="0"/>
                                    <a:ea typeface="Times New Roman" panose="02020603050405020304" pitchFamily="18" charset="0"/>
                                    <a:cs typeface="Times New Roman" panose="02020603050405020304" pitchFamily="18" charset="0"/>
                                  </a:rPr>
                                  <m:t>𝐼</m:t>
                                </m:r>
                              </m:e>
                            </m:d>
                            <m:r>
                              <a:rPr lang="en-IN" sz="9600" i="1">
                                <a:latin typeface="Cambria Math" panose="02040503050406030204" pitchFamily="18" charset="0"/>
                                <a:ea typeface="Times New Roman" panose="02020603050405020304" pitchFamily="18" charset="0"/>
                                <a:cs typeface="Times New Roman" panose="02020603050405020304" pitchFamily="18" charset="0"/>
                              </a:rPr>
                              <m:t>h</m:t>
                            </m:r>
                          </m:e>
                          <m:sup>
                            <m:r>
                              <a:rPr lang="en-IN" sz="9600" i="1">
                                <a:latin typeface="Cambria Math" panose="02040503050406030204" pitchFamily="18" charset="0"/>
                                <a:ea typeface="Times New Roman" panose="02020603050405020304" pitchFamily="18" charset="0"/>
                                <a:cs typeface="Times New Roman" panose="02020603050405020304" pitchFamily="18" charset="0"/>
                              </a:rPr>
                              <m:t>2</m:t>
                            </m:r>
                          </m:sup>
                        </m:sSup>
                      </m:den>
                    </m:f>
                  </m:oMath>
                </a14:m>
                <a:r>
                  <a:rPr lang="en-IN" sz="9600" dirty="0">
                    <a:latin typeface="Times New Roman" panose="02020603050405020304" pitchFamily="18" charset="0"/>
                    <a:ea typeface="Times New Roman" panose="02020603050405020304" pitchFamily="18" charset="0"/>
                    <a:cs typeface="Mangal"/>
                  </a:rPr>
                  <a:t>  (S</a:t>
                </a:r>
                <a:r>
                  <a:rPr lang="en-IN" sz="9600" baseline="-25000" dirty="0">
                    <a:latin typeface="Times New Roman" panose="02020603050405020304" pitchFamily="18" charset="0"/>
                    <a:ea typeface="Times New Roman" panose="02020603050405020304" pitchFamily="18" charset="0"/>
                    <a:cs typeface="Mangal"/>
                  </a:rPr>
                  <a:t>i</a:t>
                </a:r>
                <a:r>
                  <a:rPr lang="en-IN" sz="9600" dirty="0">
                    <a:latin typeface="Times New Roman" panose="02020603050405020304" pitchFamily="18" charset="0"/>
                    <a:ea typeface="Times New Roman" panose="02020603050405020304" pitchFamily="18" charset="0"/>
                    <a:cs typeface="Mangal"/>
                  </a:rPr>
                  <a:t>) </a:t>
                </a:r>
                <a:endParaRPr lang="en-IN" sz="9600" dirty="0">
                  <a:effectLst/>
                  <a:latin typeface="Calibri" panose="020F0502020204030204" pitchFamily="34" charset="0"/>
                  <a:ea typeface="Calibri" panose="020F0502020204030204" pitchFamily="34" charset="0"/>
                  <a:cs typeface="Mangal"/>
                </a:endParaRPr>
              </a:p>
              <a:p>
                <a:endParaRPr lang="en-IN" dirty="0" smtClean="0"/>
              </a:p>
              <a:p>
                <a:pPr marL="0" indent="0">
                  <a:buNone/>
                </a:pPr>
                <a:r>
                  <a:rPr lang="en-IN" sz="9600" dirty="0" smtClean="0">
                    <a:latin typeface="Arial" panose="020B0604020202020204" pitchFamily="34" charset="0"/>
                    <a:cs typeface="Arial" panose="020B0604020202020204" pitchFamily="34" charset="0"/>
                  </a:rPr>
                  <a:t>Where</a:t>
                </a:r>
                <a:r>
                  <a:rPr lang="en-IN" sz="9600" dirty="0">
                    <a:latin typeface="Arial" panose="020B0604020202020204" pitchFamily="34" charset="0"/>
                    <a:cs typeface="Arial" panose="020B0604020202020204" pitchFamily="34" charset="0"/>
                  </a:rPr>
                  <a:t>, S</a:t>
                </a:r>
                <a:r>
                  <a:rPr lang="en-IN" sz="9600" baseline="-25000" dirty="0">
                    <a:latin typeface="Arial" panose="020B0604020202020204" pitchFamily="34" charset="0"/>
                    <a:cs typeface="Arial" panose="020B0604020202020204" pitchFamily="34" charset="0"/>
                  </a:rPr>
                  <a:t>i</a:t>
                </a:r>
                <a:r>
                  <a:rPr lang="en-IN" sz="9600" dirty="0">
                    <a:latin typeface="Arial" panose="020B0604020202020204" pitchFamily="34" charset="0"/>
                    <a:cs typeface="Arial" panose="020B0604020202020204" pitchFamily="34" charset="0"/>
                  </a:rPr>
                  <a:t> is the sire constant for </a:t>
                </a:r>
                <a:r>
                  <a:rPr lang="en-IN" sz="9600" dirty="0" err="1">
                    <a:latin typeface="Arial" panose="020B0604020202020204" pitchFamily="34" charset="0"/>
                    <a:cs typeface="Arial" panose="020B0604020202020204" pitchFamily="34" charset="0"/>
                  </a:rPr>
                  <a:t>i</a:t>
                </a:r>
                <a:r>
                  <a:rPr lang="en-IN" sz="9600" baseline="30000" dirty="0" err="1">
                    <a:latin typeface="Arial" panose="020B0604020202020204" pitchFamily="34" charset="0"/>
                    <a:cs typeface="Arial" panose="020B0604020202020204" pitchFamily="34" charset="0"/>
                  </a:rPr>
                  <a:t>th</a:t>
                </a:r>
                <a:r>
                  <a:rPr lang="en-IN" sz="9600" dirty="0">
                    <a:latin typeface="Arial" panose="020B0604020202020204" pitchFamily="34" charset="0"/>
                    <a:cs typeface="Arial" panose="020B0604020202020204" pitchFamily="34" charset="0"/>
                  </a:rPr>
                  <a:t> sire </a:t>
                </a:r>
              </a:p>
              <a:p>
                <a:endParaRPr lang="en-IN" dirty="0" smtClean="0"/>
              </a:p>
              <a:p>
                <a:endParaRPr lang="en-IN" dirty="0"/>
              </a:p>
            </p:txBody>
          </p:sp>
        </mc:Choice>
        <mc:Fallback xmlns="">
          <p:sp>
            <p:nvSpPr>
              <p:cNvPr id="3" name="Content Placeholder 2"/>
              <p:cNvSpPr>
                <a:spLocks noGrp="1" noRot="1" noChangeAspect="1" noMove="1" noResize="1" noEditPoints="1" noAdjustHandles="1" noChangeArrowheads="1" noChangeShapeType="1" noTextEdit="1"/>
              </p:cNvSpPr>
              <p:nvPr>
                <p:ph idx="1"/>
              </p:nvPr>
            </p:nvSpPr>
            <p:spPr>
              <a:blipFill>
                <a:blip r:embed="rId2"/>
                <a:stretch>
                  <a:fillRect l="-1818" t="-3636" r="-1818"/>
                </a:stretch>
              </a:blipFill>
            </p:spPr>
            <p:txBody>
              <a:bodyPr/>
              <a:lstStyle/>
              <a:p>
                <a:r>
                  <a:rPr lang="en-IN">
                    <a:noFill/>
                  </a:rPr>
                  <a:t> </a:t>
                </a:r>
              </a:p>
            </p:txBody>
          </p:sp>
        </mc:Fallback>
      </mc:AlternateContent>
    </p:spTree>
    <p:extLst>
      <p:ext uri="{BB962C8B-B14F-4D97-AF65-F5344CB8AC3E}">
        <p14:creationId xmlns:p14="http://schemas.microsoft.com/office/powerpoint/2010/main" val="242928215"/>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IN" sz="3200" b="1" spc="0"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Maximum likelihood method and REML </a:t>
            </a:r>
            <a:br>
              <a:rPr lang="en-IN" sz="3200" b="1" spc="0"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br>
            <a:endParaRPr lang="en-IN" sz="3200" b="1" spc="0"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endParaRPr>
          </a:p>
        </p:txBody>
      </p:sp>
      <p:sp>
        <p:nvSpPr>
          <p:cNvPr id="3" name="Content Placeholder 2"/>
          <p:cNvSpPr>
            <a:spLocks noGrp="1"/>
          </p:cNvSpPr>
          <p:nvPr>
            <p:ph idx="1"/>
          </p:nvPr>
        </p:nvSpPr>
        <p:spPr/>
        <p:txBody>
          <a:bodyPr>
            <a:normAutofit lnSpcReduction="10000"/>
          </a:bodyPr>
          <a:lstStyle/>
          <a:p>
            <a:pPr algn="just"/>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The maximum likelihood (chance) method estimates the parameters by maximizing the logarithm of the likelihood function. </a:t>
            </a:r>
            <a:endPar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endParaRPr>
          </a:p>
          <a:p>
            <a:pPr algn="just"/>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The </a:t>
            </a:r>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likelihood function is the likelihood of simultaneous occurrence of observation and is generally the product of the density function of the observations (variables). </a:t>
            </a:r>
            <a:endPar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endParaRPr>
          </a:p>
          <a:p>
            <a:pPr algn="just"/>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However</a:t>
            </a:r>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the ML estimates are biased because no account is taken of the degree of freedom in estimating the variance components. </a:t>
            </a:r>
            <a:endPar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endParaRPr>
          </a:p>
          <a:p>
            <a:pPr algn="just"/>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The </a:t>
            </a:r>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ML method was improved by a method known as restricted maximum likelihood (REML) which takes care of the bias in estimates as well as avoids negative estimates of components of variance (Searle </a:t>
            </a:r>
            <a:r>
              <a:rPr lang="en-IN" sz="2400" i="1"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et al</a:t>
            </a:r>
            <a:r>
              <a:rPr lang="en-IN" sz="2400" i="1"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a:t>
            </a:r>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1992).   </a:t>
            </a:r>
          </a:p>
          <a:p>
            <a:endParaRPr lang="en-IN" dirty="0"/>
          </a:p>
        </p:txBody>
      </p:sp>
    </p:spTree>
    <p:extLst>
      <p:ext uri="{BB962C8B-B14F-4D97-AF65-F5344CB8AC3E}">
        <p14:creationId xmlns:p14="http://schemas.microsoft.com/office/powerpoint/2010/main" val="305757496"/>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IN" sz="3200" b="1" spc="0"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Best linear unbiased prediction method (BLUP) </a:t>
            </a:r>
            <a:br>
              <a:rPr lang="en-IN" sz="3200" b="1" spc="0"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br>
            <a:endParaRPr lang="en-IN" sz="3200" b="1" spc="0"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endParaRPr>
          </a:p>
        </p:txBody>
      </p:sp>
      <p:sp>
        <p:nvSpPr>
          <p:cNvPr id="3" name="Content Placeholder 2"/>
          <p:cNvSpPr>
            <a:spLocks noGrp="1"/>
          </p:cNvSpPr>
          <p:nvPr>
            <p:ph idx="1"/>
          </p:nvPr>
        </p:nvSpPr>
        <p:spPr>
          <a:xfrm>
            <a:off x="1097280" y="1845734"/>
            <a:ext cx="10058400" cy="4211034"/>
          </a:xfrm>
        </p:spPr>
        <p:txBody>
          <a:bodyPr>
            <a:normAutofit lnSpcReduction="10000"/>
          </a:bodyPr>
          <a:lstStyle/>
          <a:p>
            <a:pPr algn="just"/>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The BLUP method of estimation was developed by Henderson (1949, 1973). </a:t>
            </a:r>
            <a:endPar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endParaRPr>
          </a:p>
          <a:p>
            <a:pPr algn="just"/>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This </a:t>
            </a:r>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method is more powerful than the conventional selection index approach</a:t>
            </a:r>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a:t>
            </a:r>
          </a:p>
          <a:p>
            <a:pPr algn="just"/>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This </a:t>
            </a:r>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provides directly comparable estimates of the average breeding value of groups of animals born in different years</a:t>
            </a:r>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a:t>
            </a:r>
          </a:p>
          <a:p>
            <a:pPr algn="just"/>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It </a:t>
            </a:r>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takes into account the complications of non-random mating, sires from more than one herd, environmental trends over time, herd differences for B. V. of dams and bias due to </a:t>
            </a:r>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selection.</a:t>
            </a:r>
          </a:p>
          <a:p>
            <a:pPr algn="just"/>
            <a:r>
              <a:rPr lang="en-IN" sz="2400" dirty="0" smtClean="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Thus </a:t>
            </a:r>
            <a:r>
              <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BLUP takes account of the fixed effects such as herd-year-season and it is applicable when mixed models are used. </a:t>
            </a:r>
          </a:p>
          <a:p>
            <a:endParaRPr lang="en-IN" sz="2400" dirty="0">
              <a:ln w="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3641098987"/>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3260436" y="2613891"/>
            <a:ext cx="5163128" cy="1015663"/>
          </a:xfrm>
          <a:prstGeom prst="rect">
            <a:avLst/>
          </a:prstGeom>
        </p:spPr>
        <p:style>
          <a:lnRef idx="2">
            <a:schemeClr val="accent6"/>
          </a:lnRef>
          <a:fillRef idx="1">
            <a:schemeClr val="lt1"/>
          </a:fillRef>
          <a:effectRef idx="0">
            <a:schemeClr val="accent6"/>
          </a:effectRef>
          <a:fontRef idx="minor">
            <a:schemeClr val="dk1"/>
          </a:fontRef>
        </p:style>
        <p:txBody>
          <a:bodyPr wrap="square" rtlCol="0">
            <a:spAutoFit/>
          </a:bodyPr>
          <a:lstStyle/>
          <a:p>
            <a:pPr algn="ctr"/>
            <a:r>
              <a:rPr lang="en-IN" sz="6000" dirty="0" smtClean="0">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latin typeface="Arial" panose="020B0604020202020204" pitchFamily="34" charset="0"/>
                <a:cs typeface="Arial" panose="020B0604020202020204" pitchFamily="34" charset="0"/>
              </a:rPr>
              <a:t>THANKS</a:t>
            </a:r>
            <a:endParaRPr lang="en-IN" sz="6000" dirty="0">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3718875521"/>
      </p:ext>
    </p:extLst>
  </p:cSld>
  <p:clrMapOvr>
    <a:masterClrMapping/>
  </p:clrMapOvr>
</p:sld>
</file>

<file path=ppt/theme/theme1.xml><?xml version="1.0" encoding="utf-8"?>
<a:theme xmlns:a="http://schemas.openxmlformats.org/drawingml/2006/main" name="Retrospect">
  <a:themeElements>
    <a:clrScheme name="Retrospect">
      <a:dk1>
        <a:srgbClr val="000000"/>
      </a:dk1>
      <a:lt1>
        <a:sysClr val="window" lastClr="FFFFFF"/>
      </a:lt1>
      <a:dk2>
        <a:srgbClr val="637052"/>
      </a:dk2>
      <a:lt2>
        <a:srgbClr val="CCDDEA"/>
      </a:lt2>
      <a:accent1>
        <a:srgbClr val="E48312"/>
      </a:accent1>
      <a:accent2>
        <a:srgbClr val="BD582C"/>
      </a:accent2>
      <a:accent3>
        <a:srgbClr val="865640"/>
      </a:accent3>
      <a:accent4>
        <a:srgbClr val="9B8357"/>
      </a:accent4>
      <a:accent5>
        <a:srgbClr val="C2BC80"/>
      </a:accent5>
      <a:accent6>
        <a:srgbClr val="94A088"/>
      </a:accent6>
      <a:hlink>
        <a:srgbClr val="2998E3"/>
      </a:hlink>
      <a:folHlink>
        <a:srgbClr val="8C8C8C"/>
      </a:folHlink>
    </a:clrScheme>
    <a:fontScheme name="Retrospect">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Glossy">
      <a:fillStyleLst>
        <a:solidFill>
          <a:schemeClr val="phClr"/>
        </a:solidFill>
        <a:gradFill rotWithShape="1">
          <a:gsLst>
            <a:gs pos="0">
              <a:schemeClr val="phClr">
                <a:tint val="62000"/>
                <a:satMod val="180000"/>
              </a:schemeClr>
            </a:gs>
            <a:gs pos="65000">
              <a:schemeClr val="phClr">
                <a:tint val="32000"/>
                <a:satMod val="250000"/>
              </a:schemeClr>
            </a:gs>
            <a:gs pos="100000">
              <a:schemeClr val="phClr">
                <a:tint val="23000"/>
                <a:satMod val="300000"/>
              </a:schemeClr>
            </a:gs>
          </a:gsLst>
          <a:lin ang="16200000" scaled="0"/>
        </a:gradFill>
        <a:gradFill rotWithShape="1">
          <a:gsLst>
            <a:gs pos="0">
              <a:schemeClr val="phClr">
                <a:shade val="15000"/>
                <a:satMod val="180000"/>
              </a:schemeClr>
            </a:gs>
            <a:gs pos="50000">
              <a:schemeClr val="phClr">
                <a:shade val="45000"/>
                <a:satMod val="170000"/>
              </a:schemeClr>
            </a:gs>
            <a:gs pos="70000">
              <a:schemeClr val="phClr">
                <a:tint val="99000"/>
                <a:shade val="65000"/>
                <a:satMod val="155000"/>
              </a:schemeClr>
            </a:gs>
            <a:gs pos="100000">
              <a:schemeClr val="phClr">
                <a:tint val="95500"/>
                <a:shade val="100000"/>
                <a:satMod val="155000"/>
              </a:schemeClr>
            </a:gs>
          </a:gsLst>
          <a:lin ang="16200000" scaled="0"/>
        </a:gradFill>
      </a:fillStyleLst>
      <a:lnStyleLst>
        <a:ln w="12700" cap="flat" cmpd="sng" algn="ctr">
          <a:solidFill>
            <a:schemeClr val="phClr">
              <a:tint val="95000"/>
              <a:shade val="95000"/>
              <a:satMod val="120000"/>
            </a:schemeClr>
          </a:solidFill>
          <a:prstDash val="solid"/>
        </a:ln>
        <a:ln w="55000" cap="flat" cmpd="thickThin" algn="ctr">
          <a:solidFill>
            <a:schemeClr val="phClr">
              <a:tint val="90000"/>
              <a:satMod val="130000"/>
            </a:schemeClr>
          </a:solidFill>
          <a:prstDash val="solid"/>
        </a:ln>
        <a:ln w="50800" cap="flat" cmpd="sng" algn="ctr">
          <a:solidFill>
            <a:schemeClr val="phClr"/>
          </a:solidFill>
          <a:prstDash val="solid"/>
        </a:ln>
      </a:lnStyleLst>
      <a:effectStyleLst>
        <a:effectStyle>
          <a:effectLst>
            <a:outerShdw blurRad="50800" dist="38100" dir="5400000" rotWithShape="0">
              <a:srgbClr val="000000">
                <a:alpha val="35000"/>
              </a:srgbClr>
            </a:outerShdw>
          </a:effectLst>
        </a:effectStyle>
        <a:effectStyle>
          <a:effectLst>
            <a:outerShdw blurRad="50800" dist="38100" dir="5400000" rotWithShape="0">
              <a:srgbClr val="000000">
                <a:alpha val="35000"/>
              </a:srgbClr>
            </a:outerShdw>
          </a:effectLst>
        </a:effectStyle>
        <a:effectStyle>
          <a:effectLst>
            <a:outerShdw blurRad="63500" dist="38100" dir="5400000" rotWithShape="0">
              <a:srgbClr val="000000">
                <a:alpha val="45000"/>
              </a:srgbClr>
            </a:outerShdw>
          </a:effectLst>
          <a:scene3d>
            <a:camera prst="orthographicFront">
              <a:rot lat="0" lon="0" rev="0"/>
            </a:camera>
            <a:lightRig rig="glow" dir="t">
              <a:rot lat="0" lon="0" rev="6360000"/>
            </a:lightRig>
          </a:scene3d>
          <a:sp3d contourW="1000" prstMaterial="flat">
            <a:bevelT w="95250" h="101600"/>
            <a:contourClr>
              <a:schemeClr val="phClr">
                <a:satMod val="300000"/>
              </a:schemeClr>
            </a:contourClr>
          </a:sp3d>
        </a:effectStyle>
      </a:effectStyleLst>
      <a:bgFillStyleLst>
        <a:solidFill>
          <a:schemeClr val="phClr"/>
        </a:solidFill>
        <a:solidFill>
          <a:schemeClr val="phClr">
            <a:tint val="90000"/>
            <a:shade val="97000"/>
            <a:satMod val="130000"/>
          </a:schemeClr>
        </a:solidFill>
        <a:gradFill rotWithShape="1">
          <a:gsLst>
            <a:gs pos="0">
              <a:schemeClr val="phClr">
                <a:tint val="96000"/>
                <a:shade val="99000"/>
                <a:satMod val="140000"/>
              </a:schemeClr>
            </a:gs>
            <a:gs pos="65000">
              <a:schemeClr val="phClr">
                <a:tint val="100000"/>
                <a:shade val="80000"/>
                <a:satMod val="130000"/>
              </a:schemeClr>
            </a:gs>
            <a:gs pos="100000">
              <a:schemeClr val="phClr">
                <a:tint val="100000"/>
                <a:shade val="48000"/>
                <a:satMod val="120000"/>
              </a:schemeClr>
            </a:gs>
          </a:gsLst>
          <a:lin ang="16200000" scaled="0"/>
        </a:gradFill>
      </a:bgFillStyleLst>
    </a:fmtScheme>
  </a:themeElements>
  <a:objectDefaults/>
  <a:extraClrSchemeLst/>
  <a:extLst>
    <a:ext uri="{05A4C25C-085E-4340-85A3-A5531E510DB2}">
      <thm15:themeFamily xmlns:thm15="http://schemas.microsoft.com/office/thememl/2012/main" name="Retrospect" id="{5F128B03-DCCA-4EEB-AB3B-CF2899314A46}" vid="{3F1AAB62-24C6-49D2-8E01-B56FAC9A3DC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TM02900769[[fn=Retrospect]]</Template>
  <TotalTime>123</TotalTime>
  <Words>684</Words>
  <Application>Microsoft Office PowerPoint</Application>
  <PresentationFormat>Widescreen</PresentationFormat>
  <Paragraphs>71</Paragraphs>
  <Slides>11</Slides>
  <Notes>1</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11</vt:i4>
      </vt:variant>
    </vt:vector>
  </HeadingPairs>
  <TitlesOfParts>
    <vt:vector size="18" baseType="lpstr">
      <vt:lpstr>Arial</vt:lpstr>
      <vt:lpstr>Calibri</vt:lpstr>
      <vt:lpstr>Calibri Light</vt:lpstr>
      <vt:lpstr>Cambria Math</vt:lpstr>
      <vt:lpstr>Mangal</vt:lpstr>
      <vt:lpstr>Times New Roman</vt:lpstr>
      <vt:lpstr>Retrospect</vt:lpstr>
      <vt:lpstr>BIHAR ANIMAL SCIENCES UNIVERSITY, PATNA, BIHAR Bihar Veterinary College, Patna</vt:lpstr>
      <vt:lpstr>SIRE EVALUATION</vt:lpstr>
      <vt:lpstr>Biasness in sire evaluation </vt:lpstr>
      <vt:lpstr>SIMPLE DAUGHTER AVERAGE INDEX</vt:lpstr>
      <vt:lpstr>EQUIPARENT / INTERMEDIATE / MOUNT HOPE INDEX/ YAPP’S INDEX</vt:lpstr>
      <vt:lpstr>Contemporary daughter average index  </vt:lpstr>
      <vt:lpstr>  Corrected contemporary daughter average index</vt:lpstr>
      <vt:lpstr>Least square constants  </vt:lpstr>
      <vt:lpstr>Maximum likelihood method and REML  </vt:lpstr>
      <vt:lpstr>Best linear unbiased prediction method (BLUP)  </vt:lpstr>
      <vt:lpstr>PowerPoint Presentation</vt:lpstr>
    </vt:vector>
  </TitlesOfParts>
  <Company>HP</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SIRE EVALUATION</dc:title>
  <dc:creator>HP</dc:creator>
  <cp:lastModifiedBy>HP</cp:lastModifiedBy>
  <cp:revision>37</cp:revision>
  <dcterms:created xsi:type="dcterms:W3CDTF">2020-06-26T07:00:56Z</dcterms:created>
  <dcterms:modified xsi:type="dcterms:W3CDTF">2020-11-07T10:29:49Z</dcterms:modified>
</cp:coreProperties>
</file>