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57" r:id="rId3"/>
    <p:sldId id="260" r:id="rId4"/>
    <p:sldId id="259" r:id="rId5"/>
    <p:sldId id="262" r:id="rId6"/>
    <p:sldId id="261" r:id="rId7"/>
    <p:sldId id="263" r:id="rId8"/>
    <p:sldId id="264" r:id="rId9"/>
    <p:sldId id="265" r:id="rId10"/>
    <p:sldId id="266" r:id="rId11"/>
    <p:sldId id="267" r:id="rId12"/>
    <p:sldId id="268" r:id="rId13"/>
    <p:sldId id="270" r:id="rId14"/>
    <p:sldId id="272"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2EBBBC-BFC0-4620-85E3-7CE095427769}" type="datetimeFigureOut">
              <a:rPr lang="en-US" smtClean="0"/>
              <a:t>11/17/2020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2C9B15-AD2D-4804-9C00-4B2034A3F80F}" type="slidenum">
              <a:rPr lang="en-IN" smtClean="0"/>
              <a:t>‹#›</a:t>
            </a:fld>
            <a:endParaRPr lang="en-IN"/>
          </a:p>
        </p:txBody>
      </p:sp>
    </p:spTree>
    <p:extLst>
      <p:ext uri="{BB962C8B-B14F-4D97-AF65-F5344CB8AC3E}">
        <p14:creationId xmlns:p14="http://schemas.microsoft.com/office/powerpoint/2010/main" val="404555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C92C9B15-AD2D-4804-9C00-4B2034A3F80F}" type="slidenum">
              <a:rPr lang="en-IN" smtClean="0"/>
              <a:t>4</a:t>
            </a:fld>
            <a:endParaRPr lang="en-IN"/>
          </a:p>
        </p:txBody>
      </p:sp>
    </p:spTree>
    <p:extLst>
      <p:ext uri="{BB962C8B-B14F-4D97-AF65-F5344CB8AC3E}">
        <p14:creationId xmlns:p14="http://schemas.microsoft.com/office/powerpoint/2010/main" val="238826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33400"/>
            <a:ext cx="8153400" cy="6124754"/>
          </a:xfrm>
          <a:prstGeom prst="rect">
            <a:avLst/>
          </a:prstGeom>
        </p:spPr>
        <p:txBody>
          <a:bodyPr wrap="square">
            <a:spAutoFit/>
          </a:bodyPr>
          <a:lstStyle/>
          <a:p>
            <a:pPr algn="ctr"/>
            <a:r>
              <a:rPr lang="en-US" sz="3200" b="1" dirty="0" smtClean="0">
                <a:solidFill>
                  <a:srgbClr val="FF0000"/>
                </a:solidFill>
                <a:latin typeface="Times New Roman" panose="02020603050405020304" pitchFamily="18" charset="0"/>
                <a:cs typeface="Times New Roman" panose="02020603050405020304" pitchFamily="18" charset="0"/>
              </a:rPr>
              <a:t>ANIMAL GENETICS &amp; BREEDING</a:t>
            </a:r>
            <a:r>
              <a:rPr lang="en-US" sz="2800" dirty="0" smtClean="0">
                <a:solidFill>
                  <a:srgbClr val="FF0000"/>
                </a:solidFill>
                <a:latin typeface="Times New Roman" panose="02020603050405020304" pitchFamily="18" charset="0"/>
                <a:cs typeface="Times New Roman" panose="02020603050405020304" pitchFamily="18" charset="0"/>
              </a:rPr>
              <a:t> </a:t>
            </a:r>
            <a:br>
              <a:rPr lang="en-US" sz="2800" dirty="0" smtClean="0">
                <a:solidFill>
                  <a:srgbClr val="FF0000"/>
                </a:solidFill>
                <a:latin typeface="Times New Roman" panose="02020603050405020304" pitchFamily="18" charset="0"/>
                <a:cs typeface="Times New Roman" panose="02020603050405020304" pitchFamily="18" charset="0"/>
              </a:rPr>
            </a:br>
            <a:endParaRPr lang="en-US" sz="2800" dirty="0" smtClean="0">
              <a:solidFill>
                <a:srgbClr val="FF0000"/>
              </a:solidFill>
              <a:latin typeface="Times New Roman" panose="02020603050405020304" pitchFamily="18" charset="0"/>
              <a:cs typeface="Times New Roman" panose="02020603050405020304" pitchFamily="18" charset="0"/>
            </a:endParaRPr>
          </a:p>
          <a:p>
            <a:pPr algn="ctr"/>
            <a:r>
              <a:rPr lang="en-US" sz="2400" dirty="0" smtClean="0">
                <a:solidFill>
                  <a:srgbClr val="FF0000"/>
                </a:solidFill>
                <a:latin typeface="Times New Roman" panose="02020603050405020304" pitchFamily="18" charset="0"/>
                <a:cs typeface="Times New Roman" panose="02020603050405020304" pitchFamily="18" charset="0"/>
              </a:rPr>
              <a:t/>
            </a:r>
            <a:br>
              <a:rPr lang="en-US" sz="2400" dirty="0" smtClean="0">
                <a:solidFill>
                  <a:srgbClr val="FF0000"/>
                </a:solidFill>
                <a:latin typeface="Times New Roman" panose="02020603050405020304" pitchFamily="18" charset="0"/>
                <a:cs typeface="Times New Roman" panose="02020603050405020304" pitchFamily="18" charset="0"/>
              </a:rPr>
            </a:br>
            <a:r>
              <a:rPr lang="en-US" sz="2400" b="1" dirty="0" smtClean="0">
                <a:solidFill>
                  <a:srgbClr val="002060"/>
                </a:solidFill>
                <a:latin typeface="Times New Roman" panose="02020603050405020304" pitchFamily="18" charset="0"/>
                <a:cs typeface="Times New Roman" panose="02020603050405020304" pitchFamily="18" charset="0"/>
              </a:rPr>
              <a:t>Biostatistics and Computer Application</a:t>
            </a:r>
          </a:p>
          <a:p>
            <a:pPr algn="ctr"/>
            <a:r>
              <a:rPr lang="en-US" sz="2400" b="1" dirty="0" smtClean="0">
                <a:solidFill>
                  <a:srgbClr val="C00000"/>
                </a:solidFill>
                <a:latin typeface="Times New Roman" panose="02020603050405020304" pitchFamily="18" charset="0"/>
                <a:cs typeface="Times New Roman" panose="02020603050405020304" pitchFamily="18" charset="0"/>
              </a:rPr>
              <a:t>UNIT - I</a:t>
            </a:r>
            <a:r>
              <a:rPr lang="en-US" sz="2400" dirty="0" smtClean="0">
                <a:solidFill>
                  <a:srgbClr val="C00000"/>
                </a:solidFill>
                <a:latin typeface="Times New Roman" panose="02020603050405020304" pitchFamily="18" charset="0"/>
                <a:cs typeface="Times New Roman" panose="02020603050405020304" pitchFamily="18" charset="0"/>
              </a:rPr>
              <a:t/>
            </a:r>
            <a:br>
              <a:rPr lang="en-US" sz="2400" dirty="0" smtClean="0">
                <a:solidFill>
                  <a:srgbClr val="C00000"/>
                </a:solidFill>
                <a:latin typeface="Times New Roman" panose="02020603050405020304" pitchFamily="18" charset="0"/>
                <a:cs typeface="Times New Roman" panose="02020603050405020304" pitchFamily="18" charset="0"/>
              </a:rPr>
            </a:br>
            <a:r>
              <a:rPr lang="en-US" sz="2400" b="1" dirty="0" smtClean="0">
                <a:solidFill>
                  <a:srgbClr val="C00000"/>
                </a:solidFill>
                <a:latin typeface="Times New Roman" panose="02020603050405020304" pitchFamily="18" charset="0"/>
                <a:cs typeface="Times New Roman" panose="02020603050405020304" pitchFamily="18" charset="0"/>
              </a:rPr>
              <a:t>Lecture – 8</a:t>
            </a:r>
            <a:r>
              <a:rPr lang="en-US" dirty="0" smtClean="0">
                <a:solidFill>
                  <a:srgbClr val="C00000"/>
                </a:solidFill>
                <a:latin typeface="Times New Roman" panose="02020603050405020304" pitchFamily="18" charset="0"/>
                <a:cs typeface="Times New Roman" panose="02020603050405020304" pitchFamily="18" charset="0"/>
              </a:rPr>
              <a:t/>
            </a:r>
            <a:br>
              <a:rPr lang="en-US" dirty="0" smtClean="0">
                <a:solidFill>
                  <a:srgbClr val="C00000"/>
                </a:solidFill>
                <a:latin typeface="Times New Roman" panose="02020603050405020304" pitchFamily="18" charset="0"/>
                <a:cs typeface="Times New Roman" panose="02020603050405020304" pitchFamily="18" charset="0"/>
              </a:rPr>
            </a:br>
            <a:endParaRPr lang="en-US" dirty="0" smtClean="0">
              <a:solidFill>
                <a:srgbClr val="C00000"/>
              </a:solidFill>
              <a:latin typeface="Times New Roman" panose="02020603050405020304" pitchFamily="18" charset="0"/>
              <a:cs typeface="Times New Roman" panose="02020603050405020304" pitchFamily="18" charset="0"/>
            </a:endParaRPr>
          </a:p>
          <a:p>
            <a:pPr algn="ctr"/>
            <a:endParaRPr lang="en-US" dirty="0" smtClean="0">
              <a:solidFill>
                <a:srgbClr val="FF0000"/>
              </a:solidFill>
              <a:latin typeface="Times New Roman" panose="02020603050405020304" pitchFamily="18" charset="0"/>
              <a:cs typeface="Times New Roman" panose="02020603050405020304" pitchFamily="18" charset="0"/>
            </a:endParaRPr>
          </a:p>
          <a:p>
            <a:pPr algn="ctr"/>
            <a:r>
              <a:rPr lang="en-US" dirty="0" smtClean="0">
                <a:solidFill>
                  <a:srgbClr val="FF0000"/>
                </a:solidFill>
                <a:latin typeface="Times New Roman" panose="02020603050405020304" pitchFamily="18" charset="0"/>
                <a:cs typeface="Times New Roman" panose="02020603050405020304" pitchFamily="18" charset="0"/>
              </a:rPr>
              <a:t/>
            </a:r>
            <a:br>
              <a:rPr lang="en-US" dirty="0" smtClean="0">
                <a:solidFill>
                  <a:srgbClr val="FF0000"/>
                </a:solidFill>
                <a:latin typeface="Times New Roman" panose="02020603050405020304" pitchFamily="18" charset="0"/>
                <a:cs typeface="Times New Roman" panose="02020603050405020304" pitchFamily="18" charset="0"/>
              </a:rPr>
            </a:br>
            <a:r>
              <a:rPr lang="en-US" sz="3200" b="1" dirty="0" smtClean="0">
                <a:solidFill>
                  <a:schemeClr val="tx2"/>
                </a:solidFill>
                <a:latin typeface="Times New Roman" panose="02020603050405020304" pitchFamily="18" charset="0"/>
                <a:cs typeface="Times New Roman" panose="02020603050405020304" pitchFamily="18" charset="0"/>
              </a:rPr>
              <a:t>Testing of Hypothesis</a:t>
            </a:r>
            <a:endParaRPr lang="en-US" sz="2800" b="1" dirty="0" smtClean="0">
              <a:solidFill>
                <a:schemeClr val="tx2"/>
              </a:solidFill>
              <a:latin typeface="Times New Roman" panose="02020603050405020304" pitchFamily="18" charset="0"/>
              <a:cs typeface="Times New Roman" panose="02020603050405020304" pitchFamily="18" charset="0"/>
            </a:endParaRPr>
          </a:p>
          <a:p>
            <a:pPr algn="ctr"/>
            <a:endParaRPr lang="en-US" sz="2400" dirty="0" smtClean="0">
              <a:solidFill>
                <a:srgbClr val="FF0000"/>
              </a:solidFill>
              <a:latin typeface="Times New Roman" panose="02020603050405020304" pitchFamily="18" charset="0"/>
              <a:cs typeface="Times New Roman" panose="02020603050405020304" pitchFamily="18" charset="0"/>
            </a:endParaRPr>
          </a:p>
          <a:p>
            <a:pPr algn="ctr"/>
            <a:endParaRPr lang="en-US" sz="2400" dirty="0" smtClean="0">
              <a:solidFill>
                <a:srgbClr val="FF0000"/>
              </a:solidFill>
              <a:latin typeface="Times New Roman" panose="02020603050405020304" pitchFamily="18" charset="0"/>
              <a:cs typeface="Times New Roman" panose="02020603050405020304" pitchFamily="18" charset="0"/>
            </a:endParaRPr>
          </a:p>
          <a:p>
            <a:pPr algn="ctr"/>
            <a:r>
              <a:rPr lang="en-US" sz="2400" dirty="0" smtClean="0">
                <a:solidFill>
                  <a:srgbClr val="FF0000"/>
                </a:solidFill>
                <a:latin typeface="Times New Roman" panose="02020603050405020304" pitchFamily="18" charset="0"/>
                <a:cs typeface="Times New Roman" panose="02020603050405020304" pitchFamily="18" charset="0"/>
              </a:rPr>
              <a:t> </a:t>
            </a:r>
            <a:br>
              <a:rPr lang="en-US" sz="2400" dirty="0" smtClean="0">
                <a:solidFill>
                  <a:srgbClr val="FF0000"/>
                </a:solidFill>
                <a:latin typeface="Times New Roman" panose="02020603050405020304" pitchFamily="18" charset="0"/>
                <a:cs typeface="Times New Roman" panose="02020603050405020304" pitchFamily="18" charset="0"/>
              </a:rPr>
            </a:br>
            <a:r>
              <a:rPr lang="en-US" sz="2400" b="1" dirty="0" smtClean="0">
                <a:solidFill>
                  <a:srgbClr val="7030A0"/>
                </a:solidFill>
                <a:latin typeface="Times New Roman" panose="02020603050405020304" pitchFamily="18" charset="0"/>
                <a:cs typeface="Times New Roman" panose="02020603050405020304" pitchFamily="18" charset="0"/>
              </a:rPr>
              <a:t>Dr K G Mandal</a:t>
            </a:r>
            <a:r>
              <a:rPr lang="en-US" sz="2400" dirty="0" smtClean="0">
                <a:solidFill>
                  <a:srgbClr val="FF0000"/>
                </a:solidFill>
                <a:latin typeface="Times New Roman" panose="02020603050405020304" pitchFamily="18" charset="0"/>
                <a:cs typeface="Times New Roman" panose="02020603050405020304" pitchFamily="18" charset="0"/>
              </a:rPr>
              <a:t/>
            </a:r>
            <a:br>
              <a:rPr lang="en-US" sz="2400"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Department of Animal Genetics &amp; Breeding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Bihar Veterinary College, Patna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smtClean="0">
                <a:solidFill>
                  <a:srgbClr val="FF0000"/>
                </a:solidFill>
                <a:latin typeface="Times New Roman" panose="02020603050405020304" pitchFamily="18" charset="0"/>
                <a:cs typeface="Times New Roman" panose="02020603050405020304" pitchFamily="18" charset="0"/>
              </a:rPr>
              <a:t>Bihar Animal Sciences University, Patna</a:t>
            </a:r>
            <a:r>
              <a:rPr lang="en-US" dirty="0" smtClean="0">
                <a:solidFill>
                  <a:srgbClr val="FF0000"/>
                </a:solidFill>
                <a:latin typeface="Times New Roman" panose="02020603050405020304" pitchFamily="18" charset="0"/>
                <a:cs typeface="Times New Roman" panose="02020603050405020304" pitchFamily="18" charset="0"/>
              </a:rPr>
              <a:t>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686800" cy="5668963"/>
          </a:xfrm>
        </p:spPr>
        <p:txBody>
          <a:bodyPr>
            <a:normAutofit lnSpcReduction="10000"/>
          </a:bodyPr>
          <a:lstStyle/>
          <a:p>
            <a:r>
              <a:rPr lang="en-IN" b="1" dirty="0" smtClean="0">
                <a:solidFill>
                  <a:srgbClr val="FF0000"/>
                </a:solidFill>
                <a:latin typeface="Comic Sans MS" pitchFamily="66" charset="0"/>
              </a:rPr>
              <a:t>Errors in hypothesis testing:</a:t>
            </a:r>
          </a:p>
          <a:p>
            <a:pPr algn="just">
              <a:buNone/>
            </a:pPr>
            <a:r>
              <a:rPr lang="en-IN" b="1" dirty="0" smtClean="0">
                <a:latin typeface="Comic Sans MS" pitchFamily="66" charset="0"/>
              </a:rPr>
              <a:t>	</a:t>
            </a:r>
            <a:r>
              <a:rPr lang="en-IN" dirty="0" smtClean="0">
                <a:latin typeface="Comic Sans MS" pitchFamily="66" charset="0"/>
              </a:rPr>
              <a:t>A decision is taken to accept or reject H</a:t>
            </a:r>
            <a:r>
              <a:rPr lang="en-IN" baseline="-25000" dirty="0" smtClean="0">
                <a:latin typeface="Comic Sans MS" pitchFamily="66" charset="0"/>
              </a:rPr>
              <a:t>O</a:t>
            </a:r>
            <a:r>
              <a:rPr lang="en-IN" dirty="0" smtClean="0">
                <a:latin typeface="Comic Sans MS" pitchFamily="66" charset="0"/>
              </a:rPr>
              <a:t>. This involves a risk to take the wrong decision.</a:t>
            </a:r>
          </a:p>
          <a:p>
            <a:pPr algn="just">
              <a:buNone/>
            </a:pPr>
            <a:r>
              <a:rPr lang="en-IN" dirty="0" smtClean="0">
                <a:latin typeface="Comic Sans MS" pitchFamily="66" charset="0"/>
              </a:rPr>
              <a:t>	</a:t>
            </a:r>
            <a:r>
              <a:rPr lang="en-IN" b="1" dirty="0" smtClean="0">
                <a:solidFill>
                  <a:srgbClr val="FF0000"/>
                </a:solidFill>
                <a:latin typeface="Comic Sans MS" pitchFamily="66" charset="0"/>
              </a:rPr>
              <a:t>Type I Error</a:t>
            </a:r>
            <a:r>
              <a:rPr lang="en-IN" b="1" dirty="0" smtClean="0">
                <a:latin typeface="Comic Sans MS" pitchFamily="66" charset="0"/>
              </a:rPr>
              <a:t> </a:t>
            </a:r>
            <a:r>
              <a:rPr lang="en-IN" dirty="0" smtClean="0">
                <a:latin typeface="Comic Sans MS" pitchFamily="66" charset="0"/>
              </a:rPr>
              <a:t>– It is the error of rejecting H</a:t>
            </a:r>
            <a:r>
              <a:rPr lang="en-IN" baseline="-25000" dirty="0" smtClean="0">
                <a:latin typeface="Comic Sans MS" pitchFamily="66" charset="0"/>
              </a:rPr>
              <a:t>O</a:t>
            </a:r>
            <a:r>
              <a:rPr lang="en-IN" dirty="0" smtClean="0">
                <a:latin typeface="Comic Sans MS" pitchFamily="66" charset="0"/>
              </a:rPr>
              <a:t> when it is true.</a:t>
            </a:r>
          </a:p>
          <a:p>
            <a:pPr algn="just">
              <a:buNone/>
            </a:pPr>
            <a:r>
              <a:rPr lang="en-IN" dirty="0" smtClean="0">
                <a:latin typeface="Comic Sans MS" pitchFamily="66" charset="0"/>
              </a:rPr>
              <a:t>	Probability of rejecting H</a:t>
            </a:r>
            <a:r>
              <a:rPr lang="en-IN" baseline="-25000" dirty="0" smtClean="0">
                <a:latin typeface="Comic Sans MS" pitchFamily="66" charset="0"/>
              </a:rPr>
              <a:t>O</a:t>
            </a:r>
            <a:r>
              <a:rPr lang="en-IN" dirty="0" smtClean="0">
                <a:latin typeface="Comic Sans MS" pitchFamily="66" charset="0"/>
              </a:rPr>
              <a:t> when it is true.</a:t>
            </a:r>
          </a:p>
          <a:p>
            <a:pPr algn="just">
              <a:buNone/>
            </a:pPr>
            <a:r>
              <a:rPr lang="en-IN" b="1" dirty="0" smtClean="0">
                <a:latin typeface="Comic Sans MS" pitchFamily="66" charset="0"/>
              </a:rPr>
              <a:t>	</a:t>
            </a:r>
            <a:r>
              <a:rPr lang="en-IN" b="1" dirty="0" smtClean="0">
                <a:solidFill>
                  <a:srgbClr val="FF0000"/>
                </a:solidFill>
                <a:latin typeface="Comic Sans MS" pitchFamily="66" charset="0"/>
              </a:rPr>
              <a:t>Type II Error:</a:t>
            </a:r>
            <a:r>
              <a:rPr lang="en-IN" dirty="0" smtClean="0">
                <a:latin typeface="Comic Sans MS" pitchFamily="66" charset="0"/>
              </a:rPr>
              <a:t> It is the error of accepting H</a:t>
            </a:r>
            <a:r>
              <a:rPr lang="en-IN" baseline="-25000" dirty="0" smtClean="0">
                <a:latin typeface="Comic Sans MS" pitchFamily="66" charset="0"/>
              </a:rPr>
              <a:t>O</a:t>
            </a:r>
            <a:r>
              <a:rPr lang="en-IN" dirty="0" smtClean="0">
                <a:latin typeface="Comic Sans MS" pitchFamily="66" charset="0"/>
              </a:rPr>
              <a:t> when it is false.</a:t>
            </a:r>
          </a:p>
          <a:p>
            <a:pPr algn="just">
              <a:buNone/>
            </a:pPr>
            <a:r>
              <a:rPr lang="en-IN" b="1" dirty="0" smtClean="0">
                <a:latin typeface="Comic Sans MS" pitchFamily="66" charset="0"/>
              </a:rPr>
              <a:t>	</a:t>
            </a:r>
            <a:r>
              <a:rPr lang="en-IN" dirty="0" smtClean="0">
                <a:latin typeface="Comic Sans MS" pitchFamily="66" charset="0"/>
              </a:rPr>
              <a:t>Probability of accepting H</a:t>
            </a:r>
            <a:r>
              <a:rPr lang="en-IN" baseline="-25000" dirty="0" smtClean="0">
                <a:latin typeface="Comic Sans MS" pitchFamily="66" charset="0"/>
              </a:rPr>
              <a:t>O</a:t>
            </a:r>
            <a:r>
              <a:rPr lang="en-IN" dirty="0" smtClean="0">
                <a:latin typeface="Comic Sans MS" pitchFamily="66" charset="0"/>
              </a:rPr>
              <a:t> when it is false.</a:t>
            </a:r>
            <a:endParaRPr lang="en-IN"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IN" b="1" dirty="0" smtClean="0">
                <a:solidFill>
                  <a:srgbClr val="FF0000"/>
                </a:solidFill>
                <a:latin typeface="Comic Sans MS" pitchFamily="66" charset="0"/>
              </a:rPr>
              <a:t>Level of significance: </a:t>
            </a:r>
            <a:r>
              <a:rPr lang="en-IN" dirty="0" smtClean="0">
                <a:latin typeface="Comic Sans MS" pitchFamily="66" charset="0"/>
              </a:rPr>
              <a:t> </a:t>
            </a:r>
          </a:p>
          <a:p>
            <a:pPr algn="just">
              <a:buNone/>
            </a:pPr>
            <a:r>
              <a:rPr lang="en-IN" dirty="0" smtClean="0">
                <a:latin typeface="Comic Sans MS" pitchFamily="66" charset="0"/>
              </a:rPr>
              <a:t>	The level of significance is the level possible error that the statistician may commit in drawing conclusion or inference in testing of H</a:t>
            </a:r>
            <a:r>
              <a:rPr lang="en-IN" baseline="-25000" dirty="0" smtClean="0">
                <a:latin typeface="Comic Sans MS" pitchFamily="66" charset="0"/>
              </a:rPr>
              <a:t>O</a:t>
            </a:r>
            <a:r>
              <a:rPr lang="en-IN" dirty="0" smtClean="0">
                <a:latin typeface="Comic Sans MS" pitchFamily="66" charset="0"/>
              </a:rPr>
              <a:t>.</a:t>
            </a:r>
          </a:p>
          <a:p>
            <a:pPr algn="just">
              <a:buNone/>
            </a:pPr>
            <a:r>
              <a:rPr lang="en-IN" dirty="0" smtClean="0">
                <a:latin typeface="Comic Sans MS" pitchFamily="66" charset="0"/>
              </a:rPr>
              <a:t>	Generally 5% and 1% level of significance are considered in taking the decision.</a:t>
            </a:r>
          </a:p>
          <a:p>
            <a:pPr algn="just">
              <a:buNone/>
            </a:pPr>
            <a:r>
              <a:rPr lang="en-IN" dirty="0" smtClean="0">
                <a:latin typeface="Comic Sans MS" pitchFamily="66" charset="0"/>
              </a:rPr>
              <a:t>	</a:t>
            </a:r>
          </a:p>
          <a:p>
            <a:pPr algn="just">
              <a:buNone/>
            </a:pPr>
            <a:endParaRPr lang="en-IN"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IN" dirty="0" smtClean="0">
                <a:latin typeface="Comic Sans MS" pitchFamily="66" charset="0"/>
              </a:rPr>
              <a:t>5% LS means 95% is true and there is an error of 5% only. Hence, the decision of rejecting H</a:t>
            </a:r>
            <a:r>
              <a:rPr lang="en-IN" baseline="-25000" dirty="0" smtClean="0">
                <a:latin typeface="Comic Sans MS" pitchFamily="66" charset="0"/>
              </a:rPr>
              <a:t>O</a:t>
            </a:r>
            <a:r>
              <a:rPr lang="en-IN" dirty="0" smtClean="0">
                <a:latin typeface="Comic Sans MS" pitchFamily="66" charset="0"/>
              </a:rPr>
              <a:t> is  correct to the extent of 95% confidence.</a:t>
            </a:r>
          </a:p>
          <a:p>
            <a:r>
              <a:rPr lang="en-IN" dirty="0" smtClean="0">
                <a:latin typeface="Comic Sans MS" pitchFamily="66" charset="0"/>
              </a:rPr>
              <a:t>1% LS means 99% is true and there is an error of 1% only. Hence, the decision of rejecting H</a:t>
            </a:r>
            <a:r>
              <a:rPr lang="en-IN" baseline="-25000" dirty="0" smtClean="0">
                <a:latin typeface="Comic Sans MS" pitchFamily="66" charset="0"/>
              </a:rPr>
              <a:t>O</a:t>
            </a:r>
            <a:r>
              <a:rPr lang="en-IN" dirty="0" smtClean="0">
                <a:latin typeface="Comic Sans MS" pitchFamily="66" charset="0"/>
              </a:rPr>
              <a:t> is  correct to the extent of 99% confidence.</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5791200"/>
          </a:xfrm>
        </p:spPr>
        <p:txBody>
          <a:bodyPr>
            <a:normAutofit/>
          </a:bodyPr>
          <a:lstStyle/>
          <a:p>
            <a:r>
              <a:rPr lang="en-IN" sz="3600" b="1" dirty="0" smtClean="0">
                <a:solidFill>
                  <a:srgbClr val="FF0000"/>
                </a:solidFill>
                <a:latin typeface="Comic Sans MS" pitchFamily="66" charset="0"/>
              </a:rPr>
              <a:t>Principles of interpretation:</a:t>
            </a:r>
            <a:r>
              <a:rPr lang="en-IN" sz="3600" b="1" dirty="0" smtClean="0">
                <a:latin typeface="Comic Sans MS" pitchFamily="66" charset="0"/>
              </a:rPr>
              <a:t> </a:t>
            </a:r>
            <a:endParaRPr lang="en-IN" sz="3600" dirty="0" smtClean="0">
              <a:latin typeface="Comic Sans MS" pitchFamily="66" charset="0"/>
            </a:endParaRPr>
          </a:p>
          <a:p>
            <a:pPr marL="571500" indent="-571500" algn="just">
              <a:spcBef>
                <a:spcPts val="1200"/>
              </a:spcBef>
              <a:spcAft>
                <a:spcPts val="600"/>
              </a:spcAft>
              <a:buAutoNum type="romanLcParenBoth"/>
            </a:pPr>
            <a:r>
              <a:rPr lang="en-IN" dirty="0" smtClean="0">
                <a:solidFill>
                  <a:srgbClr val="7030A0"/>
                </a:solidFill>
                <a:latin typeface="Comic Sans MS" pitchFamily="66" charset="0"/>
              </a:rPr>
              <a:t>If the calculated value of a given test (x</a:t>
            </a:r>
            <a:r>
              <a:rPr lang="en-IN" baseline="30000" dirty="0" smtClean="0">
                <a:solidFill>
                  <a:srgbClr val="7030A0"/>
                </a:solidFill>
                <a:latin typeface="Comic Sans MS" pitchFamily="66" charset="0"/>
              </a:rPr>
              <a:t>2, </a:t>
            </a:r>
            <a:r>
              <a:rPr lang="en-IN" dirty="0" smtClean="0">
                <a:solidFill>
                  <a:srgbClr val="7030A0"/>
                </a:solidFill>
                <a:latin typeface="Comic Sans MS" pitchFamily="66" charset="0"/>
              </a:rPr>
              <a:t> t, F) for a given degree of freedom and level of significance is more than the tabulated value at the corresponding degree of freedom and level of significance, then the difference is said to be significant and null hypothesis may be rejected.</a:t>
            </a:r>
          </a:p>
          <a:p>
            <a:pPr marL="571500" indent="-571500" algn="just">
              <a:spcBef>
                <a:spcPts val="1200"/>
              </a:spcBef>
              <a:spcAft>
                <a:spcPts val="600"/>
              </a:spcAft>
              <a:buAutoNum type="romanLcParenBoth"/>
            </a:pPr>
            <a:r>
              <a:rPr lang="en-IN" baseline="30000" dirty="0" smtClean="0">
                <a:solidFill>
                  <a:srgbClr val="7030A0"/>
                </a:solidFill>
                <a:latin typeface="Comic Sans MS" pitchFamily="66" charset="0"/>
              </a:rPr>
              <a:t>  </a:t>
            </a:r>
            <a:endParaRPr lang="en-IN" baseline="30000" dirty="0">
              <a:solidFill>
                <a:srgbClr val="7030A0"/>
              </a:solidFill>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just"/>
            <a:r>
              <a:rPr lang="en-IN" dirty="0">
                <a:solidFill>
                  <a:srgbClr val="7030A0"/>
                </a:solidFill>
                <a:latin typeface="Comic Sans MS" pitchFamily="66" charset="0"/>
              </a:rPr>
              <a:t> If the calculated value is &lt; the tabulated value for a given degree of freedom and level of significance than the tabulated value for the corresponding level  of significance and degrees of freedom then there is no significant difference between sample estimate and population parameter and null hypothesis may be accepted.</a:t>
            </a:r>
            <a:endParaRPr lang="en-US" dirty="0">
              <a:latin typeface="Comic Sans MS" panose="030F0702030302020204" pitchFamily="66" charset="0"/>
            </a:endParaRPr>
          </a:p>
        </p:txBody>
      </p:sp>
    </p:spTree>
    <p:extLst>
      <p:ext uri="{BB962C8B-B14F-4D97-AF65-F5344CB8AC3E}">
        <p14:creationId xmlns:p14="http://schemas.microsoft.com/office/powerpoint/2010/main" val="117300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a:t>
            </a:r>
          </a:p>
          <a:p>
            <a:pPr>
              <a:buNone/>
            </a:pPr>
            <a:r>
              <a:rPr lang="en-IN" sz="9600" b="1" dirty="0" smtClean="0">
                <a:solidFill>
                  <a:srgbClr val="002060"/>
                </a:solidFill>
              </a:rPr>
              <a:t>	THANK	YOU</a:t>
            </a:r>
            <a:endParaRPr lang="en-IN" b="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N" b="1" dirty="0" smtClean="0">
                <a:solidFill>
                  <a:srgbClr val="FF0000"/>
                </a:solidFill>
                <a:latin typeface="Comic Sans MS" pitchFamily="66" charset="0"/>
              </a:rPr>
              <a:t>Testing of Hypothesis</a:t>
            </a:r>
            <a:endParaRPr lang="en-IN" b="1" dirty="0">
              <a:solidFill>
                <a:srgbClr val="FF0000"/>
              </a:solidFill>
              <a:latin typeface="Comic Sans MS" pitchFamily="66" charset="0"/>
            </a:endParaRPr>
          </a:p>
        </p:txBody>
      </p:sp>
      <p:sp>
        <p:nvSpPr>
          <p:cNvPr id="3" name="Content Placeholder 2"/>
          <p:cNvSpPr>
            <a:spLocks noGrp="1"/>
          </p:cNvSpPr>
          <p:nvPr>
            <p:ph idx="1"/>
          </p:nvPr>
        </p:nvSpPr>
        <p:spPr>
          <a:xfrm>
            <a:off x="457200" y="1447800"/>
            <a:ext cx="8229600" cy="5029200"/>
          </a:xfrm>
        </p:spPr>
        <p:txBody>
          <a:bodyPr>
            <a:normAutofit lnSpcReduction="10000"/>
          </a:bodyPr>
          <a:lstStyle/>
          <a:p>
            <a:r>
              <a:rPr lang="en-IN" b="1" dirty="0" smtClean="0">
                <a:solidFill>
                  <a:srgbClr val="C00000"/>
                </a:solidFill>
                <a:latin typeface="Comic Sans MS" pitchFamily="66" charset="0"/>
              </a:rPr>
              <a:t>Hypothesis:</a:t>
            </a:r>
          </a:p>
          <a:p>
            <a:pPr algn="just">
              <a:buNone/>
            </a:pPr>
            <a:r>
              <a:rPr lang="en-IN" b="1" dirty="0" smtClean="0">
                <a:latin typeface="Comic Sans MS" pitchFamily="66" charset="0"/>
              </a:rPr>
              <a:t>		</a:t>
            </a:r>
            <a:r>
              <a:rPr lang="en-IN" dirty="0" smtClean="0">
                <a:latin typeface="Comic Sans MS" pitchFamily="66" charset="0"/>
              </a:rPr>
              <a:t>Hypothesis means simply an assumption or a statement about a population.</a:t>
            </a:r>
          </a:p>
          <a:p>
            <a:pPr algn="just">
              <a:buNone/>
            </a:pPr>
            <a:endParaRPr lang="en-IN" dirty="0" smtClean="0">
              <a:latin typeface="Comic Sans MS" pitchFamily="66" charset="0"/>
            </a:endParaRPr>
          </a:p>
          <a:p>
            <a:pPr algn="just">
              <a:buNone/>
            </a:pPr>
            <a:r>
              <a:rPr lang="en-IN" b="1" dirty="0" smtClean="0">
                <a:latin typeface="Comic Sans MS" pitchFamily="66" charset="0"/>
              </a:rPr>
              <a:t>		</a:t>
            </a:r>
            <a:r>
              <a:rPr lang="en-IN" dirty="0" smtClean="0">
                <a:solidFill>
                  <a:srgbClr val="002060"/>
                </a:solidFill>
                <a:latin typeface="Comic Sans MS" pitchFamily="66" charset="0"/>
              </a:rPr>
              <a:t>Statistically,</a:t>
            </a:r>
            <a:r>
              <a:rPr lang="en-IN" b="1" dirty="0" smtClean="0">
                <a:solidFill>
                  <a:srgbClr val="002060"/>
                </a:solidFill>
                <a:latin typeface="Comic Sans MS" pitchFamily="66" charset="0"/>
              </a:rPr>
              <a:t>  </a:t>
            </a:r>
            <a:r>
              <a:rPr lang="en-IN" dirty="0" smtClean="0">
                <a:solidFill>
                  <a:srgbClr val="002060"/>
                </a:solidFill>
                <a:latin typeface="Comic Sans MS" pitchFamily="66" charset="0"/>
              </a:rPr>
              <a:t>Hypothesis means a quantitative statement or put forth certain values about a population under certain conditions.</a:t>
            </a:r>
          </a:p>
          <a:p>
            <a:pPr algn="just">
              <a:buNone/>
            </a:pPr>
            <a:r>
              <a:rPr lang="en-IN" dirty="0" smtClean="0">
                <a:latin typeface="Comic Sans MS" pitchFamily="66" charset="0"/>
              </a:rPr>
              <a:t>		</a:t>
            </a:r>
          </a:p>
          <a:p>
            <a:pPr algn="just">
              <a:buNone/>
            </a:pPr>
            <a:endParaRPr lang="en-IN" dirty="0" smtClean="0">
              <a:latin typeface="Comic Sans MS" pitchFamily="66" charset="0"/>
            </a:endParaRPr>
          </a:p>
          <a:p>
            <a:pPr algn="just">
              <a:buNone/>
            </a:pPr>
            <a:endParaRPr lang="en-IN"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r>
              <a:rPr lang="en-IN" dirty="0" smtClean="0">
                <a:latin typeface="Comic Sans MS" pitchFamily="66" charset="0"/>
              </a:rPr>
              <a:t> </a:t>
            </a:r>
            <a:r>
              <a:rPr lang="en-IN" b="1" dirty="0" smtClean="0">
                <a:solidFill>
                  <a:srgbClr val="C00000"/>
                </a:solidFill>
                <a:latin typeface="Comic Sans MS" pitchFamily="66" charset="0"/>
              </a:rPr>
              <a:t>Example</a:t>
            </a:r>
            <a:r>
              <a:rPr lang="en-IN" dirty="0" smtClean="0">
                <a:solidFill>
                  <a:srgbClr val="C00000"/>
                </a:solidFill>
                <a:latin typeface="Comic Sans MS" pitchFamily="66" charset="0"/>
              </a:rPr>
              <a:t>, </a:t>
            </a:r>
          </a:p>
          <a:p>
            <a:pPr algn="just">
              <a:buNone/>
            </a:pPr>
            <a:r>
              <a:rPr lang="en-IN" dirty="0" smtClean="0">
                <a:latin typeface="Comic Sans MS" pitchFamily="66" charset="0"/>
              </a:rPr>
              <a:t>	(</a:t>
            </a:r>
            <a:r>
              <a:rPr lang="en-IN" dirty="0" err="1" smtClean="0">
                <a:latin typeface="Comic Sans MS" pitchFamily="66" charset="0"/>
              </a:rPr>
              <a:t>i</a:t>
            </a:r>
            <a:r>
              <a:rPr lang="en-IN" dirty="0" smtClean="0">
                <a:latin typeface="Comic Sans MS" pitchFamily="66" charset="0"/>
              </a:rPr>
              <a:t>)  the average height of the student is 65“.</a:t>
            </a:r>
          </a:p>
          <a:p>
            <a:pPr algn="just">
              <a:buNone/>
            </a:pPr>
            <a:r>
              <a:rPr lang="en-IN" dirty="0" smtClean="0">
                <a:latin typeface="Comic Sans MS" pitchFamily="66" charset="0"/>
              </a:rPr>
              <a:t>	(ii)  65% people of the country are literate. </a:t>
            </a:r>
          </a:p>
          <a:p>
            <a:pPr algn="just">
              <a:buNone/>
            </a:pPr>
            <a:r>
              <a:rPr lang="en-IN" dirty="0" smtClean="0">
                <a:latin typeface="Comic Sans MS" pitchFamily="66" charset="0"/>
              </a:rPr>
              <a:t>	(iii) During the last financial year India produced 100 million tonnes of milk.</a:t>
            </a:r>
          </a:p>
          <a:p>
            <a:pPr algn="just">
              <a:buNone/>
            </a:pPr>
            <a:r>
              <a:rPr lang="en-IN" dirty="0" smtClean="0">
                <a:latin typeface="Comic Sans MS" pitchFamily="66" charset="0"/>
              </a:rPr>
              <a:t>	(iv)	 Tall and dwarf pea plant appeared in 3:1 monohybrid phenotypic ratio, etc.</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668963"/>
          </a:xfrm>
        </p:spPr>
        <p:txBody>
          <a:bodyPr>
            <a:normAutofit lnSpcReduction="10000"/>
          </a:bodyPr>
          <a:lstStyle/>
          <a:p>
            <a:r>
              <a:rPr lang="en-IN" b="1" dirty="0" smtClean="0">
                <a:solidFill>
                  <a:srgbClr val="C00000"/>
                </a:solidFill>
                <a:latin typeface="Comic Sans MS" pitchFamily="66" charset="0"/>
              </a:rPr>
              <a:t>Testing of hypothesis:</a:t>
            </a:r>
          </a:p>
          <a:p>
            <a:pPr algn="just">
              <a:buNone/>
            </a:pPr>
            <a:r>
              <a:rPr lang="en-IN" dirty="0" smtClean="0">
                <a:latin typeface="Comic Sans MS" pitchFamily="66" charset="0"/>
              </a:rPr>
              <a:t>		</a:t>
            </a:r>
            <a:r>
              <a:rPr lang="en-IN" dirty="0" smtClean="0">
                <a:solidFill>
                  <a:srgbClr val="002060"/>
                </a:solidFill>
                <a:latin typeface="Comic Sans MS" pitchFamily="66" charset="0"/>
              </a:rPr>
              <a:t>Verification of the statement for its authenticity or truthfulness by examining the sample drawn from that population is known as testing of hypothesis.</a:t>
            </a:r>
          </a:p>
          <a:p>
            <a:pPr algn="just">
              <a:buNone/>
            </a:pPr>
            <a:r>
              <a:rPr lang="en-IN" dirty="0" smtClean="0">
                <a:solidFill>
                  <a:srgbClr val="C00000"/>
                </a:solidFill>
                <a:latin typeface="Comic Sans MS" pitchFamily="66" charset="0"/>
              </a:rPr>
              <a:t>Example:</a:t>
            </a:r>
          </a:p>
          <a:p>
            <a:pPr algn="just">
              <a:buNone/>
            </a:pPr>
            <a:r>
              <a:rPr lang="en-IN" dirty="0" smtClean="0">
                <a:latin typeface="Comic Sans MS" pitchFamily="66" charset="0"/>
              </a:rPr>
              <a:t>	x	= 63” ( av. Height of man from a sample of 28 persons)</a:t>
            </a:r>
          </a:p>
          <a:p>
            <a:pPr algn="just">
              <a:buNone/>
            </a:pPr>
            <a:r>
              <a:rPr lang="en-IN" dirty="0" smtClean="0">
                <a:latin typeface="Comic Sans MS" pitchFamily="66" charset="0"/>
              </a:rPr>
              <a:t>	µ	= 65” (av. Height of man from a population of 1000 people).</a:t>
            </a:r>
          </a:p>
          <a:p>
            <a:pPr algn="just">
              <a:buNone/>
            </a:pPr>
            <a:endParaRPr lang="en-IN" dirty="0">
              <a:latin typeface="Comic Sans MS" pitchFamily="66" charset="0"/>
            </a:endParaRPr>
          </a:p>
        </p:txBody>
      </p:sp>
      <p:cxnSp>
        <p:nvCxnSpPr>
          <p:cNvPr id="5" name="Straight Connector 4"/>
          <p:cNvCxnSpPr/>
          <p:nvPr/>
        </p:nvCxnSpPr>
        <p:spPr>
          <a:xfrm>
            <a:off x="762000" y="3962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IN" sz="3600" b="1" dirty="0" smtClean="0">
                <a:solidFill>
                  <a:srgbClr val="FF0000"/>
                </a:solidFill>
                <a:latin typeface="Comic Sans MS" pitchFamily="66" charset="0"/>
              </a:rPr>
              <a:t>Types of hypothesis</a:t>
            </a:r>
            <a:endParaRPr lang="en-IN" b="1" dirty="0">
              <a:solidFill>
                <a:srgbClr val="FF0000"/>
              </a:solidFill>
              <a:latin typeface="Comic Sans MS" pitchFamily="66" charset="0"/>
            </a:endParaRPr>
          </a:p>
        </p:txBody>
      </p:sp>
      <p:sp>
        <p:nvSpPr>
          <p:cNvPr id="3" name="Content Placeholder 2"/>
          <p:cNvSpPr>
            <a:spLocks noGrp="1"/>
          </p:cNvSpPr>
          <p:nvPr>
            <p:ph idx="1"/>
          </p:nvPr>
        </p:nvSpPr>
        <p:spPr>
          <a:xfrm>
            <a:off x="381000" y="1295400"/>
            <a:ext cx="8229600" cy="4876800"/>
          </a:xfrm>
        </p:spPr>
        <p:txBody>
          <a:bodyPr>
            <a:normAutofit fontScale="70000" lnSpcReduction="20000"/>
          </a:bodyPr>
          <a:lstStyle/>
          <a:p>
            <a:pPr algn="just"/>
            <a:r>
              <a:rPr lang="en-IN" sz="4600" b="1" dirty="0" smtClean="0">
                <a:solidFill>
                  <a:srgbClr val="FF0000"/>
                </a:solidFill>
                <a:latin typeface="Comic Sans MS" pitchFamily="66" charset="0"/>
              </a:rPr>
              <a:t>Null hypothesis:</a:t>
            </a:r>
            <a:endParaRPr lang="en-IN" sz="4600" dirty="0" smtClean="0">
              <a:solidFill>
                <a:srgbClr val="FF0000"/>
              </a:solidFill>
              <a:latin typeface="Comic Sans MS" pitchFamily="66" charset="0"/>
            </a:endParaRPr>
          </a:p>
          <a:p>
            <a:pPr algn="just">
              <a:buNone/>
            </a:pPr>
            <a:r>
              <a:rPr lang="en-IN" sz="4600" dirty="0" smtClean="0">
                <a:latin typeface="Comic Sans MS" pitchFamily="66" charset="0"/>
              </a:rPr>
              <a:t>		The hypothesis of no difference. </a:t>
            </a:r>
          </a:p>
          <a:p>
            <a:pPr algn="just">
              <a:buNone/>
            </a:pPr>
            <a:r>
              <a:rPr lang="en-IN" sz="4600" dirty="0" smtClean="0">
                <a:latin typeface="Comic Sans MS" pitchFamily="66" charset="0"/>
              </a:rPr>
              <a:t>		It is denoted as H</a:t>
            </a:r>
            <a:r>
              <a:rPr lang="en-IN" sz="4600" baseline="-25000" dirty="0" smtClean="0">
                <a:latin typeface="Comic Sans MS" pitchFamily="66" charset="0"/>
              </a:rPr>
              <a:t>O</a:t>
            </a:r>
            <a:r>
              <a:rPr lang="en-IN" sz="4600" dirty="0" smtClean="0">
                <a:latin typeface="Comic Sans MS" pitchFamily="66" charset="0"/>
              </a:rPr>
              <a:t> </a:t>
            </a:r>
          </a:p>
          <a:p>
            <a:pPr algn="just"/>
            <a:r>
              <a:rPr lang="en-IN" sz="4600" b="1" dirty="0" smtClean="0">
                <a:solidFill>
                  <a:srgbClr val="FF0000"/>
                </a:solidFill>
                <a:latin typeface="Comic Sans MS" pitchFamily="66" charset="0"/>
              </a:rPr>
              <a:t>Alternative hypothesis: </a:t>
            </a:r>
            <a:endParaRPr lang="en-IN" sz="4600" dirty="0" smtClean="0">
              <a:solidFill>
                <a:srgbClr val="FF0000"/>
              </a:solidFill>
              <a:latin typeface="Comic Sans MS" pitchFamily="66" charset="0"/>
            </a:endParaRPr>
          </a:p>
          <a:p>
            <a:pPr algn="just">
              <a:buNone/>
            </a:pPr>
            <a:r>
              <a:rPr lang="en-IN" sz="4600" b="1" dirty="0" smtClean="0">
                <a:latin typeface="Comic Sans MS" pitchFamily="66" charset="0"/>
              </a:rPr>
              <a:t>	</a:t>
            </a:r>
            <a:r>
              <a:rPr lang="en-IN" sz="4600" dirty="0" smtClean="0">
                <a:latin typeface="Comic Sans MS" pitchFamily="66" charset="0"/>
              </a:rPr>
              <a:t>It is opposite to that of null hypothesis.</a:t>
            </a:r>
          </a:p>
          <a:p>
            <a:pPr algn="just">
              <a:buNone/>
            </a:pPr>
            <a:r>
              <a:rPr lang="en-IN" sz="4600" b="1" dirty="0" smtClean="0">
                <a:latin typeface="Comic Sans MS" pitchFamily="66" charset="0"/>
              </a:rPr>
              <a:t>	</a:t>
            </a:r>
            <a:r>
              <a:rPr lang="en-IN" sz="4600" dirty="0" smtClean="0">
                <a:latin typeface="Comic Sans MS" pitchFamily="66" charset="0"/>
              </a:rPr>
              <a:t>It indicates that there is significant difference between sample estimates and population parameters.</a:t>
            </a:r>
          </a:p>
          <a:p>
            <a:pPr algn="just">
              <a:buNone/>
            </a:pPr>
            <a:r>
              <a:rPr lang="en-IN" sz="4600" dirty="0" smtClean="0">
                <a:latin typeface="Comic Sans MS" pitchFamily="66" charset="0"/>
              </a:rPr>
              <a:t>	It is denoted as H</a:t>
            </a:r>
            <a:r>
              <a:rPr lang="en-IN" sz="4600" baseline="-25000" dirty="0" smtClean="0">
                <a:latin typeface="Comic Sans MS" pitchFamily="66" charset="0"/>
              </a:rPr>
              <a:t>A. </a:t>
            </a:r>
            <a:r>
              <a:rPr lang="en-IN" sz="4600" dirty="0" smtClean="0">
                <a:latin typeface="Comic Sans MS" pitchFamily="66" charset="0"/>
              </a:rPr>
              <a:t> </a:t>
            </a:r>
            <a:r>
              <a:rPr lang="en-IN" sz="4600" baseline="-25000" dirty="0" smtClean="0">
                <a:latin typeface="Comic Sans MS" pitchFamily="66"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5592763"/>
          </a:xfrm>
        </p:spPr>
        <p:style>
          <a:lnRef idx="2">
            <a:schemeClr val="dk1"/>
          </a:lnRef>
          <a:fillRef idx="1">
            <a:schemeClr val="lt1"/>
          </a:fillRef>
          <a:effectRef idx="0">
            <a:schemeClr val="dk1"/>
          </a:effectRef>
          <a:fontRef idx="minor">
            <a:schemeClr val="dk1"/>
          </a:fontRef>
        </p:style>
        <p:txBody>
          <a:bodyPr>
            <a:normAutofit lnSpcReduction="10000"/>
          </a:bodyPr>
          <a:lstStyle/>
          <a:p>
            <a:r>
              <a:rPr lang="en-IN" b="1" dirty="0" smtClean="0">
                <a:solidFill>
                  <a:srgbClr val="FF0000"/>
                </a:solidFill>
                <a:latin typeface="Comic Sans MS" pitchFamily="66" charset="0"/>
              </a:rPr>
              <a:t>Setting up of null hypothesis:</a:t>
            </a:r>
            <a:r>
              <a:rPr lang="en-IN" dirty="0" smtClean="0">
                <a:solidFill>
                  <a:srgbClr val="FF0000"/>
                </a:solidFill>
                <a:latin typeface="Comic Sans MS" pitchFamily="66" charset="0"/>
              </a:rPr>
              <a:t>.</a:t>
            </a:r>
          </a:p>
          <a:p>
            <a:pPr>
              <a:buNone/>
            </a:pPr>
            <a:r>
              <a:rPr lang="en-IN" b="1" dirty="0" smtClean="0">
                <a:latin typeface="Comic Sans MS" pitchFamily="66" charset="0"/>
              </a:rPr>
              <a:t>	</a:t>
            </a:r>
            <a:r>
              <a:rPr lang="en-IN" dirty="0" smtClean="0">
                <a:latin typeface="Comic Sans MS" pitchFamily="66" charset="0"/>
              </a:rPr>
              <a:t>H</a:t>
            </a:r>
            <a:r>
              <a:rPr lang="en-IN" baseline="-25000" dirty="0" smtClean="0">
                <a:latin typeface="Comic Sans MS" pitchFamily="66" charset="0"/>
              </a:rPr>
              <a:t>O</a:t>
            </a:r>
            <a:r>
              <a:rPr lang="en-IN" dirty="0" smtClean="0">
                <a:latin typeface="Comic Sans MS" pitchFamily="66" charset="0"/>
              </a:rPr>
              <a:t> : x = µ (sample mean = population mean)</a:t>
            </a:r>
          </a:p>
          <a:p>
            <a:pPr>
              <a:buNone/>
            </a:pPr>
            <a:r>
              <a:rPr lang="en-IN" dirty="0" smtClean="0">
                <a:latin typeface="Comic Sans MS" pitchFamily="66" charset="0"/>
              </a:rPr>
              <a:t>	H</a:t>
            </a:r>
            <a:r>
              <a:rPr lang="en-IN" baseline="-25000" dirty="0" smtClean="0">
                <a:latin typeface="Comic Sans MS" pitchFamily="66" charset="0"/>
              </a:rPr>
              <a:t>A</a:t>
            </a:r>
            <a:r>
              <a:rPr lang="en-IN" dirty="0" smtClean="0">
                <a:latin typeface="Comic Sans MS" pitchFamily="66" charset="0"/>
              </a:rPr>
              <a:t> : x ≠ µ (Sample mean # population mean, sample does not represent the population)  </a:t>
            </a:r>
          </a:p>
          <a:p>
            <a:r>
              <a:rPr lang="en-IN" b="1" dirty="0" smtClean="0">
                <a:solidFill>
                  <a:srgbClr val="FF0000"/>
                </a:solidFill>
                <a:latin typeface="Comic Sans MS" pitchFamily="66" charset="0"/>
              </a:rPr>
              <a:t>Test of significance</a:t>
            </a:r>
            <a:r>
              <a:rPr lang="en-IN" dirty="0" smtClean="0">
                <a:solidFill>
                  <a:srgbClr val="FF0000"/>
                </a:solidFill>
                <a:latin typeface="Comic Sans MS" pitchFamily="66" charset="0"/>
              </a:rPr>
              <a:t> </a:t>
            </a:r>
            <a:r>
              <a:rPr lang="en-IN" dirty="0">
                <a:latin typeface="Comic Sans MS" pitchFamily="66" charset="0"/>
              </a:rPr>
              <a:t>:</a:t>
            </a:r>
            <a:r>
              <a:rPr lang="en-IN" dirty="0" smtClean="0">
                <a:latin typeface="Comic Sans MS" pitchFamily="66" charset="0"/>
              </a:rPr>
              <a:t> testing of null hypothesis </a:t>
            </a:r>
          </a:p>
          <a:p>
            <a:pPr algn="just">
              <a:buNone/>
            </a:pPr>
            <a:r>
              <a:rPr lang="en-IN" dirty="0" smtClean="0">
                <a:latin typeface="Comic Sans MS" pitchFamily="66" charset="0"/>
              </a:rPr>
              <a:t>		</a:t>
            </a:r>
            <a:r>
              <a:rPr lang="en-IN" dirty="0" smtClean="0">
                <a:solidFill>
                  <a:srgbClr val="002060"/>
                </a:solidFill>
                <a:latin typeface="Comic Sans MS" pitchFamily="66" charset="0"/>
              </a:rPr>
              <a:t>It is a statistical procedure to decide whether H</a:t>
            </a:r>
            <a:r>
              <a:rPr lang="en-IN" baseline="-25000" dirty="0" smtClean="0">
                <a:solidFill>
                  <a:srgbClr val="002060"/>
                </a:solidFill>
                <a:latin typeface="Comic Sans MS" pitchFamily="66" charset="0"/>
              </a:rPr>
              <a:t>O</a:t>
            </a:r>
            <a:r>
              <a:rPr lang="en-IN" dirty="0" smtClean="0">
                <a:solidFill>
                  <a:srgbClr val="002060"/>
                </a:solidFill>
                <a:latin typeface="Comic Sans MS" pitchFamily="66" charset="0"/>
              </a:rPr>
              <a:t> should be rejected or accepted.</a:t>
            </a:r>
          </a:p>
          <a:p>
            <a:pPr algn="just">
              <a:buNone/>
            </a:pPr>
            <a:r>
              <a:rPr lang="en-IN" dirty="0" smtClean="0">
                <a:latin typeface="Comic Sans MS" pitchFamily="66" charset="0"/>
              </a:rPr>
              <a:t>	</a:t>
            </a:r>
          </a:p>
          <a:p>
            <a:pPr algn="just">
              <a:buNone/>
            </a:pPr>
            <a:endParaRPr lang="en-IN" dirty="0" smtClean="0">
              <a:latin typeface="Comic Sans MS" pitchFamily="66" charset="0"/>
            </a:endParaRPr>
          </a:p>
          <a:p>
            <a:pPr algn="just">
              <a:buNone/>
            </a:pPr>
            <a:endParaRPr lang="en-IN" dirty="0" smtClean="0">
              <a:latin typeface="Comic Sans MS" pitchFamily="66" charset="0"/>
            </a:endParaRPr>
          </a:p>
          <a:p>
            <a:pPr algn="just">
              <a:buNone/>
            </a:pPr>
            <a:endParaRPr lang="en-IN" dirty="0" smtClean="0">
              <a:latin typeface="Comic Sans MS" pitchFamily="66" charset="0"/>
            </a:endParaRPr>
          </a:p>
          <a:p>
            <a:pPr>
              <a:buNone/>
            </a:pPr>
            <a:endParaRPr lang="en-IN" baseline="-25000" dirty="0" smtClean="0">
              <a:latin typeface="Comic Sans MS" pitchFamily="66" charset="0"/>
            </a:endParaRPr>
          </a:p>
          <a:p>
            <a:pPr>
              <a:buNone/>
            </a:pPr>
            <a:endParaRPr lang="en-IN" baseline="-25000" dirty="0">
              <a:latin typeface="Comic Sans MS" pitchFamily="66" charset="0"/>
            </a:endParaRPr>
          </a:p>
        </p:txBody>
      </p:sp>
      <p:cxnSp>
        <p:nvCxnSpPr>
          <p:cNvPr id="9" name="Straight Connector 8"/>
          <p:cNvCxnSpPr/>
          <p:nvPr/>
        </p:nvCxnSpPr>
        <p:spPr>
          <a:xfrm>
            <a:off x="1600200" y="1143000"/>
            <a:ext cx="2286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524000" y="1676400"/>
            <a:ext cx="228600" cy="1588"/>
          </a:xfrm>
          <a:prstGeom prst="line">
            <a:avLst/>
          </a:prstGeom>
          <a:ln w="28575"/>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382000" cy="5668963"/>
          </a:xfrm>
        </p:spPr>
        <p:txBody>
          <a:bodyPr/>
          <a:lstStyle/>
          <a:p>
            <a:pPr algn="just"/>
            <a:r>
              <a:rPr lang="en-IN" sz="3600" dirty="0" smtClean="0">
                <a:solidFill>
                  <a:srgbClr val="002060"/>
                </a:solidFill>
                <a:latin typeface="Comic Sans MS" pitchFamily="66" charset="0"/>
              </a:rPr>
              <a:t>The H</a:t>
            </a:r>
            <a:r>
              <a:rPr lang="en-IN" sz="3600" baseline="-25000" dirty="0" smtClean="0">
                <a:solidFill>
                  <a:srgbClr val="002060"/>
                </a:solidFill>
                <a:latin typeface="Comic Sans MS" pitchFamily="66" charset="0"/>
              </a:rPr>
              <a:t>O</a:t>
            </a:r>
            <a:r>
              <a:rPr lang="en-IN" sz="3600" dirty="0" smtClean="0">
                <a:solidFill>
                  <a:srgbClr val="002060"/>
                </a:solidFill>
                <a:latin typeface="Comic Sans MS" pitchFamily="66" charset="0"/>
              </a:rPr>
              <a:t> is tested through sample results.</a:t>
            </a:r>
          </a:p>
          <a:p>
            <a:pPr algn="just">
              <a:buNone/>
            </a:pPr>
            <a:endParaRPr lang="en-IN" sz="3600" dirty="0" smtClean="0">
              <a:latin typeface="Comic Sans MS" pitchFamily="66" charset="0"/>
            </a:endParaRPr>
          </a:p>
          <a:p>
            <a:pPr algn="just">
              <a:buNone/>
            </a:pPr>
            <a:r>
              <a:rPr lang="en-IN" sz="3600" dirty="0" smtClean="0">
                <a:latin typeface="Comic Sans MS" pitchFamily="66" charset="0"/>
              </a:rPr>
              <a:t>	 It involves a procedure </a:t>
            </a:r>
            <a:r>
              <a:rPr lang="en-IN" sz="3600" dirty="0" smtClean="0">
                <a:solidFill>
                  <a:srgbClr val="00B050"/>
                </a:solidFill>
                <a:latin typeface="Comic Sans MS" pitchFamily="66" charset="0"/>
              </a:rPr>
              <a:t>to know the significance of difference</a:t>
            </a:r>
            <a:r>
              <a:rPr lang="en-IN" sz="3600" dirty="0" smtClean="0">
                <a:latin typeface="Comic Sans MS" pitchFamily="66" charset="0"/>
              </a:rPr>
              <a:t> </a:t>
            </a:r>
            <a:r>
              <a:rPr lang="en-IN" sz="3600" dirty="0" smtClean="0">
                <a:solidFill>
                  <a:srgbClr val="7030A0"/>
                </a:solidFill>
                <a:latin typeface="Comic Sans MS" pitchFamily="66" charset="0"/>
              </a:rPr>
              <a:t>between estimates of two samples</a:t>
            </a:r>
            <a:r>
              <a:rPr lang="en-IN" sz="3600" dirty="0" smtClean="0">
                <a:latin typeface="Comic Sans MS" pitchFamily="66" charset="0"/>
              </a:rPr>
              <a:t> or of </a:t>
            </a:r>
            <a:r>
              <a:rPr lang="en-IN" sz="3600" dirty="0" smtClean="0">
                <a:solidFill>
                  <a:srgbClr val="00B050"/>
                </a:solidFill>
                <a:latin typeface="Comic Sans MS" pitchFamily="66" charset="0"/>
              </a:rPr>
              <a:t>the difference between sample estimate and population parameter.</a:t>
            </a:r>
            <a:r>
              <a:rPr lang="en-IN" sz="3600" dirty="0" smtClean="0">
                <a:latin typeface="Comic Sans MS" pitchFamily="66" charset="0"/>
              </a:rPr>
              <a:t> This is called the </a:t>
            </a:r>
            <a:r>
              <a:rPr lang="en-IN" sz="3600" dirty="0" smtClean="0">
                <a:solidFill>
                  <a:srgbClr val="FF0000"/>
                </a:solidFill>
                <a:latin typeface="Comic Sans MS" pitchFamily="66" charset="0"/>
              </a:rPr>
              <a:t>test of significance.</a:t>
            </a:r>
            <a:endParaRPr lang="en-IN" sz="36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IN" b="1" dirty="0" smtClean="0">
                <a:solidFill>
                  <a:srgbClr val="FF0000"/>
                </a:solidFill>
                <a:latin typeface="Comic Sans MS" pitchFamily="66" charset="0"/>
              </a:rPr>
              <a:t>Test statistic or test criteria</a:t>
            </a:r>
            <a:endParaRPr lang="en-IN" dirty="0" smtClean="0">
              <a:solidFill>
                <a:srgbClr val="FF0000"/>
              </a:solidFill>
              <a:latin typeface="Comic Sans MS" pitchFamily="66" charset="0"/>
            </a:endParaRPr>
          </a:p>
          <a:p>
            <a:pPr>
              <a:buNone/>
            </a:pPr>
            <a:r>
              <a:rPr lang="en-IN" dirty="0" smtClean="0">
                <a:latin typeface="Comic Sans MS" pitchFamily="66" charset="0"/>
              </a:rPr>
              <a:t>	It is a function of sample estimates. </a:t>
            </a:r>
          </a:p>
          <a:p>
            <a:pPr>
              <a:buNone/>
            </a:pPr>
            <a:r>
              <a:rPr lang="en-IN" dirty="0" smtClean="0">
                <a:latin typeface="Comic Sans MS" pitchFamily="66" charset="0"/>
              </a:rPr>
              <a:t>	It provides information about population parameter.</a:t>
            </a:r>
          </a:p>
          <a:p>
            <a:pPr>
              <a:buNone/>
            </a:pPr>
            <a:r>
              <a:rPr lang="en-IN" dirty="0" smtClean="0">
                <a:latin typeface="Comic Sans MS" pitchFamily="66" charset="0"/>
              </a:rPr>
              <a:t>	Various testes are :</a:t>
            </a:r>
          </a:p>
          <a:p>
            <a:pPr>
              <a:buNone/>
            </a:pPr>
            <a:r>
              <a:rPr lang="en-IN" dirty="0" smtClean="0">
                <a:latin typeface="Comic Sans MS" pitchFamily="66" charset="0"/>
              </a:rPr>
              <a:t>	(</a:t>
            </a:r>
            <a:r>
              <a:rPr lang="en-IN" dirty="0" err="1" smtClean="0">
                <a:latin typeface="Comic Sans MS" pitchFamily="66" charset="0"/>
              </a:rPr>
              <a:t>i</a:t>
            </a:r>
            <a:r>
              <a:rPr lang="en-IN" dirty="0" smtClean="0">
                <a:latin typeface="Comic Sans MS" pitchFamily="66" charset="0"/>
              </a:rPr>
              <a:t>)  </a:t>
            </a:r>
            <a:r>
              <a:rPr lang="en-IN" dirty="0" smtClean="0">
                <a:solidFill>
                  <a:srgbClr val="FF0000"/>
                </a:solidFill>
                <a:latin typeface="Comic Sans MS" pitchFamily="66" charset="0"/>
              </a:rPr>
              <a:t>Chi-square test</a:t>
            </a:r>
            <a:r>
              <a:rPr lang="en-IN" dirty="0" smtClean="0">
                <a:latin typeface="Comic Sans MS" pitchFamily="66" charset="0"/>
              </a:rPr>
              <a:t> – for </a:t>
            </a:r>
            <a:r>
              <a:rPr lang="en-IN" dirty="0" smtClean="0">
                <a:solidFill>
                  <a:srgbClr val="002060"/>
                </a:solidFill>
                <a:latin typeface="Comic Sans MS" pitchFamily="66" charset="0"/>
              </a:rPr>
              <a:t>qualitative traits</a:t>
            </a:r>
          </a:p>
          <a:p>
            <a:pPr>
              <a:buNone/>
            </a:pPr>
            <a:r>
              <a:rPr lang="en-IN" dirty="0" smtClean="0">
                <a:latin typeface="Comic Sans MS" pitchFamily="66" charset="0"/>
              </a:rPr>
              <a:t>	(ii)	 ‘</a:t>
            </a:r>
            <a:r>
              <a:rPr lang="en-IN" dirty="0" smtClean="0">
                <a:solidFill>
                  <a:srgbClr val="FF0000"/>
                </a:solidFill>
                <a:latin typeface="Comic Sans MS" pitchFamily="66" charset="0"/>
              </a:rPr>
              <a:t>t’ &amp; ‘F’ test</a:t>
            </a:r>
            <a:r>
              <a:rPr lang="en-IN" dirty="0" smtClean="0">
                <a:latin typeface="Comic Sans MS" pitchFamily="66" charset="0"/>
              </a:rPr>
              <a:t> – for </a:t>
            </a:r>
            <a:r>
              <a:rPr lang="en-IN" dirty="0" smtClean="0">
                <a:solidFill>
                  <a:srgbClr val="00B050"/>
                </a:solidFill>
                <a:latin typeface="Comic Sans MS" pitchFamily="66" charset="0"/>
              </a:rPr>
              <a:t>quantitative traits</a:t>
            </a:r>
          </a:p>
          <a:p>
            <a:pPr>
              <a:buNone/>
            </a:pPr>
            <a:r>
              <a:rPr lang="en-IN" dirty="0" smtClean="0">
                <a:latin typeface="Comic Sans MS" pitchFamily="66" charset="0"/>
              </a:rPr>
              <a:t>	Sample size may affect test of significance.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92500" lnSpcReduction="20000"/>
          </a:bodyPr>
          <a:lstStyle/>
          <a:p>
            <a:pPr>
              <a:buNone/>
            </a:pPr>
            <a:r>
              <a:rPr lang="en-IN" dirty="0" smtClean="0">
                <a:latin typeface="Comic Sans MS" pitchFamily="66" charset="0"/>
              </a:rPr>
              <a:t>	Suppose,</a:t>
            </a:r>
          </a:p>
          <a:p>
            <a:pPr>
              <a:buNone/>
            </a:pPr>
            <a:r>
              <a:rPr lang="en-IN" dirty="0" smtClean="0">
                <a:latin typeface="Comic Sans MS" pitchFamily="66" charset="0"/>
              </a:rPr>
              <a:t>		x = sample mean</a:t>
            </a:r>
          </a:p>
          <a:p>
            <a:pPr>
              <a:buNone/>
            </a:pPr>
            <a:r>
              <a:rPr lang="en-IN" dirty="0" smtClean="0">
                <a:latin typeface="Comic Sans MS" pitchFamily="66" charset="0"/>
              </a:rPr>
              <a:t>		µ = population mean</a:t>
            </a:r>
          </a:p>
          <a:p>
            <a:pPr>
              <a:buNone/>
            </a:pPr>
            <a:r>
              <a:rPr lang="en-IN" dirty="0" smtClean="0">
                <a:latin typeface="Comic Sans MS" pitchFamily="66" charset="0"/>
              </a:rPr>
              <a:t>		H</a:t>
            </a:r>
            <a:r>
              <a:rPr lang="en-IN" baseline="-25000" dirty="0" smtClean="0">
                <a:latin typeface="Comic Sans MS" pitchFamily="66" charset="0"/>
              </a:rPr>
              <a:t>O</a:t>
            </a:r>
            <a:r>
              <a:rPr lang="en-IN" dirty="0" smtClean="0">
                <a:latin typeface="Comic Sans MS" pitchFamily="66" charset="0"/>
              </a:rPr>
              <a:t> : X = µ</a:t>
            </a:r>
          </a:p>
          <a:p>
            <a:pPr>
              <a:buNone/>
            </a:pPr>
            <a:r>
              <a:rPr lang="en-IN" dirty="0" smtClean="0">
                <a:latin typeface="Comic Sans MS" pitchFamily="66" charset="0"/>
              </a:rPr>
              <a:t>Test criteria used is</a:t>
            </a:r>
          </a:p>
          <a:p>
            <a:pPr>
              <a:buNone/>
            </a:pPr>
            <a:r>
              <a:rPr lang="en-IN" dirty="0" smtClean="0">
                <a:latin typeface="Comic Sans MS" pitchFamily="66" charset="0"/>
              </a:rPr>
              <a:t>			(x - µ)</a:t>
            </a:r>
          </a:p>
          <a:p>
            <a:pPr>
              <a:buNone/>
            </a:pPr>
            <a:r>
              <a:rPr lang="en-IN" dirty="0" smtClean="0">
                <a:latin typeface="Comic Sans MS" pitchFamily="66" charset="0"/>
              </a:rPr>
              <a:t>		Z = ----------</a:t>
            </a:r>
          </a:p>
          <a:p>
            <a:pPr>
              <a:buNone/>
            </a:pPr>
            <a:r>
              <a:rPr lang="en-IN" dirty="0" smtClean="0">
                <a:latin typeface="Comic Sans MS" pitchFamily="66" charset="0"/>
              </a:rPr>
              <a:t>			</a:t>
            </a:r>
            <a:r>
              <a:rPr lang="az-Cyrl-AZ" dirty="0" smtClean="0">
                <a:latin typeface="Comic Sans MS" pitchFamily="66" charset="0"/>
              </a:rPr>
              <a:t>б</a:t>
            </a:r>
            <a:r>
              <a:rPr lang="en-IN" dirty="0" smtClean="0">
                <a:latin typeface="Comic Sans MS" pitchFamily="66" charset="0"/>
              </a:rPr>
              <a:t>/√n</a:t>
            </a:r>
          </a:p>
          <a:p>
            <a:pPr>
              <a:buNone/>
            </a:pPr>
            <a:r>
              <a:rPr lang="en-IN" dirty="0" smtClean="0">
                <a:latin typeface="Comic Sans MS" pitchFamily="66" charset="0"/>
              </a:rPr>
              <a:t>				</a:t>
            </a:r>
          </a:p>
          <a:p>
            <a:pPr>
              <a:buNone/>
            </a:pPr>
            <a:endParaRPr lang="en-IN" dirty="0">
              <a:latin typeface="Comic Sans MS" pitchFamily="66" charset="0"/>
            </a:endParaRPr>
          </a:p>
        </p:txBody>
      </p:sp>
      <p:cxnSp>
        <p:nvCxnSpPr>
          <p:cNvPr id="5" name="Straight Connector 4"/>
          <p:cNvCxnSpPr/>
          <p:nvPr/>
        </p:nvCxnSpPr>
        <p:spPr>
          <a:xfrm>
            <a:off x="1447800" y="17526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286000" y="25908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14600" y="35814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236</Words>
  <Application>Microsoft Office PowerPoint</Application>
  <PresentationFormat>On-screen Show (4:3)</PresentationFormat>
  <Paragraphs>79</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Comic Sans MS</vt:lpstr>
      <vt:lpstr>Times New Roman</vt:lpstr>
      <vt:lpstr>Office Theme</vt:lpstr>
      <vt:lpstr>PowerPoint Presentation</vt:lpstr>
      <vt:lpstr>Testing of Hypothesis</vt:lpstr>
      <vt:lpstr>PowerPoint Presentation</vt:lpstr>
      <vt:lpstr>PowerPoint Presentation</vt:lpstr>
      <vt:lpstr>Types of hypothesis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K.G.mandal</cp:lastModifiedBy>
  <cp:revision>26</cp:revision>
  <dcterms:created xsi:type="dcterms:W3CDTF">2006-08-16T00:00:00Z</dcterms:created>
  <dcterms:modified xsi:type="dcterms:W3CDTF">2020-11-17T07:29:46Z</dcterms:modified>
</cp:coreProperties>
</file>