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7"/>
  </p:notesMasterIdLst>
  <p:sldIdLst>
    <p:sldId id="307" r:id="rId2"/>
    <p:sldId id="332" r:id="rId3"/>
    <p:sldId id="333" r:id="rId4"/>
    <p:sldId id="334" r:id="rId5"/>
    <p:sldId id="335" r:id="rId6"/>
    <p:sldId id="336" r:id="rId7"/>
    <p:sldId id="337" r:id="rId8"/>
    <p:sldId id="339" r:id="rId9"/>
    <p:sldId id="340" r:id="rId10"/>
    <p:sldId id="341" r:id="rId11"/>
    <p:sldId id="342" r:id="rId12"/>
    <p:sldId id="343" r:id="rId13"/>
    <p:sldId id="344" r:id="rId14"/>
    <p:sldId id="345" r:id="rId15"/>
    <p:sldId id="346" r:id="rId1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99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35758FB7-9AC5-4552-8A53-C91805E547FA}" styleName="Themed Style 1 - Accent 5">
    <a:tblBg>
      <a:fillRef idx="2">
        <a:schemeClr val="accent5"/>
      </a:fillRef>
      <a:effectRef idx="1">
        <a:schemeClr val="accent5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Ref idx="1">
              <a:schemeClr val="accent5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</a:tcBdr>
        <a:fill>
          <a:solidFill>
            <a:schemeClr val="accent5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5"/>
            </a:lnRef>
          </a:left>
          <a:right>
            <a:lnRef idx="2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2">
              <a:schemeClr val="accent5"/>
            </a:lnRef>
          </a:top>
          <a:bottom>
            <a:lnRef idx="2">
              <a:schemeClr val="accent5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5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9" d="100"/>
          <a:sy n="109" d="100"/>
        </p:scale>
        <p:origin x="954" y="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EA8574D-52D8-4609-BAC6-9DDC9D02FFD7}" type="datetimeFigureOut">
              <a:rPr lang="en-IN" smtClean="0"/>
              <a:t>09-11-2020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78F278A-C0D0-42DE-B328-A27CDF71FD35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10426518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4">
                <a:lumMod val="0"/>
                <a:lumOff val="100000"/>
              </a:schemeClr>
            </a:gs>
            <a:gs pos="35000">
              <a:schemeClr val="accent4">
                <a:lumMod val="0"/>
                <a:lumOff val="100000"/>
              </a:schemeClr>
            </a:gs>
            <a:gs pos="100000">
              <a:schemeClr val="accent4">
                <a:lumMod val="100000"/>
              </a:schemeClr>
            </a:gs>
          </a:gsLst>
          <a:path path="circle">
            <a:fillToRect l="50000" t="-80000" r="50000" b="18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7D44641-F14D-497F-9CCC-8B19FE0F35AC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.jpg"/><Relationship Id="rId4" Type="http://schemas.openxmlformats.org/officeDocument/2006/relationships/image" Target="../media/image3.jp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800" y="228600"/>
            <a:ext cx="8382000" cy="6400800"/>
          </a:xfrm>
        </p:spPr>
        <p:txBody>
          <a:bodyPr>
            <a:normAutofit lnSpcReduction="10000"/>
          </a:bodyPr>
          <a:lstStyle/>
          <a:p>
            <a:r>
              <a:rPr lang="en-IN" sz="2200" b="1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AHE </a:t>
            </a:r>
            <a:r>
              <a:rPr lang="en-IN" sz="22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610 (HUMAN </a:t>
            </a:r>
            <a:r>
              <a:rPr lang="en-IN" sz="2200" b="1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RESOURCE MANAGEMENT IN </a:t>
            </a:r>
            <a:r>
              <a:rPr lang="en-IN" sz="22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ANIMAL </a:t>
            </a:r>
            <a:r>
              <a:rPr lang="en-IN" sz="2200" b="1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HUSBANDRY SECTOR </a:t>
            </a:r>
            <a:r>
              <a:rPr lang="en-IN" sz="24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)</a:t>
            </a:r>
            <a:endParaRPr lang="en-IN" sz="2400" b="1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r>
              <a:rPr lang="en-US" sz="24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04/11/2020</a:t>
            </a:r>
            <a:endParaRPr lang="en-IN" sz="2400" b="1" dirty="0" smtClean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 smtClean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sz="2400" b="1" dirty="0" smtClean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 smtClean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sz="2400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r>
              <a:rPr lang="en-US" sz="2400" b="1" dirty="0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Dr. </a:t>
            </a:r>
            <a:r>
              <a:rPr lang="en-IN" sz="2400" b="1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Pankaj Kumar</a:t>
            </a:r>
            <a:endParaRPr lang="en-IN" sz="2400" b="1" dirty="0" smtClean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r>
              <a:rPr lang="en-IN" sz="28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Department of Veterinary &amp; Animal Husbandry Extension Education, BVC</a:t>
            </a:r>
            <a:endParaRPr lang="en-IN" sz="28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295400" y="1295400"/>
            <a:ext cx="3200400" cy="17526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295400" y="3048000"/>
            <a:ext cx="3200400" cy="1802892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495800" y="3048000"/>
            <a:ext cx="3175000" cy="1802892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622354" y="1143000"/>
            <a:ext cx="3023491" cy="17526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1696518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362200"/>
            <a:ext cx="8229600" cy="1143000"/>
          </a:xfrm>
        </p:spPr>
        <p:txBody>
          <a:bodyPr/>
          <a:lstStyle/>
          <a:p>
            <a:r>
              <a:rPr lang="en-IN" dirty="0"/>
              <a:t>Process of management</a:t>
            </a:r>
          </a:p>
        </p:txBody>
      </p:sp>
    </p:spTree>
    <p:extLst>
      <p:ext uri="{BB962C8B-B14F-4D97-AF65-F5344CB8AC3E}">
        <p14:creationId xmlns:p14="http://schemas.microsoft.com/office/powerpoint/2010/main" val="247533908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object 9"/>
          <p:cNvSpPr txBox="1"/>
          <p:nvPr/>
        </p:nvSpPr>
        <p:spPr>
          <a:xfrm>
            <a:off x="535940" y="838200"/>
            <a:ext cx="7907020" cy="4410823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87020" marR="852805" indent="-274955" algn="just">
              <a:lnSpc>
                <a:spcPct val="200000"/>
              </a:lnSpc>
              <a:spcBef>
                <a:spcPts val="95"/>
              </a:spcBef>
              <a:buClr>
                <a:srgbClr val="0AD0D9"/>
              </a:buClr>
              <a:buSzPct val="94642"/>
              <a:buFont typeface="Arial"/>
              <a:buChar char=""/>
              <a:tabLst>
                <a:tab pos="287655" algn="l"/>
              </a:tabLst>
            </a:pPr>
            <a:r>
              <a:rPr sz="2800" spc="-55" dirty="0">
                <a:latin typeface="Times New Roman" pitchFamily="18" charset="0"/>
                <a:cs typeface="Times New Roman" pitchFamily="18" charset="0"/>
              </a:rPr>
              <a:t>Some </a:t>
            </a:r>
            <a:r>
              <a:rPr sz="2800" spc="-60" dirty="0">
                <a:latin typeface="Times New Roman" pitchFamily="18" charset="0"/>
                <a:cs typeface="Times New Roman" pitchFamily="18" charset="0"/>
              </a:rPr>
              <a:t>regard </a:t>
            </a:r>
            <a:r>
              <a:rPr sz="2800" spc="-40" dirty="0">
                <a:latin typeface="Times New Roman" pitchFamily="18" charset="0"/>
                <a:cs typeface="Times New Roman" pitchFamily="18" charset="0"/>
              </a:rPr>
              <a:t>management </a:t>
            </a:r>
            <a:r>
              <a:rPr sz="2800" spc="-55" dirty="0">
                <a:latin typeface="Times New Roman" pitchFamily="18" charset="0"/>
                <a:cs typeface="Times New Roman" pitchFamily="18" charset="0"/>
              </a:rPr>
              <a:t>process </a:t>
            </a:r>
            <a:r>
              <a:rPr sz="2800" spc="-75" dirty="0">
                <a:latin typeface="Times New Roman" pitchFamily="18" charset="0"/>
                <a:cs typeface="Times New Roman" pitchFamily="18" charset="0"/>
              </a:rPr>
              <a:t>as </a:t>
            </a:r>
            <a:r>
              <a:rPr sz="2800" spc="-90" dirty="0">
                <a:latin typeface="Times New Roman" pitchFamily="18" charset="0"/>
                <a:cs typeface="Times New Roman" pitchFamily="18" charset="0"/>
              </a:rPr>
              <a:t>getting  </a:t>
            </a:r>
            <a:r>
              <a:rPr sz="2800" spc="-30" dirty="0">
                <a:latin typeface="Times New Roman" pitchFamily="18" charset="0"/>
                <a:cs typeface="Times New Roman" pitchFamily="18" charset="0"/>
              </a:rPr>
              <a:t>things </a:t>
            </a:r>
            <a:r>
              <a:rPr sz="2800" spc="-20" dirty="0">
                <a:latin typeface="Times New Roman" pitchFamily="18" charset="0"/>
                <a:cs typeface="Times New Roman" pitchFamily="18" charset="0"/>
              </a:rPr>
              <a:t>done </a:t>
            </a:r>
            <a:r>
              <a:rPr sz="2800" spc="-30" dirty="0">
                <a:latin typeface="Times New Roman" pitchFamily="18" charset="0"/>
                <a:cs typeface="Times New Roman" pitchFamily="18" charset="0"/>
              </a:rPr>
              <a:t>through</a:t>
            </a:r>
            <a:r>
              <a:rPr sz="2800" spc="-15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sz="2800" spc="-45" dirty="0">
                <a:latin typeface="Times New Roman" pitchFamily="18" charset="0"/>
                <a:cs typeface="Times New Roman" pitchFamily="18" charset="0"/>
              </a:rPr>
              <a:t>people;</a:t>
            </a:r>
            <a:endParaRPr sz="2800" dirty="0">
              <a:latin typeface="Times New Roman" pitchFamily="18" charset="0"/>
              <a:cs typeface="Times New Roman" pitchFamily="18" charset="0"/>
            </a:endParaRPr>
          </a:p>
          <a:p>
            <a:pPr marL="287020" marR="5080" indent="-274955" algn="just">
              <a:lnSpc>
                <a:spcPct val="200000"/>
              </a:lnSpc>
              <a:spcBef>
                <a:spcPts val="670"/>
              </a:spcBef>
              <a:buClr>
                <a:srgbClr val="0AD0D9"/>
              </a:buClr>
              <a:buSzPct val="94642"/>
              <a:buFont typeface="Arial"/>
              <a:buChar char=""/>
              <a:tabLst>
                <a:tab pos="287655" algn="l"/>
              </a:tabLst>
            </a:pPr>
            <a:r>
              <a:rPr sz="2800" spc="-50" dirty="0">
                <a:latin typeface="Times New Roman" pitchFamily="18" charset="0"/>
                <a:cs typeface="Times New Roman" pitchFamily="18" charset="0"/>
              </a:rPr>
              <a:t>Some </a:t>
            </a:r>
            <a:r>
              <a:rPr sz="2800" spc="-35" dirty="0">
                <a:latin typeface="Times New Roman" pitchFamily="18" charset="0"/>
                <a:cs typeface="Times New Roman" pitchFamily="18" charset="0"/>
              </a:rPr>
              <a:t>consider </a:t>
            </a:r>
            <a:r>
              <a:rPr sz="2800" spc="-10" dirty="0">
                <a:latin typeface="Times New Roman" pitchFamily="18" charset="0"/>
                <a:cs typeface="Times New Roman" pitchFamily="18" charset="0"/>
              </a:rPr>
              <a:t>it </a:t>
            </a:r>
            <a:r>
              <a:rPr sz="2800" spc="-75" dirty="0">
                <a:latin typeface="Times New Roman" pitchFamily="18" charset="0"/>
                <a:cs typeface="Times New Roman" pitchFamily="18" charset="0"/>
              </a:rPr>
              <a:t>as </a:t>
            </a:r>
            <a:r>
              <a:rPr sz="2800" spc="-5" dirty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sz="2800" spc="-55" dirty="0">
                <a:latin typeface="Times New Roman" pitchFamily="18" charset="0"/>
                <a:cs typeface="Times New Roman" pitchFamily="18" charset="0"/>
              </a:rPr>
              <a:t>process </a:t>
            </a:r>
            <a:r>
              <a:rPr sz="2800" spc="-25" dirty="0">
                <a:latin typeface="Times New Roman" pitchFamily="18" charset="0"/>
                <a:cs typeface="Times New Roman" pitchFamily="18" charset="0"/>
              </a:rPr>
              <a:t>of </a:t>
            </a:r>
            <a:r>
              <a:rPr sz="2800" spc="-30" dirty="0">
                <a:latin typeface="Times New Roman" pitchFamily="18" charset="0"/>
                <a:cs typeface="Times New Roman" pitchFamily="18" charset="0"/>
              </a:rPr>
              <a:t>reaching  </a:t>
            </a:r>
            <a:r>
              <a:rPr sz="2800" spc="-25" dirty="0">
                <a:latin typeface="Times New Roman" pitchFamily="18" charset="0"/>
                <a:cs typeface="Times New Roman" pitchFamily="18" charset="0"/>
              </a:rPr>
              <a:t>organizational </a:t>
            </a:r>
            <a:r>
              <a:rPr sz="2800" spc="-50" dirty="0">
                <a:latin typeface="Times New Roman" pitchFamily="18" charset="0"/>
                <a:cs typeface="Times New Roman" pitchFamily="18" charset="0"/>
              </a:rPr>
              <a:t>goals </a:t>
            </a:r>
            <a:r>
              <a:rPr sz="2800" spc="-35" dirty="0">
                <a:latin typeface="Times New Roman" pitchFamily="18" charset="0"/>
                <a:cs typeface="Times New Roman" pitchFamily="18" charset="0"/>
              </a:rPr>
              <a:t>by </a:t>
            </a:r>
            <a:r>
              <a:rPr sz="2800" spc="-40" dirty="0">
                <a:latin typeface="Times New Roman" pitchFamily="18" charset="0"/>
                <a:cs typeface="Times New Roman" pitchFamily="18" charset="0"/>
              </a:rPr>
              <a:t>working </a:t>
            </a:r>
            <a:r>
              <a:rPr sz="2800" spc="-10" dirty="0">
                <a:latin typeface="Times New Roman" pitchFamily="18" charset="0"/>
                <a:cs typeface="Times New Roman" pitchFamily="18" charset="0"/>
              </a:rPr>
              <a:t>with </a:t>
            </a:r>
            <a:r>
              <a:rPr sz="2800" spc="-40" dirty="0">
                <a:latin typeface="Times New Roman" pitchFamily="18" charset="0"/>
                <a:cs typeface="Times New Roman" pitchFamily="18" charset="0"/>
              </a:rPr>
              <a:t>and</a:t>
            </a:r>
            <a:r>
              <a:rPr sz="2800" spc="-114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sz="2800" spc="-30" dirty="0">
                <a:latin typeface="Times New Roman" pitchFamily="18" charset="0"/>
                <a:cs typeface="Times New Roman" pitchFamily="18" charset="0"/>
              </a:rPr>
              <a:t>through  </a:t>
            </a:r>
            <a:r>
              <a:rPr sz="2800" spc="-25" dirty="0">
                <a:latin typeface="Times New Roman" pitchFamily="18" charset="0"/>
                <a:cs typeface="Times New Roman" pitchFamily="18" charset="0"/>
              </a:rPr>
              <a:t>people.</a:t>
            </a:r>
            <a:endParaRPr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163895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object 9"/>
          <p:cNvSpPr txBox="1"/>
          <p:nvPr/>
        </p:nvSpPr>
        <p:spPr>
          <a:xfrm>
            <a:off x="533400" y="1295400"/>
            <a:ext cx="8381999" cy="3746538"/>
          </a:xfrm>
          <a:prstGeom prst="rect">
            <a:avLst/>
          </a:prstGeom>
        </p:spPr>
        <p:txBody>
          <a:bodyPr vert="horz" wrap="square" lIns="0" tIns="52705" rIns="0" bIns="0" rtlCol="0">
            <a:spAutoFit/>
          </a:bodyPr>
          <a:lstStyle/>
          <a:p>
            <a:pPr marL="12065" marR="5080" algn="just">
              <a:lnSpc>
                <a:spcPct val="200000"/>
              </a:lnSpc>
              <a:spcBef>
                <a:spcPts val="415"/>
              </a:spcBef>
              <a:tabLst>
                <a:tab pos="2478405" algn="l"/>
                <a:tab pos="5819775" algn="l"/>
              </a:tabLst>
            </a:pPr>
            <a:r>
              <a:rPr sz="2400" spc="-625" dirty="0">
                <a:solidFill>
                  <a:srgbClr val="0AD0D9"/>
                </a:solidFill>
                <a:latin typeface="Times New Roman" pitchFamily="18" charset="0"/>
                <a:cs typeface="Times New Roman" pitchFamily="18" charset="0"/>
              </a:rPr>
              <a:t>            </a:t>
            </a:r>
            <a:r>
              <a:rPr sz="2400" b="1" spc="155" dirty="0" smtClean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Management</a:t>
            </a:r>
            <a:r>
              <a:rPr sz="2400" b="1" spc="155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	</a:t>
            </a:r>
            <a:r>
              <a:rPr sz="2400" b="1" spc="140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process </a:t>
            </a:r>
            <a:r>
              <a:rPr sz="2400" b="1" spc="155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is</a:t>
            </a:r>
            <a:r>
              <a:rPr sz="2400" b="1" spc="-365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spc="-365" dirty="0" smtClean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400" b="1" spc="185" dirty="0" smtClean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defined</a:t>
            </a:r>
            <a:r>
              <a:rPr sz="2400" b="1" spc="-110" dirty="0" smtClean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400" b="1" spc="135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as	</a:t>
            </a:r>
            <a:r>
              <a:rPr sz="2400" spc="-5" dirty="0">
                <a:latin typeface="Times New Roman" pitchFamily="18" charset="0"/>
                <a:cs typeface="Times New Roman" pitchFamily="18" charset="0"/>
              </a:rPr>
              <a:t>the</a:t>
            </a:r>
            <a:r>
              <a:rPr sz="2400" spc="-7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sz="2400" spc="-75" dirty="0">
                <a:latin typeface="Times New Roman" pitchFamily="18" charset="0"/>
                <a:cs typeface="Times New Roman" pitchFamily="18" charset="0"/>
              </a:rPr>
              <a:t>process,  composed </a:t>
            </a:r>
            <a:r>
              <a:rPr sz="2400" spc="-55" dirty="0">
                <a:latin typeface="Times New Roman" pitchFamily="18" charset="0"/>
                <a:cs typeface="Times New Roman" pitchFamily="18" charset="0"/>
              </a:rPr>
              <a:t>of </a:t>
            </a:r>
            <a:r>
              <a:rPr sz="2400" spc="-100" dirty="0">
                <a:latin typeface="Times New Roman" pitchFamily="18" charset="0"/>
                <a:cs typeface="Times New Roman" pitchFamily="18" charset="0"/>
              </a:rPr>
              <a:t>interrelated </a:t>
            </a:r>
            <a:r>
              <a:rPr sz="2400" spc="-55" dirty="0">
                <a:latin typeface="Times New Roman" pitchFamily="18" charset="0"/>
                <a:cs typeface="Times New Roman" pitchFamily="18" charset="0"/>
              </a:rPr>
              <a:t>social </a:t>
            </a:r>
            <a:r>
              <a:rPr sz="2400" spc="-130" dirty="0">
                <a:latin typeface="Times New Roman" pitchFamily="18" charset="0"/>
                <a:cs typeface="Times New Roman" pitchFamily="18" charset="0"/>
              </a:rPr>
              <a:t>and </a:t>
            </a:r>
            <a:r>
              <a:rPr sz="2400" spc="-60" dirty="0">
                <a:latin typeface="Times New Roman" pitchFamily="18" charset="0"/>
                <a:cs typeface="Times New Roman" pitchFamily="18" charset="0"/>
              </a:rPr>
              <a:t>technical </a:t>
            </a:r>
            <a:r>
              <a:rPr sz="2400" spc="-60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400" spc="-40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functions </a:t>
            </a:r>
            <a:r>
              <a:rPr sz="2400" spc="-130" dirty="0">
                <a:latin typeface="Times New Roman" pitchFamily="18" charset="0"/>
                <a:cs typeface="Times New Roman" pitchFamily="18" charset="0"/>
              </a:rPr>
              <a:t>and </a:t>
            </a:r>
            <a:r>
              <a:rPr sz="2400" spc="-65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activities </a:t>
            </a:r>
            <a:r>
              <a:rPr sz="2400" spc="-75" dirty="0">
                <a:latin typeface="Times New Roman" pitchFamily="18" charset="0"/>
                <a:cs typeface="Times New Roman" pitchFamily="18" charset="0"/>
              </a:rPr>
              <a:t>(including </a:t>
            </a:r>
            <a:r>
              <a:rPr sz="2400" spc="-65" dirty="0">
                <a:latin typeface="Times New Roman" pitchFamily="18" charset="0"/>
                <a:cs typeface="Times New Roman" pitchFamily="18" charset="0"/>
              </a:rPr>
              <a:t>roles), </a:t>
            </a:r>
            <a:r>
              <a:rPr sz="2400" spc="-90" dirty="0">
                <a:latin typeface="Times New Roman" pitchFamily="18" charset="0"/>
                <a:cs typeface="Times New Roman" pitchFamily="18" charset="0"/>
              </a:rPr>
              <a:t>occurring  </a:t>
            </a:r>
            <a:r>
              <a:rPr sz="2400" spc="-75" dirty="0">
                <a:latin typeface="Times New Roman" pitchFamily="18" charset="0"/>
                <a:cs typeface="Times New Roman" pitchFamily="18" charset="0"/>
              </a:rPr>
              <a:t>in </a:t>
            </a:r>
            <a:r>
              <a:rPr sz="2400" spc="-155" dirty="0">
                <a:latin typeface="Times New Roman" pitchFamily="18" charset="0"/>
                <a:cs typeface="Times New Roman" pitchFamily="18" charset="0"/>
              </a:rPr>
              <a:t>a </a:t>
            </a:r>
            <a:r>
              <a:rPr sz="2400" spc="-105" dirty="0">
                <a:latin typeface="Times New Roman" pitchFamily="18" charset="0"/>
                <a:cs typeface="Times New Roman" pitchFamily="18" charset="0"/>
              </a:rPr>
              <a:t>formal </a:t>
            </a:r>
            <a:r>
              <a:rPr sz="2400" spc="-85" dirty="0">
                <a:latin typeface="Times New Roman" pitchFamily="18" charset="0"/>
                <a:cs typeface="Times New Roman" pitchFamily="18" charset="0"/>
              </a:rPr>
              <a:t>organizational </a:t>
            </a:r>
            <a:r>
              <a:rPr sz="2400" spc="-55" dirty="0">
                <a:latin typeface="Times New Roman" pitchFamily="18" charset="0"/>
                <a:cs typeface="Times New Roman" pitchFamily="18" charset="0"/>
              </a:rPr>
              <a:t>setting </a:t>
            </a:r>
            <a:r>
              <a:rPr sz="2400" spc="-100" dirty="0">
                <a:latin typeface="Times New Roman" pitchFamily="18" charset="0"/>
                <a:cs typeface="Times New Roman" pitchFamily="18" charset="0"/>
              </a:rPr>
              <a:t>for </a:t>
            </a:r>
            <a:r>
              <a:rPr sz="2400" spc="-35" dirty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sz="2400" spc="-95" dirty="0">
                <a:latin typeface="Times New Roman" pitchFamily="18" charset="0"/>
                <a:cs typeface="Times New Roman" pitchFamily="18" charset="0"/>
              </a:rPr>
              <a:t>purpose  </a:t>
            </a:r>
            <a:r>
              <a:rPr sz="2400" spc="-55" dirty="0">
                <a:latin typeface="Times New Roman" pitchFamily="18" charset="0"/>
                <a:cs typeface="Times New Roman" pitchFamily="18" charset="0"/>
              </a:rPr>
              <a:t>of </a:t>
            </a:r>
            <a:r>
              <a:rPr sz="2400" spc="-75" dirty="0">
                <a:latin typeface="Times New Roman" pitchFamily="18" charset="0"/>
                <a:cs typeface="Times New Roman" pitchFamily="18" charset="0"/>
              </a:rPr>
              <a:t>accomplishing </a:t>
            </a:r>
            <a:r>
              <a:rPr sz="2400" spc="-110" dirty="0">
                <a:latin typeface="Times New Roman" pitchFamily="18" charset="0"/>
                <a:cs typeface="Times New Roman" pitchFamily="18" charset="0"/>
              </a:rPr>
              <a:t>predetermined </a:t>
            </a:r>
            <a:r>
              <a:rPr sz="2400" spc="-70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objectives </a:t>
            </a:r>
            <a:r>
              <a:rPr sz="2400" spc="-80" dirty="0">
                <a:latin typeface="Times New Roman" pitchFamily="18" charset="0"/>
                <a:cs typeface="Times New Roman" pitchFamily="18" charset="0"/>
              </a:rPr>
              <a:t>through  </a:t>
            </a:r>
            <a:r>
              <a:rPr sz="2400" spc="-35" dirty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sz="2400" spc="-40" dirty="0">
                <a:latin typeface="Times New Roman" pitchFamily="18" charset="0"/>
                <a:cs typeface="Times New Roman" pitchFamily="18" charset="0"/>
              </a:rPr>
              <a:t>utilization </a:t>
            </a:r>
            <a:r>
              <a:rPr sz="2400" spc="-55" dirty="0">
                <a:latin typeface="Times New Roman" pitchFamily="18" charset="0"/>
                <a:cs typeface="Times New Roman" pitchFamily="18" charset="0"/>
              </a:rPr>
              <a:t>of </a:t>
            </a:r>
            <a:r>
              <a:rPr sz="2400" spc="-90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human </a:t>
            </a:r>
            <a:r>
              <a:rPr sz="2400" spc="-130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and </a:t>
            </a:r>
            <a:r>
              <a:rPr sz="2400" spc="-70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other</a:t>
            </a:r>
            <a:r>
              <a:rPr sz="2400" spc="235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400" spc="-80" dirty="0">
                <a:solidFill>
                  <a:srgbClr val="1205B9"/>
                </a:solidFill>
                <a:latin typeface="Times New Roman" pitchFamily="18" charset="0"/>
                <a:cs typeface="Times New Roman" pitchFamily="18" charset="0"/>
              </a:rPr>
              <a:t>resources</a:t>
            </a:r>
            <a:r>
              <a:rPr sz="2400" spc="-80" dirty="0">
                <a:latin typeface="Times New Roman" pitchFamily="18" charset="0"/>
                <a:cs typeface="Times New Roman" pitchFamily="18" charset="0"/>
              </a:rPr>
              <a:t>.</a:t>
            </a:r>
            <a:endParaRPr sz="24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object 10"/>
          <p:cNvSpPr txBox="1"/>
          <p:nvPr/>
        </p:nvSpPr>
        <p:spPr>
          <a:xfrm>
            <a:off x="8605519" y="6518249"/>
            <a:ext cx="9525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spc="-114" dirty="0">
                <a:solidFill>
                  <a:srgbClr val="045C75"/>
                </a:solidFill>
                <a:latin typeface="Georgia"/>
                <a:cs typeface="Georgia"/>
              </a:rPr>
              <a:t>3</a:t>
            </a:r>
            <a:endParaRPr sz="1200">
              <a:latin typeface="Georgia"/>
              <a:cs typeface="Georgia"/>
            </a:endParaRPr>
          </a:p>
        </p:txBody>
      </p:sp>
      <p:sp>
        <p:nvSpPr>
          <p:cNvPr id="12" name="Title 1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3451610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1" name="Rectangle 10"/>
          <p:cNvSpPr/>
          <p:nvPr/>
        </p:nvSpPr>
        <p:spPr>
          <a:xfrm>
            <a:off x="0" y="381000"/>
            <a:ext cx="8915400" cy="55861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7020" marR="5080" indent="-274955" algn="just">
              <a:lnSpc>
                <a:spcPct val="200000"/>
              </a:lnSpc>
              <a:spcBef>
                <a:spcPts val="10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According </a:t>
            </a:r>
            <a:r>
              <a:rPr lang="en-IN" sz="2200" spc="-5" dirty="0">
                <a:latin typeface="Times New Roman" pitchFamily="18" charset="0"/>
                <a:cs typeface="Times New Roman" pitchFamily="18" charset="0"/>
              </a:rPr>
              <a:t>to </a:t>
            </a:r>
            <a:r>
              <a:rPr lang="en-IN" sz="2200" spc="-95" dirty="0">
                <a:latin typeface="Times New Roman" pitchFamily="18" charset="0"/>
                <a:cs typeface="Times New Roman" pitchFamily="18" charset="0"/>
              </a:rPr>
              <a:t>D. </a:t>
            </a:r>
            <a:r>
              <a:rPr lang="en-IN" sz="2200" spc="-114" dirty="0">
                <a:latin typeface="Times New Roman" pitchFamily="18" charset="0"/>
                <a:cs typeface="Times New Roman" pitchFamily="18" charset="0"/>
              </a:rPr>
              <a:t>E. </a:t>
            </a:r>
            <a:r>
              <a:rPr lang="en-IN" sz="2200" spc="-70" dirty="0">
                <a:latin typeface="Times New Roman" pitchFamily="18" charset="0"/>
                <a:cs typeface="Times New Roman" pitchFamily="18" charset="0"/>
              </a:rPr>
              <a:t>McFarland, </a:t>
            </a:r>
            <a:r>
              <a:rPr lang="en-IN" sz="2200" spc="-45" dirty="0">
                <a:latin typeface="Times New Roman" pitchFamily="18" charset="0"/>
                <a:cs typeface="Times New Roman" pitchFamily="18" charset="0"/>
              </a:rPr>
              <a:t>"Management </a:t>
            </a:r>
            <a:r>
              <a:rPr lang="en-IN" sz="2200" spc="-50" dirty="0">
                <a:latin typeface="Times New Roman" pitchFamily="18" charset="0"/>
                <a:cs typeface="Times New Roman" pitchFamily="18" charset="0"/>
              </a:rPr>
              <a:t>process </a:t>
            </a:r>
            <a:r>
              <a:rPr lang="en-IN" sz="2200" spc="-254" dirty="0">
                <a:latin typeface="Times New Roman" pitchFamily="18" charset="0"/>
                <a:cs typeface="Times New Roman" pitchFamily="18" charset="0"/>
              </a:rPr>
              <a:t>is  </a:t>
            </a:r>
            <a:r>
              <a:rPr lang="en-IN" sz="2200" spc="-5" dirty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IN" sz="2200" spc="-20" dirty="0">
                <a:latin typeface="Times New Roman" pitchFamily="18" charset="0"/>
                <a:cs typeface="Times New Roman" pitchFamily="18" charset="0"/>
              </a:rPr>
              <a:t>distinct </a:t>
            </a:r>
            <a:r>
              <a:rPr lang="en-IN" sz="2200" spc="-50" dirty="0">
                <a:latin typeface="Times New Roman" pitchFamily="18" charset="0"/>
                <a:cs typeface="Times New Roman" pitchFamily="18" charset="0"/>
              </a:rPr>
              <a:t>process </a:t>
            </a:r>
            <a:r>
              <a:rPr lang="en-IN" sz="2200" spc="-30" dirty="0">
                <a:latin typeface="Times New Roman" pitchFamily="18" charset="0"/>
                <a:cs typeface="Times New Roman" pitchFamily="18" charset="0"/>
              </a:rPr>
              <a:t>by </a:t>
            </a:r>
            <a:r>
              <a:rPr lang="en-IN" sz="2200" spc="-10" dirty="0">
                <a:latin typeface="Times New Roman" pitchFamily="18" charset="0"/>
                <a:cs typeface="Times New Roman" pitchFamily="18" charset="0"/>
              </a:rPr>
              <a:t>which </a:t>
            </a:r>
            <a:r>
              <a:rPr lang="en-IN" sz="2200" spc="-5" dirty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IN" sz="2200" spc="-55" dirty="0">
                <a:latin typeface="Times New Roman" pitchFamily="18" charset="0"/>
                <a:cs typeface="Times New Roman" pitchFamily="18" charset="0"/>
              </a:rPr>
              <a:t>managers </a:t>
            </a: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create,  </a:t>
            </a:r>
            <a:r>
              <a:rPr lang="en-IN" sz="2200" spc="-25" dirty="0">
                <a:latin typeface="Times New Roman" pitchFamily="18" charset="0"/>
                <a:cs typeface="Times New Roman" pitchFamily="18" charset="0"/>
              </a:rPr>
              <a:t>direct, </a:t>
            </a: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maintain and operate </a:t>
            </a:r>
            <a:r>
              <a:rPr lang="en-IN" sz="2200" spc="-45" dirty="0">
                <a:latin typeface="Times New Roman" pitchFamily="18" charset="0"/>
                <a:cs typeface="Times New Roman" pitchFamily="18" charset="0"/>
              </a:rPr>
              <a:t>purposive </a:t>
            </a: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organisation  </a:t>
            </a:r>
            <a:r>
              <a:rPr lang="en-IN" sz="2200" spc="-20" dirty="0">
                <a:latin typeface="Times New Roman" pitchFamily="18" charset="0"/>
                <a:cs typeface="Times New Roman" pitchFamily="18" charset="0"/>
              </a:rPr>
              <a:t>through </a:t>
            </a:r>
            <a:r>
              <a:rPr lang="en-IN" sz="2200" spc="-30" dirty="0">
                <a:latin typeface="Times New Roman" pitchFamily="18" charset="0"/>
                <a:cs typeface="Times New Roman" pitchFamily="18" charset="0"/>
              </a:rPr>
              <a:t>systematic, co-coordinated </a:t>
            </a: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and</a:t>
            </a:r>
            <a:r>
              <a:rPr lang="en-IN" sz="2200" spc="-22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cooperative</a:t>
            </a:r>
            <a:endParaRPr lang="en-IN" sz="2200" dirty="0">
              <a:latin typeface="Times New Roman" pitchFamily="18" charset="0"/>
              <a:cs typeface="Times New Roman" pitchFamily="18" charset="0"/>
            </a:endParaRPr>
          </a:p>
          <a:p>
            <a:pPr marL="287020" algn="just">
              <a:lnSpc>
                <a:spcPct val="200000"/>
              </a:lnSpc>
            </a:pPr>
            <a:r>
              <a:rPr lang="en-IN" sz="2200" spc="-30" dirty="0">
                <a:latin typeface="Times New Roman" pitchFamily="18" charset="0"/>
                <a:cs typeface="Times New Roman" pitchFamily="18" charset="0"/>
              </a:rPr>
              <a:t>human</a:t>
            </a:r>
            <a:r>
              <a:rPr lang="en-IN" sz="2200" spc="-11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200" spc="-85" dirty="0">
                <a:latin typeface="Times New Roman" pitchFamily="18" charset="0"/>
                <a:cs typeface="Times New Roman" pitchFamily="18" charset="0"/>
              </a:rPr>
              <a:t>efforts”.</a:t>
            </a:r>
            <a:endParaRPr lang="en-IN" sz="2200" dirty="0">
              <a:latin typeface="Times New Roman" pitchFamily="18" charset="0"/>
              <a:cs typeface="Times New Roman" pitchFamily="18" charset="0"/>
            </a:endParaRPr>
          </a:p>
          <a:p>
            <a:pPr marL="287020" marR="174625" indent="-274955" algn="just">
              <a:lnSpc>
                <a:spcPct val="20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  <a:tab pos="6521450" algn="l"/>
              </a:tabLst>
            </a:pP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According </a:t>
            </a:r>
            <a:r>
              <a:rPr lang="en-IN" sz="2200" spc="-5" dirty="0">
                <a:latin typeface="Times New Roman" pitchFamily="18" charset="0"/>
                <a:cs typeface="Times New Roman" pitchFamily="18" charset="0"/>
              </a:rPr>
              <a:t>to </a:t>
            </a:r>
            <a:r>
              <a:rPr lang="en-IN" sz="2200" spc="-35" dirty="0" err="1">
                <a:latin typeface="Times New Roman" pitchFamily="18" charset="0"/>
                <a:cs typeface="Times New Roman" pitchFamily="18" charset="0"/>
              </a:rPr>
              <a:t>Gemp</a:t>
            </a: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200" spc="-110" dirty="0">
                <a:latin typeface="Times New Roman" pitchFamily="18" charset="0"/>
                <a:cs typeface="Times New Roman" pitchFamily="18" charset="0"/>
              </a:rPr>
              <a:t>R.</a:t>
            </a:r>
            <a:r>
              <a:rPr lang="en-IN" sz="2200" spc="-65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200" spc="-110" dirty="0">
                <a:latin typeface="Times New Roman" pitchFamily="18" charset="0"/>
                <a:cs typeface="Times New Roman" pitchFamily="18" charset="0"/>
              </a:rPr>
              <a:t>Terry,</a:t>
            </a:r>
            <a:r>
              <a:rPr lang="en-IN" sz="2200" spc="45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200" spc="-45" dirty="0">
                <a:latin typeface="Times New Roman" pitchFamily="18" charset="0"/>
                <a:cs typeface="Times New Roman" pitchFamily="18" charset="0"/>
              </a:rPr>
              <a:t>"</a:t>
            </a:r>
            <a:r>
              <a:rPr lang="en-IN" sz="2200" spc="-45" dirty="0" smtClean="0">
                <a:latin typeface="Times New Roman" pitchFamily="18" charset="0"/>
                <a:cs typeface="Times New Roman" pitchFamily="18" charset="0"/>
              </a:rPr>
              <a:t>Management </a:t>
            </a:r>
            <a:r>
              <a:rPr lang="en-IN" sz="2200" spc="-50" dirty="0" smtClean="0">
                <a:latin typeface="Times New Roman" pitchFamily="18" charset="0"/>
                <a:cs typeface="Times New Roman" pitchFamily="18" charset="0"/>
              </a:rPr>
              <a:t>process</a:t>
            </a:r>
            <a:r>
              <a:rPr lang="en-IN" sz="2200" spc="-105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200" spc="-55" dirty="0">
                <a:latin typeface="Times New Roman" pitchFamily="18" charset="0"/>
                <a:cs typeface="Times New Roman" pitchFamily="18" charset="0"/>
              </a:rPr>
              <a:t>is  </a:t>
            </a:r>
            <a:r>
              <a:rPr lang="en-IN" sz="2200" spc="-65" dirty="0">
                <a:latin typeface="Times New Roman" pitchFamily="18" charset="0"/>
                <a:cs typeface="Times New Roman" pitchFamily="18" charset="0"/>
              </a:rPr>
              <a:t>a </a:t>
            </a:r>
            <a:r>
              <a:rPr lang="en-IN" sz="2200" spc="-20" dirty="0">
                <a:latin typeface="Times New Roman" pitchFamily="18" charset="0"/>
                <a:cs typeface="Times New Roman" pitchFamily="18" charset="0"/>
              </a:rPr>
              <a:t>distinct </a:t>
            </a:r>
            <a:r>
              <a:rPr lang="en-IN" sz="2200" spc="-50" dirty="0">
                <a:latin typeface="Times New Roman" pitchFamily="18" charset="0"/>
                <a:cs typeface="Times New Roman" pitchFamily="18" charset="0"/>
              </a:rPr>
              <a:t>process </a:t>
            </a:r>
            <a:r>
              <a:rPr lang="en-IN" sz="2200" spc="-25" dirty="0">
                <a:latin typeface="Times New Roman" pitchFamily="18" charset="0"/>
                <a:cs typeface="Times New Roman" pitchFamily="18" charset="0"/>
              </a:rPr>
              <a:t>consisting </a:t>
            </a:r>
            <a:r>
              <a:rPr lang="en-IN" sz="2200" spc="-20" dirty="0">
                <a:latin typeface="Times New Roman" pitchFamily="18" charset="0"/>
                <a:cs typeface="Times New Roman" pitchFamily="18" charset="0"/>
              </a:rPr>
              <a:t>of </a:t>
            </a: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planning, </a:t>
            </a:r>
            <a:r>
              <a:rPr lang="en-IN" sz="2200" spc="-45" dirty="0">
                <a:latin typeface="Times New Roman" pitchFamily="18" charset="0"/>
                <a:cs typeface="Times New Roman" pitchFamily="18" charset="0"/>
              </a:rPr>
              <a:t>organising,  </a:t>
            </a:r>
            <a:r>
              <a:rPr lang="en-IN" sz="2200" spc="-15" dirty="0">
                <a:latin typeface="Times New Roman" pitchFamily="18" charset="0"/>
                <a:cs typeface="Times New Roman" pitchFamily="18" charset="0"/>
              </a:rPr>
              <a:t>actuating </a:t>
            </a: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and </a:t>
            </a:r>
            <a:r>
              <a:rPr lang="en-IN" sz="2200" spc="-25" dirty="0">
                <a:latin typeface="Times New Roman" pitchFamily="18" charset="0"/>
                <a:cs typeface="Times New Roman" pitchFamily="18" charset="0"/>
              </a:rPr>
              <a:t>controlling, </a:t>
            </a:r>
            <a:r>
              <a:rPr lang="en-IN" sz="2200" spc="-40" dirty="0">
                <a:latin typeface="Times New Roman" pitchFamily="18" charset="0"/>
                <a:cs typeface="Times New Roman" pitchFamily="18" charset="0"/>
              </a:rPr>
              <a:t>performed </a:t>
            </a:r>
            <a:r>
              <a:rPr lang="en-IN" sz="2200" spc="-5" dirty="0">
                <a:latin typeface="Times New Roman" pitchFamily="18" charset="0"/>
                <a:cs typeface="Times New Roman" pitchFamily="18" charset="0"/>
              </a:rPr>
              <a:t>to </a:t>
            </a:r>
            <a:r>
              <a:rPr lang="en-IN" sz="2200" spc="-30" dirty="0">
                <a:latin typeface="Times New Roman" pitchFamily="18" charset="0"/>
                <a:cs typeface="Times New Roman" pitchFamily="18" charset="0"/>
              </a:rPr>
              <a:t>determine  </a:t>
            </a: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and accomplish </a:t>
            </a:r>
            <a:r>
              <a:rPr lang="en-IN" sz="2200" spc="-30" dirty="0">
                <a:latin typeface="Times New Roman" pitchFamily="18" charset="0"/>
                <a:cs typeface="Times New Roman" pitchFamily="18" charset="0"/>
              </a:rPr>
              <a:t>objectives </a:t>
            </a: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by </a:t>
            </a:r>
            <a:r>
              <a:rPr lang="en-IN" sz="2200" spc="-5" dirty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use </a:t>
            </a:r>
            <a:r>
              <a:rPr lang="en-IN" sz="2200" spc="-20" dirty="0">
                <a:latin typeface="Times New Roman" pitchFamily="18" charset="0"/>
                <a:cs typeface="Times New Roman" pitchFamily="18" charset="0"/>
              </a:rPr>
              <a:t>of people </a:t>
            </a:r>
            <a:r>
              <a:rPr lang="en-IN" sz="2200" spc="-35" dirty="0">
                <a:latin typeface="Times New Roman" pitchFamily="18" charset="0"/>
                <a:cs typeface="Times New Roman" pitchFamily="18" charset="0"/>
              </a:rPr>
              <a:t>and  </a:t>
            </a:r>
            <a:r>
              <a:rPr lang="en-IN" sz="2200" spc="-15" dirty="0">
                <a:latin typeface="Times New Roman" pitchFamily="18" charset="0"/>
                <a:cs typeface="Times New Roman" pitchFamily="18" charset="0"/>
              </a:rPr>
              <a:t>other</a:t>
            </a:r>
            <a:r>
              <a:rPr lang="en-IN" sz="2200" spc="-12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200" spc="-55" dirty="0">
                <a:latin typeface="Times New Roman" pitchFamily="18" charset="0"/>
                <a:cs typeface="Times New Roman" pitchFamily="18" charset="0"/>
              </a:rPr>
              <a:t>resources".</a:t>
            </a:r>
            <a:endParaRPr lang="en-IN" sz="22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9418827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object 8"/>
          <p:cNvSpPr txBox="1">
            <a:spLocks noGrp="1"/>
          </p:cNvSpPr>
          <p:nvPr>
            <p:ph type="title"/>
          </p:nvPr>
        </p:nvSpPr>
        <p:spPr>
          <a:xfrm>
            <a:off x="535940" y="580022"/>
            <a:ext cx="7769860" cy="443711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431165" marR="5080" indent="-419100">
              <a:lnSpc>
                <a:spcPct val="100000"/>
              </a:lnSpc>
              <a:spcBef>
                <a:spcPts val="100"/>
              </a:spcBef>
            </a:pPr>
            <a:r>
              <a:rPr sz="2800" b="1" spc="-5" dirty="0">
                <a:latin typeface="Times New Roman" pitchFamily="18" charset="0"/>
                <a:cs typeface="Times New Roman" pitchFamily="18" charset="0"/>
              </a:rPr>
              <a:t>Elements/Components</a:t>
            </a:r>
            <a:r>
              <a:rPr sz="2800" b="1" spc="-8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sz="2800" b="1" dirty="0">
                <a:latin typeface="Times New Roman" pitchFamily="18" charset="0"/>
                <a:cs typeface="Times New Roman" pitchFamily="18" charset="0"/>
              </a:rPr>
              <a:t>of  </a:t>
            </a:r>
            <a:r>
              <a:rPr sz="2800" b="1" spc="-15" dirty="0">
                <a:latin typeface="Times New Roman" pitchFamily="18" charset="0"/>
                <a:cs typeface="Times New Roman" pitchFamily="18" charset="0"/>
              </a:rPr>
              <a:t>Management</a:t>
            </a:r>
            <a:r>
              <a:rPr sz="2800" b="1" spc="-10" dirty="0">
                <a:latin typeface="Times New Roman" pitchFamily="18" charset="0"/>
                <a:cs typeface="Times New Roman" pitchFamily="18" charset="0"/>
              </a:rPr>
              <a:t> Process</a:t>
            </a:r>
            <a:endParaRPr sz="28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" name="object 9"/>
          <p:cNvSpPr txBox="1"/>
          <p:nvPr/>
        </p:nvSpPr>
        <p:spPr>
          <a:xfrm>
            <a:off x="535940" y="1457909"/>
            <a:ext cx="8033384" cy="4914265"/>
          </a:xfrm>
          <a:prstGeom prst="rect">
            <a:avLst/>
          </a:prstGeom>
        </p:spPr>
        <p:txBody>
          <a:bodyPr vert="horz" wrap="square" lIns="0" tIns="97790" rIns="0" bIns="0" rtlCol="0">
            <a:spAutoFit/>
          </a:bodyPr>
          <a:lstStyle/>
          <a:p>
            <a:pPr marL="287020" marR="5080" indent="-274955">
              <a:lnSpc>
                <a:spcPct val="80000"/>
              </a:lnSpc>
              <a:spcBef>
                <a:spcPts val="770"/>
              </a:spcBef>
            </a:pPr>
            <a:r>
              <a:rPr sz="2800" spc="-20" dirty="0">
                <a:latin typeface="Georgia"/>
                <a:cs typeface="Georgia"/>
              </a:rPr>
              <a:t>The </a:t>
            </a:r>
            <a:r>
              <a:rPr sz="2800" spc="-35" dirty="0">
                <a:latin typeface="Georgia"/>
                <a:cs typeface="Georgia"/>
              </a:rPr>
              <a:t>essential elements/components </a:t>
            </a:r>
            <a:r>
              <a:rPr sz="2800" spc="-25" dirty="0">
                <a:latin typeface="Georgia"/>
                <a:cs typeface="Georgia"/>
              </a:rPr>
              <a:t>of </a:t>
            </a:r>
            <a:r>
              <a:rPr sz="2800" spc="-45" dirty="0">
                <a:latin typeface="Georgia"/>
                <a:cs typeface="Georgia"/>
              </a:rPr>
              <a:t>Management  </a:t>
            </a:r>
            <a:r>
              <a:rPr sz="2800" spc="-60" dirty="0">
                <a:latin typeface="Georgia"/>
                <a:cs typeface="Georgia"/>
              </a:rPr>
              <a:t>Process </a:t>
            </a:r>
            <a:r>
              <a:rPr sz="2800" spc="-70" dirty="0">
                <a:latin typeface="Georgia"/>
                <a:cs typeface="Georgia"/>
              </a:rPr>
              <a:t>are </a:t>
            </a:r>
            <a:r>
              <a:rPr sz="2800" spc="-45" dirty="0">
                <a:latin typeface="Georgia"/>
                <a:cs typeface="Georgia"/>
              </a:rPr>
              <a:t>four </a:t>
            </a:r>
            <a:r>
              <a:rPr sz="2800" spc="-15" dirty="0">
                <a:latin typeface="Georgia"/>
                <a:cs typeface="Georgia"/>
              </a:rPr>
              <a:t>which </a:t>
            </a:r>
            <a:r>
              <a:rPr sz="2800" spc="-70" dirty="0">
                <a:latin typeface="Georgia"/>
                <a:cs typeface="Georgia"/>
              </a:rPr>
              <a:t>are </a:t>
            </a:r>
            <a:r>
              <a:rPr sz="2800" spc="-30" dirty="0">
                <a:latin typeface="Georgia"/>
                <a:cs typeface="Georgia"/>
              </a:rPr>
              <a:t>actually </a:t>
            </a:r>
            <a:r>
              <a:rPr sz="2800" spc="-40" dirty="0">
                <a:latin typeface="Georgia"/>
                <a:cs typeface="Georgia"/>
              </a:rPr>
              <a:t>basic </a:t>
            </a:r>
            <a:r>
              <a:rPr sz="2800" spc="-25" dirty="0">
                <a:latin typeface="Georgia"/>
                <a:cs typeface="Georgia"/>
              </a:rPr>
              <a:t>functions  of</a:t>
            </a:r>
            <a:r>
              <a:rPr sz="2800" spc="85" dirty="0">
                <a:latin typeface="Georgia"/>
                <a:cs typeface="Georgia"/>
              </a:rPr>
              <a:t> </a:t>
            </a:r>
            <a:r>
              <a:rPr sz="2800" spc="-55" dirty="0">
                <a:latin typeface="Georgia"/>
                <a:cs typeface="Georgia"/>
              </a:rPr>
              <a:t>management:</a:t>
            </a:r>
            <a:endParaRPr sz="2800" dirty="0">
              <a:latin typeface="Georgia"/>
              <a:cs typeface="Georgia"/>
            </a:endParaRPr>
          </a:p>
          <a:p>
            <a:pPr marL="287020" indent="-274955">
              <a:lnSpc>
                <a:spcPct val="100000"/>
              </a:lnSpc>
              <a:spcBef>
                <a:spcPts val="15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</a:tabLst>
            </a:pPr>
            <a:r>
              <a:rPr sz="2400" spc="-35" dirty="0">
                <a:solidFill>
                  <a:srgbClr val="0E6EC5"/>
                </a:solidFill>
                <a:latin typeface="Georgia"/>
                <a:cs typeface="Georgia"/>
              </a:rPr>
              <a:t>Planning</a:t>
            </a:r>
            <a:endParaRPr sz="2400" dirty="0">
              <a:latin typeface="Georgia"/>
              <a:cs typeface="Georgia"/>
            </a:endParaRPr>
          </a:p>
          <a:p>
            <a:pPr marL="287020" indent="-274955">
              <a:lnSpc>
                <a:spcPct val="100000"/>
              </a:lnSpc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</a:tabLst>
            </a:pPr>
            <a:r>
              <a:rPr sz="2400" spc="-20" dirty="0">
                <a:solidFill>
                  <a:srgbClr val="0E6EC5"/>
                </a:solidFill>
                <a:latin typeface="Georgia"/>
                <a:cs typeface="Georgia"/>
              </a:rPr>
              <a:t>Organising</a:t>
            </a:r>
            <a:endParaRPr sz="2400" dirty="0">
              <a:latin typeface="Georgia"/>
              <a:cs typeface="Georgia"/>
            </a:endParaRPr>
          </a:p>
          <a:p>
            <a:pPr marL="287020" indent="-274955">
              <a:lnSpc>
                <a:spcPct val="100000"/>
              </a:lnSpc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</a:tabLst>
            </a:pPr>
            <a:r>
              <a:rPr sz="2400" spc="-15" dirty="0">
                <a:solidFill>
                  <a:srgbClr val="0E6EC5"/>
                </a:solidFill>
                <a:latin typeface="Georgia"/>
                <a:cs typeface="Georgia"/>
              </a:rPr>
              <a:t>Directing</a:t>
            </a:r>
            <a:r>
              <a:rPr sz="2400" spc="-45" dirty="0">
                <a:solidFill>
                  <a:srgbClr val="0E6EC5"/>
                </a:solidFill>
                <a:latin typeface="Georgia"/>
                <a:cs typeface="Georgia"/>
              </a:rPr>
              <a:t> </a:t>
            </a:r>
            <a:r>
              <a:rPr sz="2400" spc="-35" dirty="0">
                <a:solidFill>
                  <a:srgbClr val="0E6EC5"/>
                </a:solidFill>
                <a:latin typeface="Georgia"/>
                <a:cs typeface="Georgia"/>
              </a:rPr>
              <a:t>and</a:t>
            </a:r>
            <a:endParaRPr sz="2400" dirty="0">
              <a:latin typeface="Georgia"/>
              <a:cs typeface="Georgia"/>
            </a:endParaRPr>
          </a:p>
          <a:p>
            <a:pPr marL="287020" indent="-274955">
              <a:lnSpc>
                <a:spcPts val="2865"/>
              </a:lnSpc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</a:tabLst>
            </a:pPr>
            <a:r>
              <a:rPr sz="2400" spc="-25" dirty="0">
                <a:solidFill>
                  <a:srgbClr val="0E6EC5"/>
                </a:solidFill>
                <a:latin typeface="Georgia"/>
                <a:cs typeface="Georgia"/>
              </a:rPr>
              <a:t>Controlling.</a:t>
            </a:r>
            <a:endParaRPr sz="2400" dirty="0">
              <a:latin typeface="Georgia"/>
              <a:cs typeface="Georgia"/>
            </a:endParaRPr>
          </a:p>
          <a:p>
            <a:pPr marL="287020" marR="1263650" indent="-274955">
              <a:lnSpc>
                <a:spcPct val="80000"/>
              </a:lnSpc>
              <a:spcBef>
                <a:spcPts val="730"/>
              </a:spcBef>
            </a:pPr>
            <a:r>
              <a:rPr sz="3100" spc="-55" dirty="0">
                <a:latin typeface="Georgia"/>
                <a:cs typeface="Georgia"/>
              </a:rPr>
              <a:t>We </a:t>
            </a:r>
            <a:r>
              <a:rPr sz="3100" spc="-80" dirty="0">
                <a:latin typeface="Georgia"/>
                <a:cs typeface="Georgia"/>
              </a:rPr>
              <a:t>may </a:t>
            </a:r>
            <a:r>
              <a:rPr sz="3100" spc="-45" dirty="0">
                <a:latin typeface="Georgia"/>
                <a:cs typeface="Georgia"/>
              </a:rPr>
              <a:t>add some </a:t>
            </a:r>
            <a:r>
              <a:rPr sz="3100" spc="-55" dirty="0">
                <a:latin typeface="Georgia"/>
                <a:cs typeface="Georgia"/>
              </a:rPr>
              <a:t>more </a:t>
            </a:r>
            <a:r>
              <a:rPr sz="3100" spc="-30" dirty="0">
                <a:latin typeface="Georgia"/>
                <a:cs typeface="Georgia"/>
              </a:rPr>
              <a:t>elements </a:t>
            </a:r>
            <a:r>
              <a:rPr sz="3100" spc="-35" dirty="0">
                <a:latin typeface="Georgia"/>
                <a:cs typeface="Georgia"/>
              </a:rPr>
              <a:t>in </a:t>
            </a:r>
            <a:r>
              <a:rPr sz="3100" spc="-10" dirty="0">
                <a:latin typeface="Georgia"/>
                <a:cs typeface="Georgia"/>
              </a:rPr>
              <a:t>the  </a:t>
            </a:r>
            <a:r>
              <a:rPr sz="3100" spc="-45" dirty="0">
                <a:latin typeface="Georgia"/>
                <a:cs typeface="Georgia"/>
              </a:rPr>
              <a:t>management </a:t>
            </a:r>
            <a:r>
              <a:rPr sz="3100" spc="-60" dirty="0">
                <a:latin typeface="Georgia"/>
                <a:cs typeface="Georgia"/>
              </a:rPr>
              <a:t>process </a:t>
            </a:r>
            <a:r>
              <a:rPr sz="3100" spc="-85" dirty="0">
                <a:latin typeface="Georgia"/>
                <a:cs typeface="Georgia"/>
              </a:rPr>
              <a:t>as</a:t>
            </a:r>
            <a:r>
              <a:rPr sz="3100" spc="-135" dirty="0">
                <a:latin typeface="Georgia"/>
                <a:cs typeface="Georgia"/>
              </a:rPr>
              <a:t> </a:t>
            </a:r>
            <a:r>
              <a:rPr sz="3100" spc="-60" dirty="0">
                <a:latin typeface="Georgia"/>
                <a:cs typeface="Georgia"/>
              </a:rPr>
              <a:t>follows:</a:t>
            </a:r>
            <a:endParaRPr sz="3100" dirty="0">
              <a:latin typeface="Georgia"/>
              <a:cs typeface="Georgia"/>
            </a:endParaRPr>
          </a:p>
          <a:p>
            <a:pPr marL="287020" indent="-274955">
              <a:lnSpc>
                <a:spcPct val="100000"/>
              </a:lnSpc>
              <a:spcBef>
                <a:spcPts val="35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</a:tabLst>
            </a:pPr>
            <a:r>
              <a:rPr sz="2400" spc="-30" dirty="0">
                <a:solidFill>
                  <a:srgbClr val="0E6EC5"/>
                </a:solidFill>
                <a:latin typeface="Georgia"/>
                <a:cs typeface="Georgia"/>
              </a:rPr>
              <a:t>Motivating</a:t>
            </a:r>
            <a:endParaRPr sz="2400" dirty="0">
              <a:latin typeface="Georgia"/>
              <a:cs typeface="Georgia"/>
            </a:endParaRPr>
          </a:p>
          <a:p>
            <a:pPr marL="287020" indent="-274955">
              <a:lnSpc>
                <a:spcPct val="100000"/>
              </a:lnSpc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</a:tabLst>
            </a:pPr>
            <a:r>
              <a:rPr sz="2400" spc="-25" dirty="0">
                <a:solidFill>
                  <a:srgbClr val="0E6EC5"/>
                </a:solidFill>
                <a:latin typeface="Georgia"/>
                <a:cs typeface="Georgia"/>
              </a:rPr>
              <a:t>Co-coordinating</a:t>
            </a:r>
            <a:endParaRPr sz="2400" dirty="0">
              <a:latin typeface="Georgia"/>
              <a:cs typeface="Georgia"/>
            </a:endParaRPr>
          </a:p>
          <a:p>
            <a:pPr marL="287020" indent="-274955">
              <a:lnSpc>
                <a:spcPct val="100000"/>
              </a:lnSpc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</a:tabLst>
            </a:pPr>
            <a:r>
              <a:rPr sz="2400" spc="-30" dirty="0">
                <a:solidFill>
                  <a:srgbClr val="0E6EC5"/>
                </a:solidFill>
                <a:latin typeface="Georgia"/>
                <a:cs typeface="Georgia"/>
              </a:rPr>
              <a:t>Staffing</a:t>
            </a:r>
            <a:r>
              <a:rPr sz="2400" spc="-55" dirty="0">
                <a:solidFill>
                  <a:srgbClr val="0E6EC5"/>
                </a:solidFill>
                <a:latin typeface="Georgia"/>
                <a:cs typeface="Georgia"/>
              </a:rPr>
              <a:t> </a:t>
            </a:r>
            <a:r>
              <a:rPr sz="2400" spc="-35" dirty="0">
                <a:solidFill>
                  <a:srgbClr val="0E6EC5"/>
                </a:solidFill>
                <a:latin typeface="Georgia"/>
                <a:cs typeface="Georgia"/>
              </a:rPr>
              <a:t>and</a:t>
            </a:r>
            <a:endParaRPr sz="2400" dirty="0">
              <a:latin typeface="Georgia"/>
              <a:cs typeface="Georgia"/>
            </a:endParaRPr>
          </a:p>
          <a:p>
            <a:pPr marL="287020" indent="-274955">
              <a:lnSpc>
                <a:spcPct val="100000"/>
              </a:lnSpc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</a:tabLst>
            </a:pPr>
            <a:r>
              <a:rPr sz="2400" spc="-25" dirty="0">
                <a:solidFill>
                  <a:srgbClr val="0E6EC5"/>
                </a:solidFill>
                <a:latin typeface="Georgia"/>
                <a:cs typeface="Georgia"/>
              </a:rPr>
              <a:t>Communicating.</a:t>
            </a:r>
            <a:endParaRPr sz="2400" dirty="0">
              <a:latin typeface="Georgia"/>
              <a:cs typeface="Georgia"/>
            </a:endParaRPr>
          </a:p>
        </p:txBody>
      </p:sp>
    </p:spTree>
    <p:extLst>
      <p:ext uri="{BB962C8B-B14F-4D97-AF65-F5344CB8AC3E}">
        <p14:creationId xmlns:p14="http://schemas.microsoft.com/office/powerpoint/2010/main" val="284014708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object 9"/>
          <p:cNvSpPr txBox="1"/>
          <p:nvPr/>
        </p:nvSpPr>
        <p:spPr>
          <a:xfrm>
            <a:off x="228600" y="304800"/>
            <a:ext cx="8686800" cy="5718873"/>
          </a:xfrm>
          <a:prstGeom prst="rect">
            <a:avLst/>
          </a:prstGeom>
        </p:spPr>
        <p:txBody>
          <a:bodyPr vert="horz" wrap="square" lIns="0" tIns="57785" rIns="0" bIns="0" rtlCol="0">
            <a:spAutoFit/>
          </a:bodyPr>
          <a:lstStyle/>
          <a:p>
            <a:pPr marL="287020" marR="252729" indent="-274955" algn="just">
              <a:lnSpc>
                <a:spcPct val="200000"/>
              </a:lnSpc>
              <a:spcBef>
                <a:spcPts val="45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z="2200" b="1" spc="-35" dirty="0">
                <a:latin typeface="Times New Roman" pitchFamily="18" charset="0"/>
                <a:cs typeface="Times New Roman" pitchFamily="18" charset="0"/>
              </a:rPr>
              <a:t>Luther </a:t>
            </a:r>
            <a:r>
              <a:rPr sz="2200" b="1" spc="-20" dirty="0">
                <a:latin typeface="Times New Roman" pitchFamily="18" charset="0"/>
                <a:cs typeface="Times New Roman" pitchFamily="18" charset="0"/>
              </a:rPr>
              <a:t>Gullic </a:t>
            </a:r>
            <a:r>
              <a:rPr sz="2200" spc="-60" dirty="0">
                <a:latin typeface="Times New Roman" pitchFamily="18" charset="0"/>
                <a:cs typeface="Times New Roman" pitchFamily="18" charset="0"/>
              </a:rPr>
              <a:t>gave </a:t>
            </a:r>
            <a:r>
              <a:rPr sz="2200" spc="-65" dirty="0">
                <a:latin typeface="Times New Roman" pitchFamily="18" charset="0"/>
                <a:cs typeface="Times New Roman" pitchFamily="18" charset="0"/>
              </a:rPr>
              <a:t>a </a:t>
            </a:r>
            <a:r>
              <a:rPr sz="2200" spc="-20" dirty="0">
                <a:latin typeface="Times New Roman" pitchFamily="18" charset="0"/>
                <a:cs typeface="Times New Roman" pitchFamily="18" charset="0"/>
              </a:rPr>
              <a:t>new </a:t>
            </a:r>
            <a:r>
              <a:rPr sz="2200" spc="-40" dirty="0">
                <a:latin typeface="Times New Roman" pitchFamily="18" charset="0"/>
                <a:cs typeface="Times New Roman" pitchFamily="18" charset="0"/>
              </a:rPr>
              <a:t>formula </a:t>
            </a:r>
            <a:r>
              <a:rPr sz="2200" spc="-5" dirty="0">
                <a:latin typeface="Times New Roman" pitchFamily="18" charset="0"/>
                <a:cs typeface="Times New Roman" pitchFamily="18" charset="0"/>
              </a:rPr>
              <a:t>to </a:t>
            </a:r>
            <a:r>
              <a:rPr sz="2200" spc="-30" dirty="0">
                <a:latin typeface="Times New Roman" pitchFamily="18" charset="0"/>
                <a:cs typeface="Times New Roman" pitchFamily="18" charset="0"/>
              </a:rPr>
              <a:t>suggest </a:t>
            </a:r>
            <a:r>
              <a:rPr sz="2200" spc="-5" dirty="0">
                <a:latin typeface="Times New Roman" pitchFamily="18" charset="0"/>
                <a:cs typeface="Times New Roman" pitchFamily="18" charset="0"/>
              </a:rPr>
              <a:t>the  </a:t>
            </a:r>
            <a:r>
              <a:rPr sz="2200" spc="-20" dirty="0">
                <a:latin typeface="Times New Roman" pitchFamily="18" charset="0"/>
                <a:cs typeface="Times New Roman" pitchFamily="18" charset="0"/>
              </a:rPr>
              <a:t>elements of </a:t>
            </a:r>
            <a:r>
              <a:rPr sz="2200" spc="-40" dirty="0">
                <a:latin typeface="Times New Roman" pitchFamily="18" charset="0"/>
                <a:cs typeface="Times New Roman" pitchFamily="18" charset="0"/>
              </a:rPr>
              <a:t>Management </a:t>
            </a:r>
            <a:r>
              <a:rPr sz="2200" spc="-55" dirty="0">
                <a:latin typeface="Times New Roman" pitchFamily="18" charset="0"/>
                <a:cs typeface="Times New Roman" pitchFamily="18" charset="0"/>
              </a:rPr>
              <a:t>Process </a:t>
            </a:r>
            <a:r>
              <a:rPr sz="2200" spc="-30" dirty="0">
                <a:latin typeface="Times New Roman" pitchFamily="18" charset="0"/>
                <a:cs typeface="Times New Roman" pitchFamily="18" charset="0"/>
              </a:rPr>
              <a:t>i.e. </a:t>
            </a:r>
            <a:r>
              <a:rPr sz="2200" spc="-35" dirty="0">
                <a:latin typeface="Times New Roman" pitchFamily="18" charset="0"/>
                <a:cs typeface="Times New Roman" pitchFamily="18" charset="0"/>
              </a:rPr>
              <a:t>basic </a:t>
            </a:r>
            <a:r>
              <a:rPr sz="2200" spc="-20" dirty="0">
                <a:latin typeface="Times New Roman" pitchFamily="18" charset="0"/>
                <a:cs typeface="Times New Roman" pitchFamily="18" charset="0"/>
              </a:rPr>
              <a:t>functions  of</a:t>
            </a:r>
            <a:r>
              <a:rPr sz="2200" spc="7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-35" dirty="0">
                <a:latin typeface="Times New Roman" pitchFamily="18" charset="0"/>
                <a:cs typeface="Times New Roman" pitchFamily="18" charset="0"/>
              </a:rPr>
              <a:t>management.</a:t>
            </a:r>
            <a:endParaRPr sz="2200" dirty="0">
              <a:latin typeface="Times New Roman" pitchFamily="18" charset="0"/>
              <a:cs typeface="Times New Roman" pitchFamily="18" charset="0"/>
            </a:endParaRPr>
          </a:p>
          <a:p>
            <a:pPr marL="287020" marR="1010285" indent="-274955" algn="just">
              <a:lnSpc>
                <a:spcPct val="200000"/>
              </a:lnSpc>
              <a:spcBef>
                <a:spcPts val="62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z="2200" spc="-35" dirty="0">
                <a:latin typeface="Times New Roman" pitchFamily="18" charset="0"/>
                <a:cs typeface="Times New Roman" pitchFamily="18" charset="0"/>
              </a:rPr>
              <a:t>According </a:t>
            </a:r>
            <a:r>
              <a:rPr sz="2200" spc="-5" dirty="0">
                <a:latin typeface="Times New Roman" pitchFamily="18" charset="0"/>
                <a:cs typeface="Times New Roman" pitchFamily="18" charset="0"/>
              </a:rPr>
              <a:t>to </a:t>
            </a:r>
            <a:r>
              <a:rPr sz="2200" spc="-25" dirty="0">
                <a:latin typeface="Times New Roman" pitchFamily="18" charset="0"/>
                <a:cs typeface="Times New Roman" pitchFamily="18" charset="0"/>
              </a:rPr>
              <a:t>him, </a:t>
            </a:r>
            <a:r>
              <a:rPr sz="2200" spc="-35" dirty="0">
                <a:latin typeface="Times New Roman" pitchFamily="18" charset="0"/>
                <a:cs typeface="Times New Roman" pitchFamily="18" charset="0"/>
              </a:rPr>
              <a:t>management </a:t>
            </a:r>
            <a:r>
              <a:rPr sz="2200" spc="-50" dirty="0">
                <a:latin typeface="Times New Roman" pitchFamily="18" charset="0"/>
                <a:cs typeface="Times New Roman" pitchFamily="18" charset="0"/>
              </a:rPr>
              <a:t>process </a:t>
            </a:r>
            <a:r>
              <a:rPr sz="2200" spc="-60" dirty="0">
                <a:latin typeface="Times New Roman" pitchFamily="18" charset="0"/>
                <a:cs typeface="Times New Roman" pitchFamily="18" charset="0"/>
              </a:rPr>
              <a:t>may </a:t>
            </a:r>
            <a:r>
              <a:rPr sz="2200" spc="-215" dirty="0">
                <a:latin typeface="Times New Roman" pitchFamily="18" charset="0"/>
                <a:cs typeface="Times New Roman" pitchFamily="18" charset="0"/>
              </a:rPr>
              <a:t>be  </a:t>
            </a:r>
            <a:r>
              <a:rPr sz="2200" spc="-25" dirty="0">
                <a:latin typeface="Times New Roman" pitchFamily="18" charset="0"/>
                <a:cs typeface="Times New Roman" pitchFamily="18" charset="0"/>
              </a:rPr>
              <a:t>indicated </a:t>
            </a:r>
            <a:r>
              <a:rPr sz="2200" spc="-35" dirty="0">
                <a:latin typeface="Times New Roman" pitchFamily="18" charset="0"/>
                <a:cs typeface="Times New Roman" pitchFamily="18" charset="0"/>
              </a:rPr>
              <a:t>by </a:t>
            </a:r>
            <a:r>
              <a:rPr sz="2200" spc="-5" dirty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sz="2200" spc="-50" dirty="0">
                <a:latin typeface="Times New Roman" pitchFamily="18" charset="0"/>
                <a:cs typeface="Times New Roman" pitchFamily="18" charset="0"/>
              </a:rPr>
              <a:t>word</a:t>
            </a:r>
            <a:r>
              <a:rPr sz="2200" spc="-90" dirty="0">
                <a:latin typeface="Times New Roman" pitchFamily="18" charset="0"/>
                <a:cs typeface="Times New Roman" pitchFamily="18" charset="0"/>
              </a:rPr>
              <a:t> "PODSCORB”.</a:t>
            </a:r>
            <a:endParaRPr sz="2200" dirty="0">
              <a:latin typeface="Times New Roman" pitchFamily="18" charset="0"/>
              <a:cs typeface="Times New Roman" pitchFamily="18" charset="0"/>
            </a:endParaRPr>
          </a:p>
          <a:p>
            <a:pPr marL="287020" marR="5080" indent="-274955" algn="just">
              <a:lnSpc>
                <a:spcPct val="200000"/>
              </a:lnSpc>
              <a:spcBef>
                <a:spcPts val="58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z="2200" spc="-55" dirty="0">
                <a:latin typeface="Times New Roman" pitchFamily="18" charset="0"/>
                <a:cs typeface="Times New Roman" pitchFamily="18" charset="0"/>
              </a:rPr>
              <a:t>Here, </a:t>
            </a:r>
            <a:r>
              <a:rPr sz="2200" spc="-60" dirty="0">
                <a:latin typeface="Times New Roman" pitchFamily="18" charset="0"/>
                <a:cs typeface="Times New Roman" pitchFamily="18" charset="0"/>
              </a:rPr>
              <a:t>‘P' </a:t>
            </a:r>
            <a:r>
              <a:rPr sz="2200" spc="-35" dirty="0">
                <a:latin typeface="Times New Roman" pitchFamily="18" charset="0"/>
                <a:cs typeface="Times New Roman" pitchFamily="18" charset="0"/>
              </a:rPr>
              <a:t>states </a:t>
            </a:r>
            <a:r>
              <a:rPr sz="2200" spc="-45" dirty="0">
                <a:latin typeface="Times New Roman" pitchFamily="18" charset="0"/>
                <a:cs typeface="Times New Roman" pitchFamily="18" charset="0"/>
              </a:rPr>
              <a:t>for </a:t>
            </a:r>
            <a:r>
              <a:rPr sz="2200" spc="-35" dirty="0">
                <a:latin typeface="Times New Roman" pitchFamily="18" charset="0"/>
                <a:cs typeface="Times New Roman" pitchFamily="18" charset="0"/>
              </a:rPr>
              <a:t>'planning'. </a:t>
            </a:r>
            <a:r>
              <a:rPr sz="2200" spc="-40" dirty="0">
                <a:latin typeface="Times New Roman" pitchFamily="18" charset="0"/>
                <a:cs typeface="Times New Roman" pitchFamily="18" charset="0"/>
              </a:rPr>
              <a:t>"O" </a:t>
            </a:r>
            <a:r>
              <a:rPr sz="2200" spc="-45" dirty="0">
                <a:latin typeface="Times New Roman" pitchFamily="18" charset="0"/>
                <a:cs typeface="Times New Roman" pitchFamily="18" charset="0"/>
              </a:rPr>
              <a:t>for </a:t>
            </a:r>
            <a:r>
              <a:rPr sz="2200" spc="-40" dirty="0">
                <a:latin typeface="Times New Roman" pitchFamily="18" charset="0"/>
                <a:cs typeface="Times New Roman" pitchFamily="18" charset="0"/>
              </a:rPr>
              <a:t>'organising', </a:t>
            </a:r>
            <a:r>
              <a:rPr sz="2200" spc="-95" dirty="0">
                <a:latin typeface="Times New Roman" pitchFamily="18" charset="0"/>
                <a:cs typeface="Times New Roman" pitchFamily="18" charset="0"/>
              </a:rPr>
              <a:t>"D"  </a:t>
            </a:r>
            <a:r>
              <a:rPr sz="2200" spc="-45" dirty="0">
                <a:latin typeface="Times New Roman" pitchFamily="18" charset="0"/>
                <a:cs typeface="Times New Roman" pitchFamily="18" charset="0"/>
              </a:rPr>
              <a:t>for </a:t>
            </a:r>
            <a:r>
              <a:rPr sz="2200" spc="-30" dirty="0">
                <a:latin typeface="Times New Roman" pitchFamily="18" charset="0"/>
                <a:cs typeface="Times New Roman" pitchFamily="18" charset="0"/>
              </a:rPr>
              <a:t>'directing', </a:t>
            </a:r>
            <a:r>
              <a:rPr sz="2200" spc="-140" dirty="0">
                <a:latin typeface="Times New Roman" pitchFamily="18" charset="0"/>
                <a:cs typeface="Times New Roman" pitchFamily="18" charset="0"/>
              </a:rPr>
              <a:t>"S" </a:t>
            </a:r>
            <a:r>
              <a:rPr sz="2200" spc="-45" dirty="0">
                <a:latin typeface="Times New Roman" pitchFamily="18" charset="0"/>
                <a:cs typeface="Times New Roman" pitchFamily="18" charset="0"/>
              </a:rPr>
              <a:t>for </a:t>
            </a:r>
            <a:r>
              <a:rPr sz="2200" spc="-40" dirty="0">
                <a:latin typeface="Times New Roman" pitchFamily="18" charset="0"/>
                <a:cs typeface="Times New Roman" pitchFamily="18" charset="0"/>
              </a:rPr>
              <a:t>'Staffing', </a:t>
            </a:r>
            <a:r>
              <a:rPr sz="2200" spc="-45" dirty="0">
                <a:latin typeface="Times New Roman" pitchFamily="18" charset="0"/>
                <a:cs typeface="Times New Roman" pitchFamily="18" charset="0"/>
              </a:rPr>
              <a:t>"CO" for </a:t>
            </a:r>
            <a:r>
              <a:rPr sz="2200" spc="-35" dirty="0">
                <a:latin typeface="Times New Roman" pitchFamily="18" charset="0"/>
                <a:cs typeface="Times New Roman" pitchFamily="18" charset="0"/>
              </a:rPr>
              <a:t>'Coordinating,  </a:t>
            </a:r>
            <a:r>
              <a:rPr sz="2200" spc="-155" dirty="0">
                <a:latin typeface="Times New Roman" pitchFamily="18" charset="0"/>
                <a:cs typeface="Times New Roman" pitchFamily="18" charset="0"/>
              </a:rPr>
              <a:t>"R" </a:t>
            </a:r>
            <a:r>
              <a:rPr sz="2200" spc="-45" dirty="0">
                <a:latin typeface="Times New Roman" pitchFamily="18" charset="0"/>
                <a:cs typeface="Times New Roman" pitchFamily="18" charset="0"/>
              </a:rPr>
              <a:t>for 'Reporting' </a:t>
            </a:r>
            <a:r>
              <a:rPr sz="2200" spc="-35" dirty="0">
                <a:latin typeface="Times New Roman" pitchFamily="18" charset="0"/>
                <a:cs typeface="Times New Roman" pitchFamily="18" charset="0"/>
              </a:rPr>
              <a:t>and </a:t>
            </a:r>
            <a:r>
              <a:rPr sz="2200" spc="-145" dirty="0">
                <a:latin typeface="Times New Roman" pitchFamily="18" charset="0"/>
                <a:cs typeface="Times New Roman" pitchFamily="18" charset="0"/>
              </a:rPr>
              <a:t>"B" </a:t>
            </a:r>
            <a:r>
              <a:rPr sz="2200" spc="-45" dirty="0">
                <a:latin typeface="Times New Roman" pitchFamily="18" charset="0"/>
                <a:cs typeface="Times New Roman" pitchFamily="18" charset="0"/>
              </a:rPr>
              <a:t>for</a:t>
            </a:r>
            <a:r>
              <a:rPr sz="2200" spc="25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-35" dirty="0">
                <a:latin typeface="Times New Roman" pitchFamily="18" charset="0"/>
                <a:cs typeface="Times New Roman" pitchFamily="18" charset="0"/>
              </a:rPr>
              <a:t>'Budgeting'.</a:t>
            </a:r>
            <a:endParaRPr sz="2200" dirty="0">
              <a:latin typeface="Times New Roman" pitchFamily="18" charset="0"/>
              <a:cs typeface="Times New Roman" pitchFamily="18" charset="0"/>
            </a:endParaRPr>
          </a:p>
          <a:p>
            <a:pPr marL="287020" marR="98425" indent="-274955" algn="just">
              <a:lnSpc>
                <a:spcPct val="200000"/>
              </a:lnSpc>
              <a:spcBef>
                <a:spcPts val="66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z="2200" spc="-20" dirty="0">
                <a:latin typeface="Times New Roman" pitchFamily="18" charset="0"/>
                <a:cs typeface="Times New Roman" pitchFamily="18" charset="0"/>
              </a:rPr>
              <a:t>Gullic coined </a:t>
            </a:r>
            <a:r>
              <a:rPr sz="2200" spc="-5" dirty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sz="2200" spc="-50" dirty="0">
                <a:latin typeface="Times New Roman" pitchFamily="18" charset="0"/>
                <a:cs typeface="Times New Roman" pitchFamily="18" charset="0"/>
              </a:rPr>
              <a:t>word </a:t>
            </a:r>
            <a:r>
              <a:rPr sz="2200" spc="-60" dirty="0">
                <a:latin typeface="Times New Roman" pitchFamily="18" charset="0"/>
                <a:cs typeface="Times New Roman" pitchFamily="18" charset="0"/>
              </a:rPr>
              <a:t>"PODSCORB" </a:t>
            </a:r>
            <a:r>
              <a:rPr sz="2200" spc="-5" dirty="0">
                <a:latin typeface="Times New Roman" pitchFamily="18" charset="0"/>
                <a:cs typeface="Times New Roman" pitchFamily="18" charset="0"/>
              </a:rPr>
              <a:t>to </a:t>
            </a:r>
            <a:r>
              <a:rPr sz="2200" spc="-30" dirty="0">
                <a:latin typeface="Times New Roman" pitchFamily="18" charset="0"/>
                <a:cs typeface="Times New Roman" pitchFamily="18" charset="0"/>
              </a:rPr>
              <a:t>suggest </a:t>
            </a:r>
            <a:r>
              <a:rPr sz="2200" spc="-120" dirty="0">
                <a:latin typeface="Times New Roman" pitchFamily="18" charset="0"/>
                <a:cs typeface="Times New Roman" pitchFamily="18" charset="0"/>
              </a:rPr>
              <a:t>seven  </a:t>
            </a:r>
            <a:r>
              <a:rPr sz="2200" spc="-20" dirty="0">
                <a:latin typeface="Times New Roman" pitchFamily="18" charset="0"/>
                <a:cs typeface="Times New Roman" pitchFamily="18" charset="0"/>
              </a:rPr>
              <a:t>functions of</a:t>
            </a:r>
            <a:r>
              <a:rPr sz="2200" spc="-35" dirty="0">
                <a:latin typeface="Times New Roman" pitchFamily="18" charset="0"/>
                <a:cs typeface="Times New Roman" pitchFamily="18" charset="0"/>
              </a:rPr>
              <a:t> management.</a:t>
            </a:r>
            <a:endParaRPr sz="22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5535357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object 8"/>
          <p:cNvSpPr txBox="1">
            <a:spLocks noGrp="1"/>
          </p:cNvSpPr>
          <p:nvPr>
            <p:ph type="title"/>
          </p:nvPr>
        </p:nvSpPr>
        <p:spPr>
          <a:xfrm>
            <a:off x="3325495" y="0"/>
            <a:ext cx="2494280" cy="8483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5" dirty="0"/>
              <a:t>Planning</a:t>
            </a:r>
          </a:p>
        </p:txBody>
      </p:sp>
      <p:sp>
        <p:nvSpPr>
          <p:cNvPr id="9" name="object 9"/>
          <p:cNvSpPr txBox="1"/>
          <p:nvPr/>
        </p:nvSpPr>
        <p:spPr>
          <a:xfrm>
            <a:off x="152400" y="609600"/>
            <a:ext cx="8839200" cy="5990743"/>
          </a:xfrm>
          <a:prstGeom prst="rect">
            <a:avLst/>
          </a:prstGeom>
        </p:spPr>
        <p:txBody>
          <a:bodyPr vert="horz" wrap="square" lIns="0" tIns="52705" rIns="0" bIns="0" rtlCol="0">
            <a:spAutoFit/>
          </a:bodyPr>
          <a:lstStyle/>
          <a:p>
            <a:pPr marL="287020" indent="-274320" algn="just">
              <a:lnSpc>
                <a:spcPct val="200000"/>
              </a:lnSpc>
              <a:spcBef>
                <a:spcPts val="41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020" algn="l"/>
              </a:tabLst>
            </a:pPr>
            <a:r>
              <a:rPr sz="2000" spc="-30" dirty="0">
                <a:latin typeface="Georgia"/>
                <a:cs typeface="Georgia"/>
              </a:rPr>
              <a:t>Planning </a:t>
            </a:r>
            <a:r>
              <a:rPr sz="2000" spc="-50" dirty="0">
                <a:latin typeface="Georgia"/>
                <a:cs typeface="Georgia"/>
              </a:rPr>
              <a:t>is </a:t>
            </a:r>
            <a:r>
              <a:rPr sz="2000" dirty="0">
                <a:latin typeface="Georgia"/>
                <a:cs typeface="Georgia"/>
              </a:rPr>
              <a:t>the </a:t>
            </a:r>
            <a:r>
              <a:rPr sz="2000" spc="-45" dirty="0">
                <a:latin typeface="Georgia"/>
                <a:cs typeface="Georgia"/>
              </a:rPr>
              <a:t>primary </a:t>
            </a:r>
            <a:r>
              <a:rPr sz="2000" spc="-10" dirty="0">
                <a:latin typeface="Georgia"/>
                <a:cs typeface="Georgia"/>
              </a:rPr>
              <a:t>function </a:t>
            </a:r>
            <a:r>
              <a:rPr sz="2000" spc="-20" dirty="0">
                <a:latin typeface="Georgia"/>
                <a:cs typeface="Georgia"/>
              </a:rPr>
              <a:t>of</a:t>
            </a:r>
            <a:r>
              <a:rPr sz="2000" spc="-55" dirty="0">
                <a:latin typeface="Georgia"/>
                <a:cs typeface="Georgia"/>
              </a:rPr>
              <a:t> </a:t>
            </a:r>
            <a:r>
              <a:rPr sz="2000" spc="-35" dirty="0">
                <a:latin typeface="Georgia"/>
                <a:cs typeface="Georgia"/>
              </a:rPr>
              <a:t>management.</a:t>
            </a:r>
            <a:endParaRPr sz="2000" dirty="0">
              <a:latin typeface="Georgia"/>
              <a:cs typeface="Georgia"/>
            </a:endParaRPr>
          </a:p>
          <a:p>
            <a:pPr marL="286385" marR="782955" indent="-274320" algn="just">
              <a:lnSpc>
                <a:spcPct val="200000"/>
              </a:lnSpc>
              <a:spcBef>
                <a:spcPts val="66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020" algn="l"/>
              </a:tabLst>
            </a:pPr>
            <a:r>
              <a:rPr sz="2000" spc="-85" dirty="0">
                <a:latin typeface="Georgia"/>
                <a:cs typeface="Georgia"/>
              </a:rPr>
              <a:t>It </a:t>
            </a:r>
            <a:r>
              <a:rPr sz="2000" spc="-50" dirty="0">
                <a:latin typeface="Georgia"/>
                <a:cs typeface="Georgia"/>
              </a:rPr>
              <a:t>involves </a:t>
            </a:r>
            <a:r>
              <a:rPr sz="2000" spc="-25" dirty="0">
                <a:latin typeface="Georgia"/>
                <a:cs typeface="Georgia"/>
              </a:rPr>
              <a:t>determination </a:t>
            </a:r>
            <a:r>
              <a:rPr sz="2000" spc="-20" dirty="0">
                <a:latin typeface="Georgia"/>
                <a:cs typeface="Georgia"/>
              </a:rPr>
              <a:t>of </a:t>
            </a:r>
            <a:r>
              <a:rPr sz="2000" spc="-65" dirty="0">
                <a:latin typeface="Georgia"/>
                <a:cs typeface="Georgia"/>
              </a:rPr>
              <a:t>a </a:t>
            </a:r>
            <a:r>
              <a:rPr sz="2000" spc="-30" dirty="0">
                <a:latin typeface="Georgia"/>
                <a:cs typeface="Georgia"/>
              </a:rPr>
              <a:t>course </a:t>
            </a:r>
            <a:r>
              <a:rPr sz="2000" spc="-20" dirty="0">
                <a:latin typeface="Georgia"/>
                <a:cs typeface="Georgia"/>
              </a:rPr>
              <a:t>of </a:t>
            </a:r>
            <a:r>
              <a:rPr sz="2000" spc="-15" dirty="0">
                <a:latin typeface="Georgia"/>
                <a:cs typeface="Georgia"/>
              </a:rPr>
              <a:t>action </a:t>
            </a:r>
            <a:r>
              <a:rPr sz="2000" spc="-210" dirty="0">
                <a:latin typeface="Georgia"/>
                <a:cs typeface="Georgia"/>
              </a:rPr>
              <a:t>to  </a:t>
            </a:r>
            <a:r>
              <a:rPr sz="2000" spc="-25" dirty="0">
                <a:latin typeface="Georgia"/>
                <a:cs typeface="Georgia"/>
              </a:rPr>
              <a:t>achieve </a:t>
            </a:r>
            <a:r>
              <a:rPr sz="2000" spc="-40" dirty="0">
                <a:latin typeface="Georgia"/>
                <a:cs typeface="Georgia"/>
              </a:rPr>
              <a:t>desired</a:t>
            </a:r>
            <a:r>
              <a:rPr sz="2000" spc="-95" dirty="0">
                <a:latin typeface="Georgia"/>
                <a:cs typeface="Georgia"/>
              </a:rPr>
              <a:t> </a:t>
            </a:r>
            <a:r>
              <a:rPr sz="2000" spc="-40" dirty="0">
                <a:latin typeface="Georgia"/>
                <a:cs typeface="Georgia"/>
              </a:rPr>
              <a:t>results/objectives.</a:t>
            </a:r>
            <a:endParaRPr sz="2000" dirty="0">
              <a:latin typeface="Georgia"/>
              <a:cs typeface="Georgia"/>
            </a:endParaRPr>
          </a:p>
          <a:p>
            <a:pPr marL="286385" marR="34925" indent="-274320" algn="just">
              <a:lnSpc>
                <a:spcPct val="200000"/>
              </a:lnSpc>
              <a:spcBef>
                <a:spcPts val="62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020" algn="l"/>
              </a:tabLst>
            </a:pPr>
            <a:r>
              <a:rPr sz="2000" spc="-30" dirty="0">
                <a:latin typeface="Georgia"/>
                <a:cs typeface="Georgia"/>
              </a:rPr>
              <a:t>Planning </a:t>
            </a:r>
            <a:r>
              <a:rPr sz="2000" spc="-50" dirty="0">
                <a:latin typeface="Georgia"/>
                <a:cs typeface="Georgia"/>
              </a:rPr>
              <a:t>is </a:t>
            </a:r>
            <a:r>
              <a:rPr sz="2000" dirty="0">
                <a:latin typeface="Georgia"/>
                <a:cs typeface="Georgia"/>
              </a:rPr>
              <a:t>the </a:t>
            </a:r>
            <a:r>
              <a:rPr sz="2000" spc="-25" dirty="0">
                <a:latin typeface="Georgia"/>
                <a:cs typeface="Georgia"/>
              </a:rPr>
              <a:t>starting </a:t>
            </a:r>
            <a:r>
              <a:rPr sz="2000" spc="-15" dirty="0">
                <a:latin typeface="Georgia"/>
                <a:cs typeface="Georgia"/>
              </a:rPr>
              <a:t>point </a:t>
            </a:r>
            <a:r>
              <a:rPr sz="2000" spc="-20" dirty="0">
                <a:latin typeface="Georgia"/>
                <a:cs typeface="Georgia"/>
              </a:rPr>
              <a:t>of </a:t>
            </a:r>
            <a:r>
              <a:rPr sz="2000" spc="-35" dirty="0">
                <a:latin typeface="Georgia"/>
                <a:cs typeface="Georgia"/>
              </a:rPr>
              <a:t>management </a:t>
            </a:r>
            <a:r>
              <a:rPr sz="2000" spc="-100" dirty="0">
                <a:latin typeface="Georgia"/>
                <a:cs typeface="Georgia"/>
              </a:rPr>
              <a:t>process  </a:t>
            </a:r>
            <a:r>
              <a:rPr sz="2000" spc="-35" dirty="0">
                <a:latin typeface="Georgia"/>
                <a:cs typeface="Georgia"/>
              </a:rPr>
              <a:t>and </a:t>
            </a:r>
            <a:r>
              <a:rPr sz="2000" spc="-30" dirty="0">
                <a:latin typeface="Georgia"/>
                <a:cs typeface="Georgia"/>
              </a:rPr>
              <a:t>all </a:t>
            </a:r>
            <a:r>
              <a:rPr sz="2000" spc="-10" dirty="0">
                <a:latin typeface="Georgia"/>
                <a:cs typeface="Georgia"/>
              </a:rPr>
              <a:t>other </a:t>
            </a:r>
            <a:r>
              <a:rPr sz="2000" spc="-20" dirty="0">
                <a:latin typeface="Georgia"/>
                <a:cs typeface="Georgia"/>
              </a:rPr>
              <a:t>functions of </a:t>
            </a:r>
            <a:r>
              <a:rPr sz="2000" spc="-35" dirty="0">
                <a:latin typeface="Georgia"/>
                <a:cs typeface="Georgia"/>
              </a:rPr>
              <a:t>management </a:t>
            </a:r>
            <a:r>
              <a:rPr sz="2000" spc="-60" dirty="0">
                <a:latin typeface="Georgia"/>
                <a:cs typeface="Georgia"/>
              </a:rPr>
              <a:t>are </a:t>
            </a:r>
            <a:r>
              <a:rPr sz="2000" spc="-35" dirty="0">
                <a:latin typeface="Georgia"/>
                <a:cs typeface="Georgia"/>
              </a:rPr>
              <a:t>related </a:t>
            </a:r>
            <a:r>
              <a:rPr sz="2000" spc="-5" dirty="0">
                <a:latin typeface="Georgia"/>
                <a:cs typeface="Georgia"/>
              </a:rPr>
              <a:t>to  </a:t>
            </a:r>
            <a:r>
              <a:rPr sz="2000" spc="-35" dirty="0">
                <a:latin typeface="Georgia"/>
                <a:cs typeface="Georgia"/>
              </a:rPr>
              <a:t>and </a:t>
            </a:r>
            <a:r>
              <a:rPr sz="2000" spc="-20" dirty="0">
                <a:latin typeface="Georgia"/>
                <a:cs typeface="Georgia"/>
              </a:rPr>
              <a:t>dependent </a:t>
            </a:r>
            <a:r>
              <a:rPr sz="2000" spc="-10" dirty="0">
                <a:latin typeface="Georgia"/>
                <a:cs typeface="Georgia"/>
              </a:rPr>
              <a:t>on </a:t>
            </a:r>
            <a:r>
              <a:rPr sz="2000" spc="-25" dirty="0">
                <a:latin typeface="Georgia"/>
                <a:cs typeface="Georgia"/>
              </a:rPr>
              <a:t>planning</a:t>
            </a:r>
            <a:r>
              <a:rPr sz="2000" spc="-135" dirty="0">
                <a:latin typeface="Georgia"/>
                <a:cs typeface="Georgia"/>
              </a:rPr>
              <a:t> </a:t>
            </a:r>
            <a:r>
              <a:rPr sz="2000" spc="-15" dirty="0">
                <a:latin typeface="Georgia"/>
                <a:cs typeface="Georgia"/>
              </a:rPr>
              <a:t>function.</a:t>
            </a:r>
            <a:endParaRPr sz="2000" dirty="0">
              <a:latin typeface="Georgia"/>
              <a:cs typeface="Georgia"/>
            </a:endParaRPr>
          </a:p>
          <a:p>
            <a:pPr marL="286385" marR="5080" indent="-274320" algn="just">
              <a:lnSpc>
                <a:spcPct val="200000"/>
              </a:lnSpc>
              <a:spcBef>
                <a:spcPts val="62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020" algn="l"/>
              </a:tabLst>
            </a:pPr>
            <a:r>
              <a:rPr sz="2000" spc="-30" dirty="0">
                <a:latin typeface="Georgia"/>
                <a:cs typeface="Georgia"/>
              </a:rPr>
              <a:t>Planning </a:t>
            </a:r>
            <a:r>
              <a:rPr sz="2000" spc="-50" dirty="0">
                <a:latin typeface="Georgia"/>
                <a:cs typeface="Georgia"/>
              </a:rPr>
              <a:t>is </a:t>
            </a:r>
            <a:r>
              <a:rPr sz="2000" dirty="0">
                <a:latin typeface="Georgia"/>
                <a:cs typeface="Georgia"/>
              </a:rPr>
              <a:t>the </a:t>
            </a:r>
            <a:r>
              <a:rPr sz="2000" spc="-35" dirty="0">
                <a:latin typeface="Georgia"/>
                <a:cs typeface="Georgia"/>
              </a:rPr>
              <a:t>key </a:t>
            </a:r>
            <a:r>
              <a:rPr sz="2000" spc="-5" dirty="0">
                <a:latin typeface="Georgia"/>
                <a:cs typeface="Georgia"/>
              </a:rPr>
              <a:t>to </a:t>
            </a:r>
            <a:r>
              <a:rPr sz="2000" spc="-45" dirty="0">
                <a:latin typeface="Georgia"/>
                <a:cs typeface="Georgia"/>
              </a:rPr>
              <a:t>success, </a:t>
            </a:r>
            <a:r>
              <a:rPr sz="2000" spc="-20" dirty="0">
                <a:latin typeface="Georgia"/>
                <a:cs typeface="Georgia"/>
              </a:rPr>
              <a:t>stability </a:t>
            </a:r>
            <a:r>
              <a:rPr sz="2000" spc="-35" dirty="0">
                <a:latin typeface="Georgia"/>
                <a:cs typeface="Georgia"/>
              </a:rPr>
              <a:t>and </a:t>
            </a:r>
            <a:r>
              <a:rPr sz="2000" spc="-80" dirty="0">
                <a:latin typeface="Georgia"/>
                <a:cs typeface="Georgia"/>
              </a:rPr>
              <a:t>prosperity  </a:t>
            </a:r>
            <a:r>
              <a:rPr sz="2000" spc="-25" dirty="0">
                <a:latin typeface="Georgia"/>
                <a:cs typeface="Georgia"/>
              </a:rPr>
              <a:t>in</a:t>
            </a:r>
            <a:r>
              <a:rPr sz="2000" spc="-20" dirty="0">
                <a:latin typeface="Georgia"/>
                <a:cs typeface="Georgia"/>
              </a:rPr>
              <a:t> </a:t>
            </a:r>
            <a:r>
              <a:rPr sz="2000" spc="-40" dirty="0">
                <a:latin typeface="Georgia"/>
                <a:cs typeface="Georgia"/>
              </a:rPr>
              <a:t>business.</a:t>
            </a:r>
            <a:endParaRPr sz="2000" dirty="0">
              <a:latin typeface="Georgia"/>
              <a:cs typeface="Georgia"/>
            </a:endParaRPr>
          </a:p>
          <a:p>
            <a:pPr marL="286385" marR="144145" indent="-274320" algn="just">
              <a:lnSpc>
                <a:spcPct val="200000"/>
              </a:lnSpc>
              <a:spcBef>
                <a:spcPts val="62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020" algn="l"/>
              </a:tabLst>
            </a:pPr>
            <a:r>
              <a:rPr sz="2000" spc="-80" dirty="0">
                <a:latin typeface="Georgia"/>
                <a:cs typeface="Georgia"/>
              </a:rPr>
              <a:t>It </a:t>
            </a:r>
            <a:r>
              <a:rPr sz="2000" spc="-25" dirty="0">
                <a:latin typeface="Georgia"/>
                <a:cs typeface="Georgia"/>
              </a:rPr>
              <a:t>acts </a:t>
            </a:r>
            <a:r>
              <a:rPr sz="2000" spc="-65" dirty="0">
                <a:latin typeface="Georgia"/>
                <a:cs typeface="Georgia"/>
              </a:rPr>
              <a:t>as </a:t>
            </a:r>
            <a:r>
              <a:rPr sz="2000" spc="-60" dirty="0">
                <a:latin typeface="Georgia"/>
                <a:cs typeface="Georgia"/>
              </a:rPr>
              <a:t>a </a:t>
            </a:r>
            <a:r>
              <a:rPr sz="2000" spc="-5" dirty="0">
                <a:latin typeface="Georgia"/>
                <a:cs typeface="Georgia"/>
              </a:rPr>
              <a:t>tool </a:t>
            </a:r>
            <a:r>
              <a:rPr sz="2000" spc="-45" dirty="0">
                <a:latin typeface="Georgia"/>
                <a:cs typeface="Georgia"/>
              </a:rPr>
              <a:t>for </a:t>
            </a:r>
            <a:r>
              <a:rPr sz="2000" spc="-25" dirty="0">
                <a:latin typeface="Georgia"/>
                <a:cs typeface="Georgia"/>
              </a:rPr>
              <a:t>solving </a:t>
            </a:r>
            <a:r>
              <a:rPr sz="2000" dirty="0">
                <a:latin typeface="Georgia"/>
                <a:cs typeface="Georgia"/>
              </a:rPr>
              <a:t>the </a:t>
            </a:r>
            <a:r>
              <a:rPr sz="2000" spc="-35" dirty="0">
                <a:latin typeface="Georgia"/>
                <a:cs typeface="Georgia"/>
              </a:rPr>
              <a:t>problems </a:t>
            </a:r>
            <a:r>
              <a:rPr sz="2000" spc="-20" dirty="0">
                <a:latin typeface="Georgia"/>
                <a:cs typeface="Georgia"/>
              </a:rPr>
              <a:t>of </a:t>
            </a:r>
            <a:r>
              <a:rPr sz="2000" spc="-60" dirty="0">
                <a:latin typeface="Georgia"/>
                <a:cs typeface="Georgia"/>
              </a:rPr>
              <a:t>a </a:t>
            </a:r>
            <a:r>
              <a:rPr sz="2000" spc="-90" dirty="0">
                <a:latin typeface="Georgia"/>
                <a:cs typeface="Georgia"/>
              </a:rPr>
              <a:t>business  </a:t>
            </a:r>
            <a:r>
              <a:rPr sz="2000" spc="-20" dirty="0">
                <a:latin typeface="Georgia"/>
                <a:cs typeface="Georgia"/>
              </a:rPr>
              <a:t>unit.</a:t>
            </a:r>
            <a:endParaRPr sz="2000" dirty="0">
              <a:latin typeface="Georgia"/>
              <a:cs typeface="Georgia"/>
            </a:endParaRPr>
          </a:p>
          <a:p>
            <a:pPr marL="286385" marR="509270" indent="-274320" algn="just">
              <a:lnSpc>
                <a:spcPct val="20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020" algn="l"/>
              </a:tabLst>
            </a:pPr>
            <a:r>
              <a:rPr sz="2000" spc="-85" dirty="0">
                <a:latin typeface="Georgia"/>
                <a:cs typeface="Georgia"/>
              </a:rPr>
              <a:t>It </a:t>
            </a:r>
            <a:r>
              <a:rPr sz="2000" spc="-25" dirty="0">
                <a:latin typeface="Georgia"/>
                <a:cs typeface="Georgia"/>
              </a:rPr>
              <a:t>helps </a:t>
            </a:r>
            <a:r>
              <a:rPr sz="2000" spc="-5" dirty="0">
                <a:latin typeface="Georgia"/>
                <a:cs typeface="Georgia"/>
              </a:rPr>
              <a:t>to </a:t>
            </a:r>
            <a:r>
              <a:rPr sz="2000" spc="-20" dirty="0">
                <a:latin typeface="Georgia"/>
                <a:cs typeface="Georgia"/>
              </a:rPr>
              <a:t>visualize </a:t>
            </a:r>
            <a:r>
              <a:rPr sz="2000" dirty="0">
                <a:latin typeface="Georgia"/>
                <a:cs typeface="Georgia"/>
              </a:rPr>
              <a:t>the </a:t>
            </a:r>
            <a:r>
              <a:rPr sz="2000" spc="-25" dirty="0">
                <a:latin typeface="Georgia"/>
                <a:cs typeface="Georgia"/>
              </a:rPr>
              <a:t>future </a:t>
            </a:r>
            <a:r>
              <a:rPr sz="2000" spc="-35" dirty="0">
                <a:latin typeface="Georgia"/>
                <a:cs typeface="Georgia"/>
              </a:rPr>
              <a:t>problems and </a:t>
            </a:r>
            <a:r>
              <a:rPr sz="2000" spc="-125" dirty="0">
                <a:latin typeface="Georgia"/>
                <a:cs typeface="Georgia"/>
              </a:rPr>
              <a:t>keeps  </a:t>
            </a:r>
            <a:r>
              <a:rPr sz="2000" spc="-35" dirty="0">
                <a:latin typeface="Georgia"/>
                <a:cs typeface="Georgia"/>
              </a:rPr>
              <a:t>management </a:t>
            </a:r>
            <a:r>
              <a:rPr sz="2000" spc="-50" dirty="0">
                <a:latin typeface="Georgia"/>
                <a:cs typeface="Georgia"/>
              </a:rPr>
              <a:t>ready </a:t>
            </a:r>
            <a:r>
              <a:rPr sz="2000" spc="-5" dirty="0">
                <a:latin typeface="Georgia"/>
                <a:cs typeface="Georgia"/>
              </a:rPr>
              <a:t>with </a:t>
            </a:r>
            <a:r>
              <a:rPr sz="2000" spc="-30" dirty="0">
                <a:latin typeface="Georgia"/>
                <a:cs typeface="Georgia"/>
              </a:rPr>
              <a:t>possible</a:t>
            </a:r>
            <a:r>
              <a:rPr sz="2000" spc="-254" dirty="0">
                <a:latin typeface="Georgia"/>
                <a:cs typeface="Georgia"/>
              </a:rPr>
              <a:t> </a:t>
            </a:r>
            <a:r>
              <a:rPr sz="2000" spc="-30" dirty="0">
                <a:latin typeface="Georgia"/>
                <a:cs typeface="Georgia"/>
              </a:rPr>
              <a:t>solutions.</a:t>
            </a:r>
            <a:endParaRPr sz="2000" dirty="0">
              <a:latin typeface="Georgia"/>
              <a:cs typeface="Georgia"/>
            </a:endParaRPr>
          </a:p>
        </p:txBody>
      </p:sp>
    </p:spTree>
    <p:extLst>
      <p:ext uri="{BB962C8B-B14F-4D97-AF65-F5344CB8AC3E}">
        <p14:creationId xmlns:p14="http://schemas.microsoft.com/office/powerpoint/2010/main" val="309392445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object 8"/>
          <p:cNvSpPr txBox="1">
            <a:spLocks noGrp="1"/>
          </p:cNvSpPr>
          <p:nvPr>
            <p:ph type="title"/>
          </p:nvPr>
        </p:nvSpPr>
        <p:spPr>
          <a:xfrm>
            <a:off x="3048126" y="-76200"/>
            <a:ext cx="3049905" cy="8483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0" dirty="0"/>
              <a:t>Organising</a:t>
            </a:r>
          </a:p>
        </p:txBody>
      </p:sp>
      <p:sp>
        <p:nvSpPr>
          <p:cNvPr id="9" name="object 9"/>
          <p:cNvSpPr txBox="1"/>
          <p:nvPr/>
        </p:nvSpPr>
        <p:spPr>
          <a:xfrm>
            <a:off x="152400" y="457200"/>
            <a:ext cx="8991600" cy="6396366"/>
          </a:xfrm>
          <a:prstGeom prst="rect">
            <a:avLst/>
          </a:prstGeom>
        </p:spPr>
        <p:txBody>
          <a:bodyPr vert="horz" wrap="square" lIns="0" tIns="52705" rIns="0" bIns="0" rtlCol="0">
            <a:spAutoFit/>
          </a:bodyPr>
          <a:lstStyle/>
          <a:p>
            <a:pPr marL="287020" marR="798830" indent="-274955" algn="just">
              <a:lnSpc>
                <a:spcPct val="200000"/>
              </a:lnSpc>
              <a:spcBef>
                <a:spcPts val="41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z="2000" spc="-25" dirty="0">
                <a:latin typeface="Georgia"/>
                <a:cs typeface="Georgia"/>
              </a:rPr>
              <a:t>Organising </a:t>
            </a:r>
            <a:r>
              <a:rPr sz="2000" spc="-45" dirty="0">
                <a:latin typeface="Georgia"/>
                <a:cs typeface="Georgia"/>
              </a:rPr>
              <a:t>means </a:t>
            </a:r>
            <a:r>
              <a:rPr sz="2000" spc="-30" dirty="0">
                <a:latin typeface="Georgia"/>
                <a:cs typeface="Georgia"/>
              </a:rPr>
              <a:t>bringing </a:t>
            </a:r>
            <a:r>
              <a:rPr sz="2000" spc="-5" dirty="0">
                <a:latin typeface="Georgia"/>
                <a:cs typeface="Georgia"/>
              </a:rPr>
              <a:t>the </a:t>
            </a:r>
            <a:r>
              <a:rPr sz="2000" spc="-50" dirty="0">
                <a:latin typeface="Georgia"/>
                <a:cs typeface="Georgia"/>
              </a:rPr>
              <a:t>resources </a:t>
            </a:r>
            <a:r>
              <a:rPr sz="2000" spc="-25" dirty="0">
                <a:latin typeface="Georgia"/>
                <a:cs typeface="Georgia"/>
              </a:rPr>
              <a:t>(men,  </a:t>
            </a:r>
            <a:r>
              <a:rPr sz="2000" spc="-45" dirty="0">
                <a:latin typeface="Georgia"/>
                <a:cs typeface="Georgia"/>
              </a:rPr>
              <a:t>materials, </a:t>
            </a:r>
            <a:r>
              <a:rPr sz="2000" spc="-35" dirty="0">
                <a:latin typeface="Georgia"/>
                <a:cs typeface="Georgia"/>
              </a:rPr>
              <a:t>machines, </a:t>
            </a:r>
            <a:r>
              <a:rPr sz="2000" spc="-15" dirty="0">
                <a:latin typeface="Georgia"/>
                <a:cs typeface="Georgia"/>
              </a:rPr>
              <a:t>etc.) </a:t>
            </a:r>
            <a:r>
              <a:rPr sz="2000" spc="-20" dirty="0">
                <a:latin typeface="Georgia"/>
                <a:cs typeface="Georgia"/>
              </a:rPr>
              <a:t>together </a:t>
            </a:r>
            <a:r>
              <a:rPr sz="2000" spc="-35" dirty="0">
                <a:latin typeface="Georgia"/>
                <a:cs typeface="Georgia"/>
              </a:rPr>
              <a:t>and use</a:t>
            </a:r>
            <a:r>
              <a:rPr sz="2000" spc="-175" dirty="0">
                <a:latin typeface="Georgia"/>
                <a:cs typeface="Georgia"/>
              </a:rPr>
              <a:t> </a:t>
            </a:r>
            <a:r>
              <a:rPr sz="2000" spc="-15" dirty="0">
                <a:latin typeface="Georgia"/>
                <a:cs typeface="Georgia"/>
              </a:rPr>
              <a:t>them  </a:t>
            </a:r>
            <a:r>
              <a:rPr sz="2000" spc="-45" dirty="0">
                <a:latin typeface="Georgia"/>
                <a:cs typeface="Georgia"/>
              </a:rPr>
              <a:t>properly for </a:t>
            </a:r>
            <a:r>
              <a:rPr sz="2000" spc="-20" dirty="0">
                <a:latin typeface="Georgia"/>
                <a:cs typeface="Georgia"/>
              </a:rPr>
              <a:t>achieving </a:t>
            </a:r>
            <a:r>
              <a:rPr sz="2000" spc="-5" dirty="0">
                <a:latin typeface="Georgia"/>
                <a:cs typeface="Georgia"/>
              </a:rPr>
              <a:t>the</a:t>
            </a:r>
            <a:r>
              <a:rPr sz="2000" spc="-190" dirty="0">
                <a:latin typeface="Georgia"/>
                <a:cs typeface="Georgia"/>
              </a:rPr>
              <a:t> </a:t>
            </a:r>
            <a:r>
              <a:rPr sz="2000" spc="-35" dirty="0">
                <a:latin typeface="Georgia"/>
                <a:cs typeface="Georgia"/>
              </a:rPr>
              <a:t>objectives.</a:t>
            </a:r>
            <a:endParaRPr sz="2000" dirty="0">
              <a:latin typeface="Georgia"/>
              <a:cs typeface="Georgia"/>
            </a:endParaRPr>
          </a:p>
          <a:p>
            <a:pPr marL="287020" indent="-274955" algn="just">
              <a:lnSpc>
                <a:spcPct val="200000"/>
              </a:lnSpc>
              <a:spcBef>
                <a:spcPts val="31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z="2000" spc="-25" dirty="0">
                <a:latin typeface="Georgia"/>
                <a:cs typeface="Georgia"/>
              </a:rPr>
              <a:t>Organisation </a:t>
            </a:r>
            <a:r>
              <a:rPr sz="2000" spc="-50" dirty="0">
                <a:latin typeface="Georgia"/>
                <a:cs typeface="Georgia"/>
              </a:rPr>
              <a:t>is </a:t>
            </a:r>
            <a:r>
              <a:rPr sz="2000" spc="-65" dirty="0">
                <a:latin typeface="Georgia"/>
                <a:cs typeface="Georgia"/>
              </a:rPr>
              <a:t>a </a:t>
            </a:r>
            <a:r>
              <a:rPr sz="2000" spc="-50" dirty="0">
                <a:latin typeface="Georgia"/>
                <a:cs typeface="Georgia"/>
              </a:rPr>
              <a:t>process </a:t>
            </a:r>
            <a:r>
              <a:rPr sz="2000" spc="-65" dirty="0">
                <a:latin typeface="Georgia"/>
                <a:cs typeface="Georgia"/>
              </a:rPr>
              <a:t>as </a:t>
            </a:r>
            <a:r>
              <a:rPr sz="2000" spc="-30" dirty="0">
                <a:latin typeface="Georgia"/>
                <a:cs typeface="Georgia"/>
              </a:rPr>
              <a:t>well </a:t>
            </a:r>
            <a:r>
              <a:rPr sz="2000" spc="-65" dirty="0">
                <a:latin typeface="Georgia"/>
                <a:cs typeface="Georgia"/>
              </a:rPr>
              <a:t>as </a:t>
            </a:r>
            <a:r>
              <a:rPr sz="2000" spc="-10" dirty="0">
                <a:latin typeface="Georgia"/>
                <a:cs typeface="Georgia"/>
              </a:rPr>
              <a:t>it </a:t>
            </a:r>
            <a:r>
              <a:rPr sz="2000" spc="-50" dirty="0">
                <a:latin typeface="Georgia"/>
                <a:cs typeface="Georgia"/>
              </a:rPr>
              <a:t>is </a:t>
            </a:r>
            <a:r>
              <a:rPr sz="2000" spc="-65" dirty="0">
                <a:latin typeface="Georgia"/>
                <a:cs typeface="Georgia"/>
              </a:rPr>
              <a:t>a</a:t>
            </a:r>
            <a:r>
              <a:rPr sz="2000" spc="-330" dirty="0">
                <a:latin typeface="Georgia"/>
                <a:cs typeface="Georgia"/>
              </a:rPr>
              <a:t> </a:t>
            </a:r>
            <a:r>
              <a:rPr sz="2000" spc="-30" dirty="0">
                <a:latin typeface="Georgia"/>
                <a:cs typeface="Georgia"/>
              </a:rPr>
              <a:t>structure.</a:t>
            </a:r>
            <a:endParaRPr sz="2000" dirty="0">
              <a:latin typeface="Georgia"/>
              <a:cs typeface="Georgia"/>
            </a:endParaRPr>
          </a:p>
          <a:p>
            <a:pPr marL="287020" marR="264160" indent="-274955" algn="just">
              <a:lnSpc>
                <a:spcPct val="200000"/>
              </a:lnSpc>
              <a:spcBef>
                <a:spcPts val="66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z="2000" spc="-25" dirty="0">
                <a:latin typeface="Georgia"/>
                <a:cs typeface="Georgia"/>
              </a:rPr>
              <a:t>Organising </a:t>
            </a:r>
            <a:r>
              <a:rPr sz="2000" spc="-45" dirty="0">
                <a:latin typeface="Georgia"/>
                <a:cs typeface="Georgia"/>
              </a:rPr>
              <a:t>means arranging </a:t>
            </a:r>
            <a:r>
              <a:rPr sz="2000" spc="-70" dirty="0">
                <a:latin typeface="Georgia"/>
                <a:cs typeface="Georgia"/>
              </a:rPr>
              <a:t>ways </a:t>
            </a:r>
            <a:r>
              <a:rPr sz="2000" spc="-35" dirty="0">
                <a:latin typeface="Georgia"/>
                <a:cs typeface="Georgia"/>
              </a:rPr>
              <a:t>and </a:t>
            </a:r>
            <a:r>
              <a:rPr sz="2000" spc="-45" dirty="0">
                <a:latin typeface="Georgia"/>
                <a:cs typeface="Georgia"/>
              </a:rPr>
              <a:t>means for </a:t>
            </a:r>
            <a:r>
              <a:rPr sz="2000" spc="-135" dirty="0">
                <a:latin typeface="Georgia"/>
                <a:cs typeface="Georgia"/>
              </a:rPr>
              <a:t>the  </a:t>
            </a:r>
            <a:r>
              <a:rPr sz="2000" spc="-20" dirty="0">
                <a:latin typeface="Georgia"/>
                <a:cs typeface="Georgia"/>
              </a:rPr>
              <a:t>execution of </a:t>
            </a:r>
            <a:r>
              <a:rPr sz="2000" spc="-60" dirty="0">
                <a:latin typeface="Georgia"/>
                <a:cs typeface="Georgia"/>
              </a:rPr>
              <a:t>a </a:t>
            </a:r>
            <a:r>
              <a:rPr sz="2000" spc="-40" dirty="0">
                <a:latin typeface="Georgia"/>
                <a:cs typeface="Georgia"/>
              </a:rPr>
              <a:t>business</a:t>
            </a:r>
            <a:r>
              <a:rPr sz="2000" spc="-150" dirty="0">
                <a:latin typeface="Georgia"/>
                <a:cs typeface="Georgia"/>
              </a:rPr>
              <a:t> </a:t>
            </a:r>
            <a:r>
              <a:rPr sz="2000" spc="-35" dirty="0">
                <a:latin typeface="Georgia"/>
                <a:cs typeface="Georgia"/>
              </a:rPr>
              <a:t>plan.</a:t>
            </a:r>
            <a:endParaRPr sz="2000" dirty="0">
              <a:latin typeface="Georgia"/>
              <a:cs typeface="Georgia"/>
            </a:endParaRPr>
          </a:p>
          <a:p>
            <a:pPr marL="287020" marR="905510" indent="-274955" algn="just">
              <a:lnSpc>
                <a:spcPct val="20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z="2000" spc="-85" dirty="0">
                <a:latin typeface="Georgia"/>
                <a:cs typeface="Georgia"/>
              </a:rPr>
              <a:t>It </a:t>
            </a:r>
            <a:r>
              <a:rPr sz="2000" spc="-45" dirty="0">
                <a:latin typeface="Georgia"/>
                <a:cs typeface="Georgia"/>
              </a:rPr>
              <a:t>provides </a:t>
            </a:r>
            <a:r>
              <a:rPr sz="2000" spc="-25" dirty="0">
                <a:latin typeface="Georgia"/>
                <a:cs typeface="Georgia"/>
              </a:rPr>
              <a:t>suitable </a:t>
            </a:r>
            <a:r>
              <a:rPr sz="2000" spc="-45" dirty="0">
                <a:latin typeface="Georgia"/>
                <a:cs typeface="Georgia"/>
              </a:rPr>
              <a:t>administrative </a:t>
            </a:r>
            <a:r>
              <a:rPr sz="2000" spc="-30" dirty="0">
                <a:latin typeface="Georgia"/>
                <a:cs typeface="Georgia"/>
              </a:rPr>
              <a:t>structure </a:t>
            </a:r>
            <a:r>
              <a:rPr sz="2000" spc="-175" dirty="0">
                <a:latin typeface="Georgia"/>
                <a:cs typeface="Georgia"/>
              </a:rPr>
              <a:t>and  </a:t>
            </a:r>
            <a:r>
              <a:rPr sz="2000" spc="-30" dirty="0">
                <a:latin typeface="Georgia"/>
                <a:cs typeface="Georgia"/>
              </a:rPr>
              <a:t>facilitates </a:t>
            </a:r>
            <a:r>
              <a:rPr sz="2000" spc="-20" dirty="0">
                <a:latin typeface="Georgia"/>
                <a:cs typeface="Georgia"/>
              </a:rPr>
              <a:t>execution of </a:t>
            </a:r>
            <a:r>
              <a:rPr sz="2000" spc="-35" dirty="0">
                <a:latin typeface="Georgia"/>
                <a:cs typeface="Georgia"/>
              </a:rPr>
              <a:t>proposed</a:t>
            </a:r>
            <a:r>
              <a:rPr sz="2000" spc="-155" dirty="0">
                <a:latin typeface="Georgia"/>
                <a:cs typeface="Georgia"/>
              </a:rPr>
              <a:t> </a:t>
            </a:r>
            <a:r>
              <a:rPr sz="2000" spc="-40" dirty="0">
                <a:latin typeface="Georgia"/>
                <a:cs typeface="Georgia"/>
              </a:rPr>
              <a:t>plan.</a:t>
            </a:r>
            <a:endParaRPr sz="2000" dirty="0">
              <a:latin typeface="Georgia"/>
              <a:cs typeface="Georgia"/>
            </a:endParaRPr>
          </a:p>
          <a:p>
            <a:pPr marL="287020" marR="5080" indent="-274955" algn="just">
              <a:lnSpc>
                <a:spcPct val="200000"/>
              </a:lnSpc>
              <a:spcBef>
                <a:spcPts val="58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  <a:tab pos="2565400" algn="l"/>
              </a:tabLst>
            </a:pPr>
            <a:r>
              <a:rPr sz="2000" spc="-25" dirty="0">
                <a:latin typeface="Georgia"/>
                <a:cs typeface="Georgia"/>
              </a:rPr>
              <a:t>Organising </a:t>
            </a:r>
            <a:r>
              <a:rPr sz="2000" spc="-50" dirty="0">
                <a:latin typeface="Georgia"/>
                <a:cs typeface="Georgia"/>
              </a:rPr>
              <a:t>involves </a:t>
            </a:r>
            <a:r>
              <a:rPr sz="2000" spc="-30" dirty="0">
                <a:latin typeface="Georgia"/>
                <a:cs typeface="Georgia"/>
              </a:rPr>
              <a:t>departmentalisation, </a:t>
            </a:r>
            <a:r>
              <a:rPr sz="2000" spc="-35" dirty="0">
                <a:latin typeface="Georgia"/>
                <a:cs typeface="Georgia"/>
              </a:rPr>
              <a:t>establishing  </a:t>
            </a:r>
            <a:r>
              <a:rPr sz="2000" spc="-45" dirty="0">
                <a:latin typeface="Georgia"/>
                <a:cs typeface="Georgia"/>
              </a:rPr>
              <a:t>span </a:t>
            </a:r>
            <a:r>
              <a:rPr sz="2000" spc="-20" dirty="0">
                <a:latin typeface="Georgia"/>
                <a:cs typeface="Georgia"/>
              </a:rPr>
              <a:t>of </a:t>
            </a:r>
            <a:r>
              <a:rPr sz="2000" spc="-25" dirty="0">
                <a:latin typeface="Georgia"/>
                <a:cs typeface="Georgia"/>
              </a:rPr>
              <a:t>control, </a:t>
            </a:r>
            <a:r>
              <a:rPr sz="2000" spc="-20" dirty="0">
                <a:latin typeface="Georgia"/>
                <a:cs typeface="Georgia"/>
              </a:rPr>
              <a:t>delegation of </a:t>
            </a:r>
            <a:r>
              <a:rPr sz="2000" spc="-45" dirty="0">
                <a:latin typeface="Georgia"/>
                <a:cs typeface="Georgia"/>
              </a:rPr>
              <a:t>authority,</a:t>
            </a:r>
            <a:r>
              <a:rPr sz="2000" spc="-175" dirty="0">
                <a:latin typeface="Georgia"/>
                <a:cs typeface="Georgia"/>
              </a:rPr>
              <a:t> </a:t>
            </a:r>
            <a:r>
              <a:rPr sz="2000" spc="-25" dirty="0">
                <a:latin typeface="Georgia"/>
                <a:cs typeface="Georgia"/>
              </a:rPr>
              <a:t>establishment  </a:t>
            </a:r>
            <a:r>
              <a:rPr sz="2000" spc="-20" dirty="0">
                <a:latin typeface="Georgia"/>
                <a:cs typeface="Georgia"/>
              </a:rPr>
              <a:t>of </a:t>
            </a:r>
            <a:r>
              <a:rPr sz="2000" spc="-35" dirty="0">
                <a:latin typeface="Georgia"/>
                <a:cs typeface="Georgia"/>
              </a:rPr>
              <a:t>superior-subordinate </a:t>
            </a:r>
            <a:r>
              <a:rPr sz="2000" spc="-30" dirty="0">
                <a:latin typeface="Georgia"/>
                <a:cs typeface="Georgia"/>
              </a:rPr>
              <a:t>relationship </a:t>
            </a:r>
            <a:r>
              <a:rPr sz="2000" spc="-35" dirty="0">
                <a:latin typeface="Georgia"/>
                <a:cs typeface="Georgia"/>
              </a:rPr>
              <a:t>and </a:t>
            </a:r>
            <a:r>
              <a:rPr sz="2000" spc="-40" dirty="0">
                <a:latin typeface="Georgia"/>
                <a:cs typeface="Georgia"/>
              </a:rPr>
              <a:t>provision </a:t>
            </a:r>
            <a:r>
              <a:rPr sz="2000" spc="-20" dirty="0">
                <a:latin typeface="Georgia"/>
                <a:cs typeface="Georgia"/>
              </a:rPr>
              <a:t>of  </a:t>
            </a:r>
            <a:r>
              <a:rPr sz="2000" spc="-35" dirty="0">
                <a:latin typeface="Georgia"/>
                <a:cs typeface="Georgia"/>
              </a:rPr>
              <a:t>mechanism</a:t>
            </a:r>
            <a:r>
              <a:rPr sz="2000" spc="-10" dirty="0">
                <a:latin typeface="Georgia"/>
                <a:cs typeface="Georgia"/>
              </a:rPr>
              <a:t> </a:t>
            </a:r>
            <a:r>
              <a:rPr sz="2000" spc="-45" dirty="0">
                <a:latin typeface="Georgia"/>
                <a:cs typeface="Georgia"/>
              </a:rPr>
              <a:t>for	</a:t>
            </a:r>
            <a:r>
              <a:rPr sz="2000" spc="-30" dirty="0">
                <a:latin typeface="Georgia"/>
                <a:cs typeface="Georgia"/>
              </a:rPr>
              <a:t>co-ordination </a:t>
            </a:r>
            <a:r>
              <a:rPr sz="2000" spc="-20" dirty="0">
                <a:latin typeface="Georgia"/>
                <a:cs typeface="Georgia"/>
              </a:rPr>
              <a:t>of </a:t>
            </a:r>
            <a:r>
              <a:rPr sz="2000" spc="-45" dirty="0">
                <a:latin typeface="Georgia"/>
                <a:cs typeface="Georgia"/>
              </a:rPr>
              <a:t>various </a:t>
            </a:r>
            <a:r>
              <a:rPr sz="2000" spc="-40" dirty="0">
                <a:latin typeface="Georgia"/>
                <a:cs typeface="Georgia"/>
              </a:rPr>
              <a:t>business  </a:t>
            </a:r>
            <a:r>
              <a:rPr sz="2000" spc="-30" dirty="0">
                <a:latin typeface="Georgia"/>
                <a:cs typeface="Georgia"/>
              </a:rPr>
              <a:t>activities.</a:t>
            </a:r>
            <a:endParaRPr sz="2000" dirty="0">
              <a:latin typeface="Georgia"/>
              <a:cs typeface="Georgia"/>
            </a:endParaRPr>
          </a:p>
        </p:txBody>
      </p:sp>
    </p:spTree>
    <p:extLst>
      <p:ext uri="{BB962C8B-B14F-4D97-AF65-F5344CB8AC3E}">
        <p14:creationId xmlns:p14="http://schemas.microsoft.com/office/powerpoint/2010/main" val="65415985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object 8"/>
          <p:cNvSpPr txBox="1">
            <a:spLocks noGrp="1"/>
          </p:cNvSpPr>
          <p:nvPr>
            <p:ph type="title"/>
          </p:nvPr>
        </p:nvSpPr>
        <p:spPr>
          <a:xfrm>
            <a:off x="3467227" y="-76200"/>
            <a:ext cx="2211705" cy="8483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15" dirty="0"/>
              <a:t>Staffing</a:t>
            </a:r>
          </a:p>
        </p:txBody>
      </p:sp>
      <p:sp>
        <p:nvSpPr>
          <p:cNvPr id="9" name="object 9"/>
          <p:cNvSpPr txBox="1"/>
          <p:nvPr/>
        </p:nvSpPr>
        <p:spPr>
          <a:xfrm>
            <a:off x="76200" y="304800"/>
            <a:ext cx="8991600" cy="5850961"/>
          </a:xfrm>
          <a:prstGeom prst="rect">
            <a:avLst/>
          </a:prstGeom>
        </p:spPr>
        <p:txBody>
          <a:bodyPr vert="horz" wrap="square" lIns="0" tIns="53975" rIns="0" bIns="0" rtlCol="0">
            <a:spAutoFit/>
          </a:bodyPr>
          <a:lstStyle/>
          <a:p>
            <a:pPr marL="287020" marR="281305" indent="-274955" algn="just">
              <a:lnSpc>
                <a:spcPct val="200000"/>
              </a:lnSpc>
              <a:spcBef>
                <a:spcPts val="425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  <a:tab pos="5690870" algn="l"/>
              </a:tabLst>
            </a:pPr>
            <a:r>
              <a:rPr sz="2000" spc="-30" dirty="0">
                <a:latin typeface="Georgia"/>
                <a:cs typeface="Georgia"/>
              </a:rPr>
              <a:t>Staffing </a:t>
            </a:r>
            <a:r>
              <a:rPr sz="2000" spc="-50" dirty="0">
                <a:latin typeface="Georgia"/>
                <a:cs typeface="Georgia"/>
              </a:rPr>
              <a:t>refers </a:t>
            </a:r>
            <a:r>
              <a:rPr sz="2000" spc="-10" dirty="0">
                <a:latin typeface="Georgia"/>
                <a:cs typeface="Georgia"/>
              </a:rPr>
              <a:t>to </a:t>
            </a:r>
            <a:r>
              <a:rPr sz="2000" spc="-40" dirty="0">
                <a:latin typeface="Georgia"/>
                <a:cs typeface="Georgia"/>
              </a:rPr>
              <a:t>provision</a:t>
            </a:r>
            <a:r>
              <a:rPr sz="2000" spc="-110" dirty="0">
                <a:latin typeface="Georgia"/>
                <a:cs typeface="Georgia"/>
              </a:rPr>
              <a:t> </a:t>
            </a:r>
            <a:r>
              <a:rPr sz="2000" spc="-20" dirty="0">
                <a:latin typeface="Georgia"/>
                <a:cs typeface="Georgia"/>
              </a:rPr>
              <a:t>of</a:t>
            </a:r>
            <a:r>
              <a:rPr sz="2000" spc="95" dirty="0">
                <a:latin typeface="Georgia"/>
                <a:cs typeface="Georgia"/>
              </a:rPr>
              <a:t> </a:t>
            </a:r>
            <a:r>
              <a:rPr sz="2000" spc="-50" dirty="0" smtClean="0">
                <a:latin typeface="Georgia"/>
                <a:cs typeface="Georgia"/>
              </a:rPr>
              <a:t>manpower</a:t>
            </a:r>
            <a:r>
              <a:rPr lang="en-US" sz="2000" spc="-50" dirty="0" smtClean="0">
                <a:latin typeface="Georgia"/>
                <a:cs typeface="Georgia"/>
              </a:rPr>
              <a:t> </a:t>
            </a:r>
            <a:r>
              <a:rPr sz="2000" spc="-40" dirty="0" smtClean="0">
                <a:latin typeface="Georgia"/>
                <a:cs typeface="Georgia"/>
              </a:rPr>
              <a:t>for </a:t>
            </a:r>
            <a:r>
              <a:rPr sz="2000" spc="-5" dirty="0">
                <a:latin typeface="Georgia"/>
                <a:cs typeface="Georgia"/>
              </a:rPr>
              <a:t>the</a:t>
            </a:r>
            <a:r>
              <a:rPr sz="2000" spc="-215" dirty="0">
                <a:latin typeface="Georgia"/>
                <a:cs typeface="Georgia"/>
              </a:rPr>
              <a:t> </a:t>
            </a:r>
            <a:r>
              <a:rPr sz="2000" spc="-20" dirty="0">
                <a:latin typeface="Georgia"/>
                <a:cs typeface="Georgia"/>
              </a:rPr>
              <a:t>execution  of </a:t>
            </a:r>
            <a:r>
              <a:rPr sz="2000" spc="-60" dirty="0">
                <a:latin typeface="Georgia"/>
                <a:cs typeface="Georgia"/>
              </a:rPr>
              <a:t>a </a:t>
            </a:r>
            <a:r>
              <a:rPr sz="2000" spc="-40" dirty="0">
                <a:latin typeface="Georgia"/>
                <a:cs typeface="Georgia"/>
              </a:rPr>
              <a:t>business</a:t>
            </a:r>
            <a:r>
              <a:rPr sz="2000" spc="-20" dirty="0">
                <a:latin typeface="Georgia"/>
                <a:cs typeface="Georgia"/>
              </a:rPr>
              <a:t> </a:t>
            </a:r>
            <a:r>
              <a:rPr sz="2000" spc="-35" dirty="0">
                <a:latin typeface="Georgia"/>
                <a:cs typeface="Georgia"/>
              </a:rPr>
              <a:t>plan.</a:t>
            </a:r>
            <a:endParaRPr sz="2000" dirty="0">
              <a:latin typeface="Georgia"/>
              <a:cs typeface="Georgia"/>
            </a:endParaRPr>
          </a:p>
          <a:p>
            <a:pPr marL="287020" marR="1356995" indent="-274955" algn="just">
              <a:lnSpc>
                <a:spcPct val="200000"/>
              </a:lnSpc>
              <a:spcBef>
                <a:spcPts val="585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</a:tabLst>
            </a:pPr>
            <a:r>
              <a:rPr sz="2000" spc="-30" dirty="0">
                <a:latin typeface="Georgia"/>
                <a:cs typeface="Georgia"/>
              </a:rPr>
              <a:t>Staffing </a:t>
            </a:r>
            <a:r>
              <a:rPr sz="2000" spc="-50" dirty="0">
                <a:latin typeface="Georgia"/>
                <a:cs typeface="Georgia"/>
              </a:rPr>
              <a:t>involves </a:t>
            </a:r>
            <a:r>
              <a:rPr sz="2000" spc="-25" dirty="0">
                <a:latin typeface="Georgia"/>
                <a:cs typeface="Georgia"/>
              </a:rPr>
              <a:t>recruitment, </a:t>
            </a:r>
            <a:r>
              <a:rPr sz="2000" spc="-15" dirty="0">
                <a:latin typeface="Georgia"/>
                <a:cs typeface="Georgia"/>
              </a:rPr>
              <a:t>selection, </a:t>
            </a:r>
            <a:r>
              <a:rPr sz="2000" spc="-90" dirty="0">
                <a:latin typeface="Georgia"/>
                <a:cs typeface="Georgia"/>
              </a:rPr>
              <a:t>appraisal,  </a:t>
            </a:r>
            <a:r>
              <a:rPr sz="2000" spc="-35" dirty="0" smtClean="0">
                <a:latin typeface="Georgia"/>
                <a:cs typeface="Georgia"/>
              </a:rPr>
              <a:t>remuneration</a:t>
            </a:r>
            <a:r>
              <a:rPr lang="en-US" sz="2000" spc="-35" dirty="0" smtClean="0">
                <a:latin typeface="Georgia"/>
                <a:cs typeface="Georgia"/>
              </a:rPr>
              <a:t> </a:t>
            </a:r>
            <a:r>
              <a:rPr sz="2000" spc="-35" dirty="0" smtClean="0">
                <a:latin typeface="Georgia"/>
                <a:cs typeface="Georgia"/>
              </a:rPr>
              <a:t>and </a:t>
            </a:r>
            <a:r>
              <a:rPr sz="2000" spc="-25" dirty="0">
                <a:latin typeface="Georgia"/>
                <a:cs typeface="Georgia"/>
              </a:rPr>
              <a:t>development </a:t>
            </a:r>
            <a:r>
              <a:rPr sz="2000" spc="-20" dirty="0">
                <a:latin typeface="Georgia"/>
                <a:cs typeface="Georgia"/>
              </a:rPr>
              <a:t>of</a:t>
            </a:r>
            <a:r>
              <a:rPr sz="2000" spc="-75" dirty="0">
                <a:latin typeface="Georgia"/>
                <a:cs typeface="Georgia"/>
              </a:rPr>
              <a:t> </a:t>
            </a:r>
            <a:r>
              <a:rPr sz="2000" spc="-30" dirty="0">
                <a:latin typeface="Georgia"/>
                <a:cs typeface="Georgia"/>
              </a:rPr>
              <a:t>personnel.</a:t>
            </a:r>
            <a:endParaRPr sz="2000" dirty="0">
              <a:latin typeface="Georgia"/>
              <a:cs typeface="Georgia"/>
            </a:endParaRPr>
          </a:p>
          <a:p>
            <a:pPr marL="287020" marR="5080" indent="-274955" algn="just">
              <a:lnSpc>
                <a:spcPct val="200000"/>
              </a:lnSpc>
              <a:spcBef>
                <a:spcPts val="540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</a:tabLst>
            </a:pPr>
            <a:r>
              <a:rPr sz="2000" spc="-15" dirty="0">
                <a:latin typeface="Georgia"/>
                <a:cs typeface="Georgia"/>
              </a:rPr>
              <a:t>The </a:t>
            </a:r>
            <a:r>
              <a:rPr sz="2000" spc="-20" dirty="0">
                <a:latin typeface="Georgia"/>
                <a:cs typeface="Georgia"/>
              </a:rPr>
              <a:t>need of </a:t>
            </a:r>
            <a:r>
              <a:rPr sz="2000" spc="-25" dirty="0">
                <a:latin typeface="Georgia"/>
                <a:cs typeface="Georgia"/>
              </a:rPr>
              <a:t>staffing </a:t>
            </a:r>
            <a:r>
              <a:rPr sz="2000" spc="-50" dirty="0">
                <a:latin typeface="Georgia"/>
                <a:cs typeface="Georgia"/>
              </a:rPr>
              <a:t>arises </a:t>
            </a:r>
            <a:r>
              <a:rPr sz="2000" spc="-25" dirty="0">
                <a:latin typeface="Georgia"/>
                <a:cs typeface="Georgia"/>
              </a:rPr>
              <a:t>in </a:t>
            </a:r>
            <a:r>
              <a:rPr sz="2000" spc="-5" dirty="0">
                <a:latin typeface="Georgia"/>
                <a:cs typeface="Georgia"/>
              </a:rPr>
              <a:t>the </a:t>
            </a:r>
            <a:r>
              <a:rPr sz="2000" spc="-25" dirty="0">
                <a:latin typeface="Georgia"/>
                <a:cs typeface="Georgia"/>
              </a:rPr>
              <a:t>initial period </a:t>
            </a:r>
            <a:r>
              <a:rPr sz="2000" spc="-35" dirty="0">
                <a:latin typeface="Georgia"/>
                <a:cs typeface="Georgia"/>
              </a:rPr>
              <a:t>and also </a:t>
            </a:r>
            <a:r>
              <a:rPr sz="2000" spc="-130" dirty="0">
                <a:latin typeface="Georgia"/>
                <a:cs typeface="Georgia"/>
              </a:rPr>
              <a:t>from  </a:t>
            </a:r>
            <a:r>
              <a:rPr sz="2000" spc="-15" dirty="0">
                <a:latin typeface="Georgia"/>
                <a:cs typeface="Georgia"/>
              </a:rPr>
              <a:t>time </a:t>
            </a:r>
            <a:r>
              <a:rPr sz="2000" spc="-10" dirty="0">
                <a:latin typeface="Georgia"/>
                <a:cs typeface="Georgia"/>
              </a:rPr>
              <a:t>to </a:t>
            </a:r>
            <a:r>
              <a:rPr sz="2000" spc="-15" dirty="0">
                <a:latin typeface="Georgia"/>
                <a:cs typeface="Georgia"/>
              </a:rPr>
              <a:t>time </a:t>
            </a:r>
            <a:r>
              <a:rPr sz="2000" spc="-40" dirty="0">
                <a:latin typeface="Georgia"/>
                <a:cs typeface="Georgia"/>
              </a:rPr>
              <a:t>for </a:t>
            </a:r>
            <a:r>
              <a:rPr sz="2000" spc="-30" dirty="0">
                <a:latin typeface="Georgia"/>
                <a:cs typeface="Georgia"/>
              </a:rPr>
              <a:t>replacement </a:t>
            </a:r>
            <a:r>
              <a:rPr sz="2000" spc="-35" dirty="0">
                <a:latin typeface="Georgia"/>
                <a:cs typeface="Georgia"/>
              </a:rPr>
              <a:t>and also </a:t>
            </a:r>
            <a:r>
              <a:rPr sz="2000" spc="-25" dirty="0">
                <a:latin typeface="Georgia"/>
                <a:cs typeface="Georgia"/>
              </a:rPr>
              <a:t>along </a:t>
            </a:r>
            <a:r>
              <a:rPr sz="2000" spc="-10" dirty="0">
                <a:latin typeface="Georgia"/>
                <a:cs typeface="Georgia"/>
              </a:rPr>
              <a:t>with </a:t>
            </a:r>
            <a:r>
              <a:rPr sz="2000" spc="-5" dirty="0">
                <a:latin typeface="Georgia"/>
                <a:cs typeface="Georgia"/>
              </a:rPr>
              <a:t>the  </a:t>
            </a:r>
            <a:r>
              <a:rPr sz="2000" spc="-35" dirty="0">
                <a:latin typeface="Georgia"/>
                <a:cs typeface="Georgia"/>
              </a:rPr>
              <a:t>expansion and </a:t>
            </a:r>
            <a:r>
              <a:rPr sz="2000" spc="-30" dirty="0">
                <a:latin typeface="Georgia"/>
                <a:cs typeface="Georgia"/>
              </a:rPr>
              <a:t>diversification </a:t>
            </a:r>
            <a:r>
              <a:rPr sz="2000" spc="-20" dirty="0">
                <a:latin typeface="Georgia"/>
                <a:cs typeface="Georgia"/>
              </a:rPr>
              <a:t>of </a:t>
            </a:r>
            <a:r>
              <a:rPr sz="2000" spc="-40" dirty="0">
                <a:latin typeface="Georgia"/>
                <a:cs typeface="Georgia"/>
              </a:rPr>
              <a:t>business</a:t>
            </a:r>
            <a:r>
              <a:rPr sz="2000" spc="-105" dirty="0">
                <a:latin typeface="Georgia"/>
                <a:cs typeface="Georgia"/>
              </a:rPr>
              <a:t> </a:t>
            </a:r>
            <a:r>
              <a:rPr sz="2000" spc="-25" dirty="0">
                <a:latin typeface="Georgia"/>
                <a:cs typeface="Georgia"/>
              </a:rPr>
              <a:t>activities.</a:t>
            </a:r>
            <a:endParaRPr sz="2000" dirty="0">
              <a:latin typeface="Georgia"/>
              <a:cs typeface="Georgia"/>
            </a:endParaRPr>
          </a:p>
          <a:p>
            <a:pPr marL="287020" marR="314325" indent="-274955" algn="just">
              <a:lnSpc>
                <a:spcPct val="200000"/>
              </a:lnSpc>
              <a:spcBef>
                <a:spcPts val="615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</a:tabLst>
            </a:pPr>
            <a:r>
              <a:rPr sz="2000" spc="-75" dirty="0">
                <a:latin typeface="Georgia"/>
                <a:cs typeface="Georgia"/>
              </a:rPr>
              <a:t>Every </a:t>
            </a:r>
            <a:r>
              <a:rPr sz="2000" spc="-40" dirty="0">
                <a:latin typeface="Georgia"/>
                <a:cs typeface="Georgia"/>
              </a:rPr>
              <a:t>business </a:t>
            </a:r>
            <a:r>
              <a:rPr sz="2000" spc="-15" dirty="0">
                <a:latin typeface="Georgia"/>
                <a:cs typeface="Georgia"/>
              </a:rPr>
              <a:t>unit </a:t>
            </a:r>
            <a:r>
              <a:rPr sz="2000" spc="-30" dirty="0">
                <a:latin typeface="Georgia"/>
                <a:cs typeface="Georgia"/>
              </a:rPr>
              <a:t>needs </a:t>
            </a:r>
            <a:r>
              <a:rPr sz="2000" spc="-15" dirty="0">
                <a:latin typeface="Georgia"/>
                <a:cs typeface="Georgia"/>
              </a:rPr>
              <a:t>efficient, </a:t>
            </a:r>
            <a:r>
              <a:rPr sz="2000" spc="-25" dirty="0">
                <a:latin typeface="Georgia"/>
                <a:cs typeface="Georgia"/>
              </a:rPr>
              <a:t>stable </a:t>
            </a:r>
            <a:r>
              <a:rPr sz="2000" spc="-35" dirty="0">
                <a:latin typeface="Georgia"/>
                <a:cs typeface="Georgia"/>
              </a:rPr>
              <a:t>and </a:t>
            </a:r>
            <a:r>
              <a:rPr sz="2000" spc="-70" dirty="0">
                <a:latin typeface="Georgia"/>
                <a:cs typeface="Georgia"/>
              </a:rPr>
              <a:t>cooperative  </a:t>
            </a:r>
            <a:r>
              <a:rPr sz="2000" spc="-40" dirty="0">
                <a:latin typeface="Georgia"/>
                <a:cs typeface="Georgia"/>
              </a:rPr>
              <a:t>staff for </a:t>
            </a:r>
            <a:r>
              <a:rPr sz="2000" spc="-5" dirty="0">
                <a:latin typeface="Georgia"/>
                <a:cs typeface="Georgia"/>
              </a:rPr>
              <a:t>the </a:t>
            </a:r>
            <a:r>
              <a:rPr sz="2000" spc="-35" dirty="0">
                <a:latin typeface="Georgia"/>
                <a:cs typeface="Georgia"/>
              </a:rPr>
              <a:t>management </a:t>
            </a:r>
            <a:r>
              <a:rPr sz="2000" spc="-20" dirty="0">
                <a:latin typeface="Georgia"/>
                <a:cs typeface="Georgia"/>
              </a:rPr>
              <a:t>of </a:t>
            </a:r>
            <a:r>
              <a:rPr sz="2000" spc="-40" dirty="0">
                <a:latin typeface="Georgia"/>
                <a:cs typeface="Georgia"/>
              </a:rPr>
              <a:t>business</a:t>
            </a:r>
            <a:r>
              <a:rPr sz="2000" spc="-35" dirty="0">
                <a:latin typeface="Georgia"/>
                <a:cs typeface="Georgia"/>
              </a:rPr>
              <a:t> </a:t>
            </a:r>
            <a:r>
              <a:rPr sz="2000" spc="-25" dirty="0">
                <a:latin typeface="Georgia"/>
                <a:cs typeface="Georgia"/>
              </a:rPr>
              <a:t>activities.</a:t>
            </a:r>
            <a:endParaRPr sz="2000" dirty="0">
              <a:latin typeface="Georgia"/>
              <a:cs typeface="Georgia"/>
            </a:endParaRPr>
          </a:p>
          <a:p>
            <a:pPr marL="287020" indent="-274955" algn="just">
              <a:lnSpc>
                <a:spcPct val="200000"/>
              </a:lnSpc>
              <a:spcBef>
                <a:spcPts val="254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655" algn="l"/>
              </a:tabLst>
            </a:pPr>
            <a:r>
              <a:rPr sz="2000" spc="-50" dirty="0">
                <a:latin typeface="Georgia"/>
                <a:cs typeface="Georgia"/>
              </a:rPr>
              <a:t>Manpower is </a:t>
            </a:r>
            <a:r>
              <a:rPr sz="2000" spc="-5" dirty="0">
                <a:latin typeface="Georgia"/>
                <a:cs typeface="Georgia"/>
              </a:rPr>
              <a:t>the </a:t>
            </a:r>
            <a:r>
              <a:rPr sz="2000" spc="-25" dirty="0">
                <a:latin typeface="Georgia"/>
                <a:cs typeface="Georgia"/>
              </a:rPr>
              <a:t>most important </a:t>
            </a:r>
            <a:r>
              <a:rPr sz="2000" spc="-40" dirty="0">
                <a:latin typeface="Georgia"/>
                <a:cs typeface="Georgia"/>
              </a:rPr>
              <a:t>asset </a:t>
            </a:r>
            <a:r>
              <a:rPr sz="2000" spc="-20" dirty="0">
                <a:latin typeface="Georgia"/>
                <a:cs typeface="Georgia"/>
              </a:rPr>
              <a:t>of </a:t>
            </a:r>
            <a:r>
              <a:rPr sz="2000" spc="-60" dirty="0">
                <a:latin typeface="Georgia"/>
                <a:cs typeface="Georgia"/>
              </a:rPr>
              <a:t>a </a:t>
            </a:r>
            <a:r>
              <a:rPr sz="2000" spc="-40" dirty="0">
                <a:latin typeface="Georgia"/>
                <a:cs typeface="Georgia"/>
              </a:rPr>
              <a:t>business</a:t>
            </a:r>
            <a:r>
              <a:rPr sz="2000" spc="-190" dirty="0">
                <a:latin typeface="Georgia"/>
                <a:cs typeface="Georgia"/>
              </a:rPr>
              <a:t> </a:t>
            </a:r>
            <a:r>
              <a:rPr sz="2000" spc="-20" dirty="0">
                <a:latin typeface="Georgia"/>
                <a:cs typeface="Georgia"/>
              </a:rPr>
              <a:t>unit</a:t>
            </a:r>
            <a:r>
              <a:rPr sz="2000" spc="-20" dirty="0" smtClean="0">
                <a:latin typeface="Georgia"/>
                <a:cs typeface="Georgia"/>
              </a:rPr>
              <a:t>.</a:t>
            </a:r>
            <a:endParaRPr sz="2000" dirty="0">
              <a:latin typeface="Georgia"/>
              <a:cs typeface="Georgia"/>
            </a:endParaRPr>
          </a:p>
        </p:txBody>
      </p:sp>
    </p:spTree>
    <p:extLst>
      <p:ext uri="{BB962C8B-B14F-4D97-AF65-F5344CB8AC3E}">
        <p14:creationId xmlns:p14="http://schemas.microsoft.com/office/powerpoint/2010/main" val="221602731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object 8"/>
          <p:cNvSpPr txBox="1">
            <a:spLocks noGrp="1"/>
          </p:cNvSpPr>
          <p:nvPr>
            <p:ph type="title"/>
          </p:nvPr>
        </p:nvSpPr>
        <p:spPr>
          <a:xfrm>
            <a:off x="1881885" y="168909"/>
            <a:ext cx="5377180" cy="8483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10" dirty="0"/>
              <a:t>Directing</a:t>
            </a:r>
            <a:r>
              <a:rPr spc="-80" dirty="0"/>
              <a:t> </a:t>
            </a:r>
            <a:r>
              <a:rPr spc="-5" dirty="0"/>
              <a:t>(Leading)</a:t>
            </a:r>
          </a:p>
        </p:txBody>
      </p:sp>
      <p:sp>
        <p:nvSpPr>
          <p:cNvPr id="9" name="object 9"/>
          <p:cNvSpPr txBox="1"/>
          <p:nvPr/>
        </p:nvSpPr>
        <p:spPr>
          <a:xfrm>
            <a:off x="228600" y="762000"/>
            <a:ext cx="8915400" cy="6015108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287020" marR="247015" indent="-274955" algn="just">
              <a:lnSpc>
                <a:spcPct val="200000"/>
              </a:lnSpc>
              <a:spcBef>
                <a:spcPts val="10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20" dirty="0">
                <a:latin typeface="Georgia"/>
                <a:cs typeface="Georgia"/>
              </a:rPr>
              <a:t>Directing </a:t>
            </a:r>
            <a:r>
              <a:rPr spc="-40" dirty="0">
                <a:latin typeface="Georgia"/>
                <a:cs typeface="Georgia"/>
              </a:rPr>
              <a:t>deals </a:t>
            </a:r>
            <a:r>
              <a:rPr spc="-5" dirty="0">
                <a:latin typeface="Georgia"/>
                <a:cs typeface="Georgia"/>
              </a:rPr>
              <a:t>with </a:t>
            </a:r>
            <a:r>
              <a:rPr spc="-20" dirty="0">
                <a:latin typeface="Georgia"/>
                <a:cs typeface="Georgia"/>
              </a:rPr>
              <a:t>guiding </a:t>
            </a:r>
            <a:r>
              <a:rPr spc="-35" dirty="0">
                <a:latin typeface="Georgia"/>
                <a:cs typeface="Georgia"/>
              </a:rPr>
              <a:t>and </a:t>
            </a:r>
            <a:r>
              <a:rPr spc="-20" dirty="0">
                <a:latin typeface="Georgia"/>
                <a:cs typeface="Georgia"/>
              </a:rPr>
              <a:t>instructing people </a:t>
            </a:r>
            <a:r>
              <a:rPr spc="-210" dirty="0">
                <a:latin typeface="Georgia"/>
                <a:cs typeface="Georgia"/>
              </a:rPr>
              <a:t>to  </a:t>
            </a:r>
            <a:r>
              <a:rPr spc="-10" dirty="0">
                <a:latin typeface="Georgia"/>
                <a:cs typeface="Georgia"/>
              </a:rPr>
              <a:t>do </a:t>
            </a:r>
            <a:r>
              <a:rPr dirty="0">
                <a:latin typeface="Georgia"/>
                <a:cs typeface="Georgia"/>
              </a:rPr>
              <a:t>the </a:t>
            </a:r>
            <a:r>
              <a:rPr spc="-40" dirty="0">
                <a:latin typeface="Georgia"/>
                <a:cs typeface="Georgia"/>
              </a:rPr>
              <a:t>work </a:t>
            </a:r>
            <a:r>
              <a:rPr spc="-25" dirty="0">
                <a:latin typeface="Georgia"/>
                <a:cs typeface="Georgia"/>
              </a:rPr>
              <a:t>in </a:t>
            </a:r>
            <a:r>
              <a:rPr dirty="0">
                <a:latin typeface="Georgia"/>
                <a:cs typeface="Georgia"/>
              </a:rPr>
              <a:t>the </a:t>
            </a:r>
            <a:r>
              <a:rPr spc="-25" dirty="0">
                <a:latin typeface="Georgia"/>
                <a:cs typeface="Georgia"/>
              </a:rPr>
              <a:t>right</a:t>
            </a:r>
            <a:r>
              <a:rPr spc="-325" dirty="0">
                <a:latin typeface="Georgia"/>
                <a:cs typeface="Georgia"/>
              </a:rPr>
              <a:t> </a:t>
            </a:r>
            <a:r>
              <a:rPr spc="-75" dirty="0">
                <a:latin typeface="Georgia"/>
                <a:cs typeface="Georgia"/>
              </a:rPr>
              <a:t>manner.</a:t>
            </a:r>
            <a:endParaRPr dirty="0">
              <a:latin typeface="Georgia"/>
              <a:cs typeface="Georgia"/>
            </a:endParaRPr>
          </a:p>
          <a:p>
            <a:pPr marL="287020" indent="-274955" algn="just">
              <a:lnSpc>
                <a:spcPct val="20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20" dirty="0">
                <a:latin typeface="Georgia"/>
                <a:cs typeface="Georgia"/>
              </a:rPr>
              <a:t>Directing </a:t>
            </a:r>
            <a:r>
              <a:rPr spc="-50" dirty="0">
                <a:latin typeface="Georgia"/>
                <a:cs typeface="Georgia"/>
              </a:rPr>
              <a:t>is </a:t>
            </a:r>
            <a:r>
              <a:rPr spc="-5" dirty="0">
                <a:latin typeface="Georgia"/>
                <a:cs typeface="Georgia"/>
              </a:rPr>
              <a:t>the </a:t>
            </a:r>
            <a:r>
              <a:rPr spc="-35" dirty="0">
                <a:latin typeface="Georgia"/>
                <a:cs typeface="Georgia"/>
              </a:rPr>
              <a:t>responsibility </a:t>
            </a:r>
            <a:r>
              <a:rPr spc="-20" dirty="0">
                <a:latin typeface="Georgia"/>
                <a:cs typeface="Georgia"/>
              </a:rPr>
              <a:t>of </a:t>
            </a:r>
            <a:r>
              <a:rPr spc="-55" dirty="0">
                <a:latin typeface="Georgia"/>
                <a:cs typeface="Georgia"/>
              </a:rPr>
              <a:t>managers </a:t>
            </a:r>
            <a:r>
              <a:rPr spc="-20" dirty="0">
                <a:latin typeface="Georgia"/>
                <a:cs typeface="Georgia"/>
              </a:rPr>
              <a:t>at </a:t>
            </a:r>
            <a:r>
              <a:rPr spc="-30" dirty="0">
                <a:latin typeface="Georgia"/>
                <a:cs typeface="Georgia"/>
              </a:rPr>
              <a:t>all</a:t>
            </a:r>
            <a:r>
              <a:rPr spc="-145" dirty="0">
                <a:latin typeface="Georgia"/>
                <a:cs typeface="Georgia"/>
              </a:rPr>
              <a:t> </a:t>
            </a:r>
            <a:r>
              <a:rPr spc="-40" dirty="0">
                <a:latin typeface="Georgia"/>
                <a:cs typeface="Georgia"/>
              </a:rPr>
              <a:t>levels.</a:t>
            </a:r>
            <a:endParaRPr dirty="0">
              <a:latin typeface="Georgia"/>
              <a:cs typeface="Georgia"/>
            </a:endParaRPr>
          </a:p>
          <a:p>
            <a:pPr marL="287020" indent="-274955" algn="just">
              <a:lnSpc>
                <a:spcPct val="20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20" dirty="0">
                <a:latin typeface="Georgia"/>
                <a:cs typeface="Georgia"/>
              </a:rPr>
              <a:t>They </a:t>
            </a:r>
            <a:r>
              <a:rPr spc="-60" dirty="0">
                <a:latin typeface="Georgia"/>
                <a:cs typeface="Georgia"/>
              </a:rPr>
              <a:t>have </a:t>
            </a:r>
            <a:r>
              <a:rPr spc="-5" dirty="0">
                <a:latin typeface="Georgia"/>
                <a:cs typeface="Georgia"/>
              </a:rPr>
              <a:t>to </a:t>
            </a:r>
            <a:r>
              <a:rPr spc="-45" dirty="0">
                <a:latin typeface="Georgia"/>
                <a:cs typeface="Georgia"/>
              </a:rPr>
              <a:t>work </a:t>
            </a:r>
            <a:r>
              <a:rPr spc="-65" dirty="0">
                <a:latin typeface="Georgia"/>
                <a:cs typeface="Georgia"/>
              </a:rPr>
              <a:t>as </a:t>
            </a:r>
            <a:r>
              <a:rPr spc="-35" dirty="0">
                <a:latin typeface="Georgia"/>
                <a:cs typeface="Georgia"/>
              </a:rPr>
              <a:t>leaders </a:t>
            </a:r>
            <a:r>
              <a:rPr spc="-20" dirty="0">
                <a:latin typeface="Georgia"/>
                <a:cs typeface="Georgia"/>
              </a:rPr>
              <a:t>of </a:t>
            </a:r>
            <a:r>
              <a:rPr spc="-25" dirty="0">
                <a:latin typeface="Georgia"/>
                <a:cs typeface="Georgia"/>
              </a:rPr>
              <a:t>their</a:t>
            </a:r>
            <a:r>
              <a:rPr spc="-305" dirty="0">
                <a:latin typeface="Georgia"/>
                <a:cs typeface="Georgia"/>
              </a:rPr>
              <a:t> </a:t>
            </a:r>
            <a:r>
              <a:rPr spc="-40" dirty="0">
                <a:latin typeface="Georgia"/>
                <a:cs typeface="Georgia"/>
              </a:rPr>
              <a:t>subordinates.</a:t>
            </a:r>
            <a:endParaRPr dirty="0">
              <a:latin typeface="Georgia"/>
              <a:cs typeface="Georgia"/>
            </a:endParaRPr>
          </a:p>
          <a:p>
            <a:pPr marL="287020" marR="273685" indent="-274955" algn="just">
              <a:lnSpc>
                <a:spcPct val="200000"/>
              </a:lnSpc>
              <a:spcBef>
                <a:spcPts val="62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30" dirty="0">
                <a:latin typeface="Georgia"/>
                <a:cs typeface="Georgia"/>
              </a:rPr>
              <a:t>Clear </a:t>
            </a:r>
            <a:r>
              <a:rPr spc="-45" dirty="0">
                <a:latin typeface="Georgia"/>
                <a:cs typeface="Georgia"/>
              </a:rPr>
              <a:t>plans </a:t>
            </a:r>
            <a:r>
              <a:rPr spc="-35" dirty="0">
                <a:latin typeface="Georgia"/>
                <a:cs typeface="Georgia"/>
              </a:rPr>
              <a:t>and </a:t>
            </a:r>
            <a:r>
              <a:rPr spc="-25" dirty="0">
                <a:latin typeface="Georgia"/>
                <a:cs typeface="Georgia"/>
              </a:rPr>
              <a:t>sound </a:t>
            </a:r>
            <a:r>
              <a:rPr spc="-35" dirty="0">
                <a:latin typeface="Georgia"/>
                <a:cs typeface="Georgia"/>
              </a:rPr>
              <a:t>organisation </a:t>
            </a:r>
            <a:r>
              <a:rPr spc="-20" dirty="0">
                <a:latin typeface="Georgia"/>
                <a:cs typeface="Georgia"/>
              </a:rPr>
              <a:t>set </a:t>
            </a:r>
            <a:r>
              <a:rPr dirty="0">
                <a:latin typeface="Georgia"/>
                <a:cs typeface="Georgia"/>
              </a:rPr>
              <a:t>the </a:t>
            </a:r>
            <a:r>
              <a:rPr spc="-40" dirty="0">
                <a:latin typeface="Georgia"/>
                <a:cs typeface="Georgia"/>
              </a:rPr>
              <a:t>stage </a:t>
            </a:r>
            <a:r>
              <a:rPr spc="-5" dirty="0">
                <a:latin typeface="Georgia"/>
                <a:cs typeface="Georgia"/>
              </a:rPr>
              <a:t>but </a:t>
            </a:r>
            <a:r>
              <a:rPr spc="-200" dirty="0">
                <a:latin typeface="Georgia"/>
                <a:cs typeface="Georgia"/>
              </a:rPr>
              <a:t>it  </a:t>
            </a:r>
            <a:r>
              <a:rPr spc="-45" dirty="0">
                <a:latin typeface="Georgia"/>
                <a:cs typeface="Georgia"/>
              </a:rPr>
              <a:t>requires </a:t>
            </a:r>
            <a:r>
              <a:rPr spc="-65" dirty="0">
                <a:latin typeface="Georgia"/>
                <a:cs typeface="Georgia"/>
              </a:rPr>
              <a:t>a </a:t>
            </a:r>
            <a:r>
              <a:rPr spc="-50" dirty="0">
                <a:latin typeface="Georgia"/>
                <a:cs typeface="Georgia"/>
              </a:rPr>
              <a:t>manager </a:t>
            </a:r>
            <a:r>
              <a:rPr spc="-5" dirty="0">
                <a:latin typeface="Georgia"/>
                <a:cs typeface="Georgia"/>
              </a:rPr>
              <a:t>to </a:t>
            </a:r>
            <a:r>
              <a:rPr spc="-25" dirty="0">
                <a:latin typeface="Georgia"/>
                <a:cs typeface="Georgia"/>
              </a:rPr>
              <a:t>direct </a:t>
            </a:r>
            <a:r>
              <a:rPr spc="-35" dirty="0">
                <a:latin typeface="Georgia"/>
                <a:cs typeface="Georgia"/>
              </a:rPr>
              <a:t>and </a:t>
            </a:r>
            <a:r>
              <a:rPr spc="-25" dirty="0">
                <a:latin typeface="Georgia"/>
                <a:cs typeface="Georgia"/>
              </a:rPr>
              <a:t>lead </a:t>
            </a:r>
            <a:r>
              <a:rPr spc="-40" dirty="0">
                <a:latin typeface="Georgia"/>
                <a:cs typeface="Georgia"/>
              </a:rPr>
              <a:t>his </a:t>
            </a:r>
            <a:r>
              <a:rPr spc="-25" dirty="0">
                <a:latin typeface="Georgia"/>
                <a:cs typeface="Georgia"/>
              </a:rPr>
              <a:t>men </a:t>
            </a:r>
            <a:r>
              <a:rPr spc="-45" dirty="0">
                <a:latin typeface="Georgia"/>
                <a:cs typeface="Georgia"/>
              </a:rPr>
              <a:t>for  </a:t>
            </a:r>
            <a:r>
              <a:rPr spc="-20" dirty="0">
                <a:latin typeface="Georgia"/>
                <a:cs typeface="Georgia"/>
              </a:rPr>
              <a:t>achieving </a:t>
            </a:r>
            <a:r>
              <a:rPr spc="-5" dirty="0">
                <a:latin typeface="Georgia"/>
                <a:cs typeface="Georgia"/>
              </a:rPr>
              <a:t>the</a:t>
            </a:r>
            <a:r>
              <a:rPr spc="-85" dirty="0">
                <a:latin typeface="Georgia"/>
                <a:cs typeface="Georgia"/>
              </a:rPr>
              <a:t> </a:t>
            </a:r>
            <a:r>
              <a:rPr spc="-30" dirty="0">
                <a:latin typeface="Georgia"/>
                <a:cs typeface="Georgia"/>
              </a:rPr>
              <a:t>objectives.</a:t>
            </a:r>
            <a:endParaRPr dirty="0">
              <a:latin typeface="Georgia"/>
              <a:cs typeface="Georgia"/>
            </a:endParaRPr>
          </a:p>
          <a:p>
            <a:pPr marL="287020" indent="-274955" algn="just">
              <a:lnSpc>
                <a:spcPct val="200000"/>
              </a:lnSpc>
              <a:spcBef>
                <a:spcPts val="63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85" dirty="0">
                <a:latin typeface="Georgia"/>
                <a:cs typeface="Georgia"/>
              </a:rPr>
              <a:t>It </a:t>
            </a:r>
            <a:r>
              <a:rPr spc="-55" dirty="0">
                <a:latin typeface="Georgia"/>
                <a:cs typeface="Georgia"/>
              </a:rPr>
              <a:t>involves </a:t>
            </a:r>
            <a:r>
              <a:rPr spc="-50" dirty="0">
                <a:latin typeface="Georgia"/>
                <a:cs typeface="Georgia"/>
              </a:rPr>
              <a:t>raising </a:t>
            </a:r>
            <a:r>
              <a:rPr spc="-5" dirty="0">
                <a:latin typeface="Georgia"/>
                <a:cs typeface="Georgia"/>
              </a:rPr>
              <a:t>the </a:t>
            </a:r>
            <a:r>
              <a:rPr spc="-45" dirty="0">
                <a:latin typeface="Georgia"/>
                <a:cs typeface="Georgia"/>
              </a:rPr>
              <a:t>morale </a:t>
            </a:r>
            <a:r>
              <a:rPr spc="-20" dirty="0">
                <a:latin typeface="Georgia"/>
                <a:cs typeface="Georgia"/>
              </a:rPr>
              <a:t>of</a:t>
            </a:r>
            <a:r>
              <a:rPr spc="-60" dirty="0">
                <a:latin typeface="Georgia"/>
                <a:cs typeface="Georgia"/>
              </a:rPr>
              <a:t> </a:t>
            </a:r>
            <a:r>
              <a:rPr spc="-40" dirty="0">
                <a:latin typeface="Georgia"/>
                <a:cs typeface="Georgia"/>
              </a:rPr>
              <a:t>subordinates.</a:t>
            </a:r>
            <a:endParaRPr dirty="0">
              <a:latin typeface="Georgia"/>
              <a:cs typeface="Georgia"/>
            </a:endParaRPr>
          </a:p>
          <a:p>
            <a:pPr marL="287020" indent="-274955" algn="just">
              <a:lnSpc>
                <a:spcPct val="20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85" dirty="0">
                <a:latin typeface="Georgia"/>
                <a:cs typeface="Georgia"/>
              </a:rPr>
              <a:t>It </a:t>
            </a:r>
            <a:r>
              <a:rPr spc="-35" dirty="0">
                <a:latin typeface="Georgia"/>
                <a:cs typeface="Georgia"/>
              </a:rPr>
              <a:t>also </a:t>
            </a:r>
            <a:r>
              <a:rPr spc="-55" dirty="0">
                <a:latin typeface="Georgia"/>
                <a:cs typeface="Georgia"/>
              </a:rPr>
              <a:t>involves </a:t>
            </a:r>
            <a:r>
              <a:rPr spc="-25" dirty="0">
                <a:latin typeface="Georgia"/>
                <a:cs typeface="Georgia"/>
              </a:rPr>
              <a:t>communicating, leading </a:t>
            </a:r>
            <a:r>
              <a:rPr spc="-35" dirty="0">
                <a:latin typeface="Georgia"/>
                <a:cs typeface="Georgia"/>
              </a:rPr>
              <a:t>and</a:t>
            </a:r>
            <a:r>
              <a:rPr spc="-60" dirty="0">
                <a:latin typeface="Georgia"/>
                <a:cs typeface="Georgia"/>
              </a:rPr>
              <a:t> </a:t>
            </a:r>
            <a:r>
              <a:rPr spc="-65" dirty="0">
                <a:latin typeface="Georgia"/>
                <a:cs typeface="Georgia"/>
              </a:rPr>
              <a:t>motivating.</a:t>
            </a:r>
            <a:endParaRPr dirty="0">
              <a:latin typeface="Georgia"/>
              <a:cs typeface="Georgia"/>
            </a:endParaRPr>
          </a:p>
          <a:p>
            <a:pPr marL="287020" marR="811530" indent="-274955" algn="just">
              <a:lnSpc>
                <a:spcPct val="20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40" dirty="0">
                <a:latin typeface="Georgia"/>
                <a:cs typeface="Georgia"/>
              </a:rPr>
              <a:t>Leadership </a:t>
            </a:r>
            <a:r>
              <a:rPr spc="-55" dirty="0">
                <a:latin typeface="Georgia"/>
                <a:cs typeface="Georgia"/>
              </a:rPr>
              <a:t>is </a:t>
            </a:r>
            <a:r>
              <a:rPr spc="-30" dirty="0">
                <a:latin typeface="Georgia"/>
                <a:cs typeface="Georgia"/>
              </a:rPr>
              <a:t>essential </a:t>
            </a:r>
            <a:r>
              <a:rPr spc="-10" dirty="0">
                <a:latin typeface="Georgia"/>
                <a:cs typeface="Georgia"/>
              </a:rPr>
              <a:t>on </a:t>
            </a:r>
            <a:r>
              <a:rPr spc="-5" dirty="0">
                <a:latin typeface="Georgia"/>
                <a:cs typeface="Georgia"/>
              </a:rPr>
              <a:t>the </a:t>
            </a:r>
            <a:r>
              <a:rPr spc="-40" dirty="0">
                <a:latin typeface="Georgia"/>
                <a:cs typeface="Georgia"/>
              </a:rPr>
              <a:t>part </a:t>
            </a:r>
            <a:r>
              <a:rPr spc="-20" dirty="0">
                <a:latin typeface="Georgia"/>
                <a:cs typeface="Georgia"/>
              </a:rPr>
              <a:t>of </a:t>
            </a:r>
            <a:r>
              <a:rPr spc="-55" dirty="0">
                <a:latin typeface="Georgia"/>
                <a:cs typeface="Georgia"/>
              </a:rPr>
              <a:t>managers </a:t>
            </a:r>
            <a:r>
              <a:rPr spc="-190" dirty="0">
                <a:latin typeface="Georgia"/>
                <a:cs typeface="Georgia"/>
              </a:rPr>
              <a:t>for  </a:t>
            </a:r>
            <a:r>
              <a:rPr spc="-20" dirty="0">
                <a:latin typeface="Georgia"/>
                <a:cs typeface="Georgia"/>
              </a:rPr>
              <a:t>achieving </a:t>
            </a:r>
            <a:r>
              <a:rPr spc="-40" dirty="0">
                <a:latin typeface="Georgia"/>
                <a:cs typeface="Georgia"/>
              </a:rPr>
              <a:t>organisational</a:t>
            </a:r>
            <a:r>
              <a:rPr spc="-75" dirty="0">
                <a:latin typeface="Georgia"/>
                <a:cs typeface="Georgia"/>
              </a:rPr>
              <a:t> </a:t>
            </a:r>
            <a:r>
              <a:rPr spc="-30" dirty="0">
                <a:latin typeface="Georgia"/>
                <a:cs typeface="Georgia"/>
              </a:rPr>
              <a:t>objectives.</a:t>
            </a:r>
            <a:endParaRPr dirty="0">
              <a:latin typeface="Georgia"/>
              <a:cs typeface="Georgia"/>
            </a:endParaRPr>
          </a:p>
        </p:txBody>
      </p:sp>
    </p:spTree>
    <p:extLst>
      <p:ext uri="{BB962C8B-B14F-4D97-AF65-F5344CB8AC3E}">
        <p14:creationId xmlns:p14="http://schemas.microsoft.com/office/powerpoint/2010/main" val="307062212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object 8"/>
          <p:cNvSpPr txBox="1">
            <a:spLocks noGrp="1"/>
          </p:cNvSpPr>
          <p:nvPr>
            <p:ph type="title"/>
          </p:nvPr>
        </p:nvSpPr>
        <p:spPr>
          <a:xfrm>
            <a:off x="2723514" y="321309"/>
            <a:ext cx="3697604" cy="8483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15" dirty="0"/>
              <a:t>Coordinating</a:t>
            </a:r>
          </a:p>
        </p:txBody>
      </p:sp>
      <p:sp>
        <p:nvSpPr>
          <p:cNvPr id="9" name="object 9"/>
          <p:cNvSpPr txBox="1"/>
          <p:nvPr/>
        </p:nvSpPr>
        <p:spPr>
          <a:xfrm>
            <a:off x="535940" y="1459433"/>
            <a:ext cx="8029575" cy="4753224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287020" marR="5080" indent="-274955" algn="just">
              <a:lnSpc>
                <a:spcPct val="200000"/>
              </a:lnSpc>
              <a:spcBef>
                <a:spcPts val="10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50" dirty="0">
                <a:latin typeface="Georgia"/>
                <a:cs typeface="Georgia"/>
              </a:rPr>
              <a:t>Effective </a:t>
            </a:r>
            <a:r>
              <a:rPr spc="-30" dirty="0">
                <a:latin typeface="Georgia"/>
                <a:cs typeface="Georgia"/>
              </a:rPr>
              <a:t>coordination </a:t>
            </a:r>
            <a:r>
              <a:rPr spc="-35" dirty="0">
                <a:latin typeface="Georgia"/>
                <a:cs typeface="Georgia"/>
              </a:rPr>
              <a:t>and also </a:t>
            </a:r>
            <a:r>
              <a:rPr spc="-30" dirty="0">
                <a:latin typeface="Georgia"/>
                <a:cs typeface="Georgia"/>
              </a:rPr>
              <a:t>integration </a:t>
            </a:r>
            <a:r>
              <a:rPr spc="-20" dirty="0">
                <a:latin typeface="Georgia"/>
                <a:cs typeface="Georgia"/>
              </a:rPr>
              <a:t>of </a:t>
            </a:r>
            <a:r>
              <a:rPr spc="-70" dirty="0">
                <a:latin typeface="Georgia"/>
                <a:cs typeface="Georgia"/>
              </a:rPr>
              <a:t>activities  </a:t>
            </a:r>
            <a:r>
              <a:rPr spc="-20" dirty="0">
                <a:latin typeface="Georgia"/>
                <a:cs typeface="Georgia"/>
              </a:rPr>
              <a:t>of </a:t>
            </a:r>
            <a:r>
              <a:rPr spc="-35" dirty="0">
                <a:latin typeface="Georgia"/>
                <a:cs typeface="Georgia"/>
              </a:rPr>
              <a:t>different </a:t>
            </a:r>
            <a:r>
              <a:rPr spc="-30" dirty="0">
                <a:latin typeface="Georgia"/>
                <a:cs typeface="Georgia"/>
              </a:rPr>
              <a:t>departments </a:t>
            </a:r>
            <a:r>
              <a:rPr spc="-60" dirty="0">
                <a:latin typeface="Georgia"/>
                <a:cs typeface="Georgia"/>
              </a:rPr>
              <a:t>are </a:t>
            </a:r>
            <a:r>
              <a:rPr spc="-30" dirty="0">
                <a:latin typeface="Georgia"/>
                <a:cs typeface="Georgia"/>
              </a:rPr>
              <a:t>essential </a:t>
            </a:r>
            <a:r>
              <a:rPr spc="-45" dirty="0">
                <a:latin typeface="Georgia"/>
                <a:cs typeface="Georgia"/>
              </a:rPr>
              <a:t>for orderly  </a:t>
            </a:r>
            <a:r>
              <a:rPr spc="-35" dirty="0">
                <a:latin typeface="Georgia"/>
                <a:cs typeface="Georgia"/>
              </a:rPr>
              <a:t>working </a:t>
            </a:r>
            <a:r>
              <a:rPr spc="-20" dirty="0">
                <a:latin typeface="Georgia"/>
                <a:cs typeface="Georgia"/>
              </a:rPr>
              <a:t>of </a:t>
            </a:r>
            <a:r>
              <a:rPr spc="-45" dirty="0">
                <a:latin typeface="Georgia"/>
                <a:cs typeface="Georgia"/>
              </a:rPr>
              <a:t>an</a:t>
            </a:r>
            <a:r>
              <a:rPr spc="-15" dirty="0">
                <a:latin typeface="Georgia"/>
                <a:cs typeface="Georgia"/>
              </a:rPr>
              <a:t> </a:t>
            </a:r>
            <a:r>
              <a:rPr spc="-25" dirty="0">
                <a:latin typeface="Georgia"/>
                <a:cs typeface="Georgia"/>
              </a:rPr>
              <a:t>Organisation.</a:t>
            </a:r>
            <a:endParaRPr dirty="0">
              <a:latin typeface="Georgia"/>
              <a:cs typeface="Georgia"/>
            </a:endParaRPr>
          </a:p>
          <a:p>
            <a:pPr marL="287020" marR="349250" indent="-274955" algn="just">
              <a:lnSpc>
                <a:spcPct val="20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10" dirty="0">
                <a:latin typeface="Georgia"/>
                <a:cs typeface="Georgia"/>
              </a:rPr>
              <a:t>A </a:t>
            </a:r>
            <a:r>
              <a:rPr spc="-50" dirty="0">
                <a:latin typeface="Georgia"/>
                <a:cs typeface="Georgia"/>
              </a:rPr>
              <a:t>manager </a:t>
            </a:r>
            <a:r>
              <a:rPr spc="-30" dirty="0">
                <a:latin typeface="Georgia"/>
                <a:cs typeface="Georgia"/>
              </a:rPr>
              <a:t>must </a:t>
            </a:r>
            <a:r>
              <a:rPr spc="-35" dirty="0">
                <a:latin typeface="Georgia"/>
                <a:cs typeface="Georgia"/>
              </a:rPr>
              <a:t>coordinate </a:t>
            </a:r>
            <a:r>
              <a:rPr spc="-5" dirty="0">
                <a:latin typeface="Georgia"/>
                <a:cs typeface="Georgia"/>
              </a:rPr>
              <a:t>the </a:t>
            </a:r>
            <a:r>
              <a:rPr spc="-45" dirty="0">
                <a:latin typeface="Georgia"/>
                <a:cs typeface="Georgia"/>
              </a:rPr>
              <a:t>work for </a:t>
            </a:r>
            <a:r>
              <a:rPr spc="-10" dirty="0">
                <a:latin typeface="Georgia"/>
                <a:cs typeface="Georgia"/>
              </a:rPr>
              <a:t>which he </a:t>
            </a:r>
            <a:r>
              <a:rPr spc="-254" dirty="0">
                <a:latin typeface="Georgia"/>
                <a:cs typeface="Georgia"/>
              </a:rPr>
              <a:t>is  </a:t>
            </a:r>
            <a:r>
              <a:rPr spc="-25" dirty="0">
                <a:latin typeface="Georgia"/>
                <a:cs typeface="Georgia"/>
              </a:rPr>
              <a:t>accountable.</a:t>
            </a:r>
            <a:endParaRPr dirty="0">
              <a:latin typeface="Georgia"/>
              <a:cs typeface="Georgia"/>
            </a:endParaRPr>
          </a:p>
          <a:p>
            <a:pPr marL="287020" indent="-274955" algn="just">
              <a:lnSpc>
                <a:spcPct val="200000"/>
              </a:lnSpc>
              <a:spcBef>
                <a:spcPts val="63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25" dirty="0">
                <a:latin typeface="Georgia"/>
                <a:cs typeface="Georgia"/>
              </a:rPr>
              <a:t>Coordination </a:t>
            </a:r>
            <a:r>
              <a:rPr spc="-50" dirty="0">
                <a:latin typeface="Georgia"/>
                <a:cs typeface="Georgia"/>
              </a:rPr>
              <a:t>is </a:t>
            </a:r>
            <a:r>
              <a:rPr spc="-30" dirty="0">
                <a:latin typeface="Georgia"/>
                <a:cs typeface="Georgia"/>
              </a:rPr>
              <a:t>essential </a:t>
            </a:r>
            <a:r>
              <a:rPr spc="-20" dirty="0">
                <a:latin typeface="Georgia"/>
                <a:cs typeface="Georgia"/>
              </a:rPr>
              <a:t>at </a:t>
            </a:r>
            <a:r>
              <a:rPr spc="-30" dirty="0">
                <a:latin typeface="Georgia"/>
                <a:cs typeface="Georgia"/>
              </a:rPr>
              <a:t>all </a:t>
            </a:r>
            <a:r>
              <a:rPr spc="-35" dirty="0">
                <a:latin typeface="Georgia"/>
                <a:cs typeface="Georgia"/>
              </a:rPr>
              <a:t>levels </a:t>
            </a:r>
            <a:r>
              <a:rPr spc="-20" dirty="0">
                <a:latin typeface="Georgia"/>
                <a:cs typeface="Georgia"/>
              </a:rPr>
              <a:t>of</a:t>
            </a:r>
            <a:r>
              <a:rPr spc="-175" dirty="0">
                <a:latin typeface="Georgia"/>
                <a:cs typeface="Georgia"/>
              </a:rPr>
              <a:t> </a:t>
            </a:r>
            <a:r>
              <a:rPr spc="-35" dirty="0">
                <a:latin typeface="Georgia"/>
                <a:cs typeface="Georgia"/>
              </a:rPr>
              <a:t>management.</a:t>
            </a:r>
            <a:endParaRPr dirty="0">
              <a:latin typeface="Georgia"/>
              <a:cs typeface="Georgia"/>
            </a:endParaRPr>
          </a:p>
          <a:p>
            <a:pPr marL="287020" marR="869950" indent="-274955" algn="just">
              <a:lnSpc>
                <a:spcPct val="200000"/>
              </a:lnSpc>
              <a:spcBef>
                <a:spcPts val="62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85" dirty="0">
                <a:latin typeface="Georgia"/>
                <a:cs typeface="Georgia"/>
              </a:rPr>
              <a:t>It</a:t>
            </a:r>
            <a:r>
              <a:rPr spc="-120" dirty="0">
                <a:latin typeface="Georgia"/>
                <a:cs typeface="Georgia"/>
              </a:rPr>
              <a:t> </a:t>
            </a:r>
            <a:r>
              <a:rPr spc="-50" dirty="0">
                <a:latin typeface="Georgia"/>
                <a:cs typeface="Georgia"/>
              </a:rPr>
              <a:t>gives</a:t>
            </a:r>
            <a:r>
              <a:rPr spc="-100" dirty="0">
                <a:latin typeface="Georgia"/>
                <a:cs typeface="Georgia"/>
              </a:rPr>
              <a:t> </a:t>
            </a:r>
            <a:r>
              <a:rPr spc="-15" dirty="0">
                <a:latin typeface="Georgia"/>
                <a:cs typeface="Georgia"/>
              </a:rPr>
              <a:t>one</a:t>
            </a:r>
            <a:r>
              <a:rPr spc="-95" dirty="0">
                <a:latin typeface="Georgia"/>
                <a:cs typeface="Georgia"/>
              </a:rPr>
              <a:t> </a:t>
            </a:r>
            <a:r>
              <a:rPr spc="-20" dirty="0">
                <a:latin typeface="Georgia"/>
                <a:cs typeface="Georgia"/>
              </a:rPr>
              <a:t>clear-cut</a:t>
            </a:r>
            <a:r>
              <a:rPr spc="-130" dirty="0">
                <a:latin typeface="Georgia"/>
                <a:cs typeface="Georgia"/>
              </a:rPr>
              <a:t> </a:t>
            </a:r>
            <a:r>
              <a:rPr spc="-20" dirty="0">
                <a:latin typeface="Georgia"/>
                <a:cs typeface="Georgia"/>
              </a:rPr>
              <a:t>direction</a:t>
            </a:r>
            <a:r>
              <a:rPr spc="-45" dirty="0">
                <a:latin typeface="Georgia"/>
                <a:cs typeface="Georgia"/>
              </a:rPr>
              <a:t> </a:t>
            </a:r>
            <a:r>
              <a:rPr spc="-5" dirty="0">
                <a:latin typeface="Georgia"/>
                <a:cs typeface="Georgia"/>
              </a:rPr>
              <a:t>to</a:t>
            </a:r>
            <a:r>
              <a:rPr spc="-80" dirty="0">
                <a:latin typeface="Georgia"/>
                <a:cs typeface="Georgia"/>
              </a:rPr>
              <a:t> </a:t>
            </a:r>
            <a:r>
              <a:rPr spc="-5" dirty="0">
                <a:latin typeface="Georgia"/>
                <a:cs typeface="Georgia"/>
              </a:rPr>
              <a:t>the</a:t>
            </a:r>
            <a:r>
              <a:rPr spc="-114" dirty="0">
                <a:latin typeface="Georgia"/>
                <a:cs typeface="Georgia"/>
              </a:rPr>
              <a:t> </a:t>
            </a:r>
            <a:r>
              <a:rPr spc="-25" dirty="0">
                <a:latin typeface="Georgia"/>
                <a:cs typeface="Georgia"/>
              </a:rPr>
              <a:t>activities</a:t>
            </a:r>
            <a:r>
              <a:rPr spc="-110" dirty="0">
                <a:latin typeface="Georgia"/>
                <a:cs typeface="Georgia"/>
              </a:rPr>
              <a:t> </a:t>
            </a:r>
            <a:r>
              <a:rPr spc="-220" dirty="0">
                <a:latin typeface="Georgia"/>
                <a:cs typeface="Georgia"/>
              </a:rPr>
              <a:t>of  </a:t>
            </a:r>
            <a:r>
              <a:rPr spc="-35" dirty="0">
                <a:latin typeface="Georgia"/>
                <a:cs typeface="Georgia"/>
              </a:rPr>
              <a:t>individuals and</a:t>
            </a:r>
            <a:r>
              <a:rPr spc="-135" dirty="0">
                <a:latin typeface="Georgia"/>
                <a:cs typeface="Georgia"/>
              </a:rPr>
              <a:t> </a:t>
            </a:r>
            <a:r>
              <a:rPr spc="-35" dirty="0">
                <a:latin typeface="Georgia"/>
                <a:cs typeface="Georgia"/>
              </a:rPr>
              <a:t>departments.</a:t>
            </a:r>
            <a:endParaRPr dirty="0">
              <a:latin typeface="Georgia"/>
              <a:cs typeface="Georgia"/>
            </a:endParaRPr>
          </a:p>
          <a:p>
            <a:pPr marL="287020" marR="516255" indent="-274955" algn="just">
              <a:lnSpc>
                <a:spcPct val="200000"/>
              </a:lnSpc>
              <a:spcBef>
                <a:spcPts val="63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85" dirty="0">
                <a:latin typeface="Georgia"/>
                <a:cs typeface="Georgia"/>
              </a:rPr>
              <a:t>It </a:t>
            </a:r>
            <a:r>
              <a:rPr spc="-35" dirty="0">
                <a:latin typeface="Georgia"/>
                <a:cs typeface="Georgia"/>
              </a:rPr>
              <a:t>also </a:t>
            </a:r>
            <a:r>
              <a:rPr spc="-60" dirty="0">
                <a:latin typeface="Georgia"/>
                <a:cs typeface="Georgia"/>
              </a:rPr>
              <a:t>avoids </a:t>
            </a:r>
            <a:r>
              <a:rPr spc="-30" dirty="0">
                <a:latin typeface="Georgia"/>
                <a:cs typeface="Georgia"/>
              </a:rPr>
              <a:t>misdirection </a:t>
            </a:r>
            <a:r>
              <a:rPr spc="-35" dirty="0">
                <a:latin typeface="Georgia"/>
                <a:cs typeface="Georgia"/>
              </a:rPr>
              <a:t>and </a:t>
            </a:r>
            <a:r>
              <a:rPr spc="-45" dirty="0">
                <a:latin typeface="Georgia"/>
                <a:cs typeface="Georgia"/>
              </a:rPr>
              <a:t>wastages </a:t>
            </a:r>
            <a:r>
              <a:rPr spc="-35" dirty="0">
                <a:latin typeface="Georgia"/>
                <a:cs typeface="Georgia"/>
              </a:rPr>
              <a:t>and </a:t>
            </a:r>
            <a:r>
              <a:rPr spc="-110" dirty="0">
                <a:latin typeface="Georgia"/>
                <a:cs typeface="Georgia"/>
              </a:rPr>
              <a:t>brings  </a:t>
            </a:r>
            <a:r>
              <a:rPr spc="-20" dirty="0">
                <a:latin typeface="Georgia"/>
                <a:cs typeface="Georgia"/>
              </a:rPr>
              <a:t>unity of </a:t>
            </a:r>
            <a:r>
              <a:rPr spc="-10" dirty="0">
                <a:latin typeface="Georgia"/>
                <a:cs typeface="Georgia"/>
              </a:rPr>
              <a:t>action </a:t>
            </a:r>
            <a:r>
              <a:rPr spc="-25" dirty="0">
                <a:latin typeface="Georgia"/>
                <a:cs typeface="Georgia"/>
              </a:rPr>
              <a:t>in </a:t>
            </a:r>
            <a:r>
              <a:rPr spc="-5" dirty="0">
                <a:latin typeface="Georgia"/>
                <a:cs typeface="Georgia"/>
              </a:rPr>
              <a:t>the</a:t>
            </a:r>
            <a:r>
              <a:rPr spc="-170" dirty="0">
                <a:latin typeface="Georgia"/>
                <a:cs typeface="Georgia"/>
              </a:rPr>
              <a:t> </a:t>
            </a:r>
            <a:r>
              <a:rPr spc="-25" dirty="0">
                <a:latin typeface="Georgia"/>
                <a:cs typeface="Georgia"/>
              </a:rPr>
              <a:t>Organisation.</a:t>
            </a:r>
            <a:endParaRPr dirty="0">
              <a:latin typeface="Georgia"/>
              <a:cs typeface="Georgia"/>
            </a:endParaRPr>
          </a:p>
        </p:txBody>
      </p:sp>
    </p:spTree>
    <p:extLst>
      <p:ext uri="{BB962C8B-B14F-4D97-AF65-F5344CB8AC3E}">
        <p14:creationId xmlns:p14="http://schemas.microsoft.com/office/powerpoint/2010/main" val="52961566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object 8"/>
          <p:cNvSpPr txBox="1">
            <a:spLocks noGrp="1"/>
          </p:cNvSpPr>
          <p:nvPr>
            <p:ph type="title"/>
          </p:nvPr>
        </p:nvSpPr>
        <p:spPr>
          <a:xfrm>
            <a:off x="2991739" y="245109"/>
            <a:ext cx="3160395" cy="8483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15" dirty="0"/>
              <a:t>Controlling</a:t>
            </a:r>
          </a:p>
        </p:txBody>
      </p:sp>
      <p:sp>
        <p:nvSpPr>
          <p:cNvPr id="9" name="object 9"/>
          <p:cNvSpPr txBox="1"/>
          <p:nvPr/>
        </p:nvSpPr>
        <p:spPr>
          <a:xfrm>
            <a:off x="535940" y="1456602"/>
            <a:ext cx="8172450" cy="4355680"/>
          </a:xfrm>
          <a:prstGeom prst="rect">
            <a:avLst/>
          </a:prstGeom>
        </p:spPr>
        <p:txBody>
          <a:bodyPr vert="horz" wrap="square" lIns="0" tIns="92075" rIns="0" bIns="0" rtlCol="0">
            <a:spAutoFit/>
          </a:bodyPr>
          <a:lstStyle/>
          <a:p>
            <a:pPr marL="12700" algn="just">
              <a:lnSpc>
                <a:spcPct val="200000"/>
              </a:lnSpc>
              <a:spcBef>
                <a:spcPts val="725"/>
              </a:spcBef>
            </a:pPr>
            <a:r>
              <a:rPr spc="-20" dirty="0">
                <a:latin typeface="Georgia"/>
                <a:cs typeface="Georgia"/>
              </a:rPr>
              <a:t>Controlling </a:t>
            </a:r>
            <a:r>
              <a:rPr spc="-55" dirty="0">
                <a:latin typeface="Georgia"/>
                <a:cs typeface="Georgia"/>
              </a:rPr>
              <a:t>involves </a:t>
            </a:r>
            <a:r>
              <a:rPr spc="-25" dirty="0">
                <a:latin typeface="Georgia"/>
                <a:cs typeface="Georgia"/>
              </a:rPr>
              <a:t>three </a:t>
            </a:r>
            <a:r>
              <a:rPr spc="-40" dirty="0">
                <a:latin typeface="Georgia"/>
                <a:cs typeface="Georgia"/>
              </a:rPr>
              <a:t>broad</a:t>
            </a:r>
            <a:r>
              <a:rPr spc="-90" dirty="0">
                <a:latin typeface="Georgia"/>
                <a:cs typeface="Georgia"/>
              </a:rPr>
              <a:t> </a:t>
            </a:r>
            <a:r>
              <a:rPr spc="-45" dirty="0">
                <a:latin typeface="Georgia"/>
                <a:cs typeface="Georgia"/>
              </a:rPr>
              <a:t>aspects:</a:t>
            </a:r>
            <a:endParaRPr dirty="0">
              <a:latin typeface="Georgia"/>
              <a:cs typeface="Georgia"/>
            </a:endParaRPr>
          </a:p>
          <a:p>
            <a:pPr marL="287020" indent="-274955" algn="just">
              <a:lnSpc>
                <a:spcPct val="200000"/>
              </a:lnSpc>
              <a:spcBef>
                <a:spcPts val="63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35" dirty="0">
                <a:latin typeface="Georgia"/>
                <a:cs typeface="Georgia"/>
              </a:rPr>
              <a:t>(a) </a:t>
            </a:r>
            <a:r>
              <a:rPr spc="-25" dirty="0">
                <a:latin typeface="Georgia"/>
                <a:cs typeface="Georgia"/>
              </a:rPr>
              <a:t>establishing </a:t>
            </a:r>
            <a:r>
              <a:rPr spc="-45" dirty="0">
                <a:latin typeface="Georgia"/>
                <a:cs typeface="Georgia"/>
              </a:rPr>
              <a:t>standards </a:t>
            </a:r>
            <a:r>
              <a:rPr spc="-20" dirty="0">
                <a:latin typeface="Georgia"/>
                <a:cs typeface="Georgia"/>
              </a:rPr>
              <a:t>of</a:t>
            </a:r>
            <a:r>
              <a:rPr spc="-70" dirty="0">
                <a:latin typeface="Georgia"/>
                <a:cs typeface="Georgia"/>
              </a:rPr>
              <a:t> </a:t>
            </a:r>
            <a:r>
              <a:rPr spc="-40" dirty="0">
                <a:latin typeface="Georgia"/>
                <a:cs typeface="Georgia"/>
              </a:rPr>
              <a:t>performance,</a:t>
            </a:r>
            <a:endParaRPr dirty="0">
              <a:latin typeface="Georgia"/>
              <a:cs typeface="Georgia"/>
            </a:endParaRPr>
          </a:p>
          <a:p>
            <a:pPr marL="287020" marR="5080" indent="-274955" algn="just">
              <a:lnSpc>
                <a:spcPct val="20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15" dirty="0">
                <a:latin typeface="Georgia"/>
                <a:cs typeface="Georgia"/>
              </a:rPr>
              <a:t>(b) </a:t>
            </a:r>
            <a:r>
              <a:rPr spc="-40" dirty="0">
                <a:latin typeface="Georgia"/>
                <a:cs typeface="Georgia"/>
              </a:rPr>
              <a:t>measuring </a:t>
            </a:r>
            <a:r>
              <a:rPr spc="-45" dirty="0">
                <a:latin typeface="Georgia"/>
                <a:cs typeface="Georgia"/>
              </a:rPr>
              <a:t>work </a:t>
            </a:r>
            <a:r>
              <a:rPr spc="-25" dirty="0">
                <a:latin typeface="Georgia"/>
                <a:cs typeface="Georgia"/>
              </a:rPr>
              <a:t>in </a:t>
            </a:r>
            <a:r>
              <a:rPr spc="-50" dirty="0">
                <a:latin typeface="Georgia"/>
                <a:cs typeface="Georgia"/>
              </a:rPr>
              <a:t>progress </a:t>
            </a:r>
            <a:r>
              <a:rPr spc="-35" dirty="0">
                <a:latin typeface="Georgia"/>
                <a:cs typeface="Georgia"/>
              </a:rPr>
              <a:t>and </a:t>
            </a:r>
            <a:r>
              <a:rPr spc="-30" dirty="0">
                <a:latin typeface="Georgia"/>
                <a:cs typeface="Georgia"/>
              </a:rPr>
              <a:t>interpreting </a:t>
            </a:r>
            <a:r>
              <a:rPr spc="-100" dirty="0">
                <a:latin typeface="Georgia"/>
                <a:cs typeface="Georgia"/>
              </a:rPr>
              <a:t>results  </a:t>
            </a:r>
            <a:r>
              <a:rPr spc="-30" dirty="0">
                <a:latin typeface="Georgia"/>
                <a:cs typeface="Georgia"/>
              </a:rPr>
              <a:t>achieved,</a:t>
            </a:r>
            <a:r>
              <a:rPr spc="-55" dirty="0">
                <a:latin typeface="Georgia"/>
                <a:cs typeface="Georgia"/>
              </a:rPr>
              <a:t> </a:t>
            </a:r>
            <a:r>
              <a:rPr spc="-35" dirty="0">
                <a:latin typeface="Georgia"/>
                <a:cs typeface="Georgia"/>
              </a:rPr>
              <a:t>and</a:t>
            </a:r>
            <a:endParaRPr dirty="0">
              <a:latin typeface="Georgia"/>
              <a:cs typeface="Georgia"/>
            </a:endParaRPr>
          </a:p>
          <a:p>
            <a:pPr marL="287020" indent="-274955" algn="just">
              <a:lnSpc>
                <a:spcPct val="20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5" dirty="0">
                <a:latin typeface="Georgia"/>
                <a:cs typeface="Georgia"/>
              </a:rPr>
              <a:t>(c) </a:t>
            </a:r>
            <a:r>
              <a:rPr spc="-20" dirty="0">
                <a:latin typeface="Georgia"/>
                <a:cs typeface="Georgia"/>
              </a:rPr>
              <a:t>taking </a:t>
            </a:r>
            <a:r>
              <a:rPr spc="-35" dirty="0">
                <a:latin typeface="Georgia"/>
                <a:cs typeface="Georgia"/>
              </a:rPr>
              <a:t>corrective </a:t>
            </a:r>
            <a:r>
              <a:rPr spc="-30" dirty="0">
                <a:latin typeface="Georgia"/>
                <a:cs typeface="Georgia"/>
              </a:rPr>
              <a:t>actions, </a:t>
            </a:r>
            <a:r>
              <a:rPr spc="-35" dirty="0">
                <a:latin typeface="Georgia"/>
                <a:cs typeface="Georgia"/>
              </a:rPr>
              <a:t>if</a:t>
            </a:r>
            <a:r>
              <a:rPr spc="-45" dirty="0">
                <a:latin typeface="Georgia"/>
                <a:cs typeface="Georgia"/>
              </a:rPr>
              <a:t> </a:t>
            </a:r>
            <a:r>
              <a:rPr spc="-40" dirty="0">
                <a:latin typeface="Georgia"/>
                <a:cs typeface="Georgia"/>
              </a:rPr>
              <a:t>required.</a:t>
            </a:r>
            <a:endParaRPr dirty="0">
              <a:latin typeface="Georgia"/>
              <a:cs typeface="Georgia"/>
            </a:endParaRPr>
          </a:p>
          <a:p>
            <a:pPr marL="287020" marR="294005" indent="-274955" algn="just">
              <a:lnSpc>
                <a:spcPct val="20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60" dirty="0">
                <a:latin typeface="Georgia"/>
                <a:cs typeface="Georgia"/>
              </a:rPr>
              <a:t>Managers have </a:t>
            </a:r>
            <a:r>
              <a:rPr spc="-5" dirty="0">
                <a:latin typeface="Georgia"/>
                <a:cs typeface="Georgia"/>
              </a:rPr>
              <a:t>to </a:t>
            </a:r>
            <a:r>
              <a:rPr spc="-45" dirty="0">
                <a:latin typeface="Georgia"/>
                <a:cs typeface="Georgia"/>
              </a:rPr>
              <a:t>exercise </a:t>
            </a:r>
            <a:r>
              <a:rPr spc="-30" dirty="0">
                <a:latin typeface="Georgia"/>
                <a:cs typeface="Georgia"/>
              </a:rPr>
              <a:t>effective </a:t>
            </a:r>
            <a:r>
              <a:rPr spc="-25" dirty="0">
                <a:latin typeface="Georgia"/>
                <a:cs typeface="Georgia"/>
              </a:rPr>
              <a:t>control in </a:t>
            </a:r>
            <a:r>
              <a:rPr spc="-45" dirty="0">
                <a:latin typeface="Georgia"/>
                <a:cs typeface="Georgia"/>
              </a:rPr>
              <a:t>order </a:t>
            </a:r>
            <a:r>
              <a:rPr spc="-200" dirty="0">
                <a:latin typeface="Georgia"/>
                <a:cs typeface="Georgia"/>
              </a:rPr>
              <a:t>to  </a:t>
            </a:r>
            <a:r>
              <a:rPr spc="-30" dirty="0">
                <a:latin typeface="Georgia"/>
                <a:cs typeface="Georgia"/>
              </a:rPr>
              <a:t>bring </a:t>
            </a:r>
            <a:r>
              <a:rPr spc="-45" dirty="0">
                <a:latin typeface="Georgia"/>
                <a:cs typeface="Georgia"/>
              </a:rPr>
              <a:t>success </a:t>
            </a:r>
            <a:r>
              <a:rPr spc="-5" dirty="0">
                <a:latin typeface="Georgia"/>
                <a:cs typeface="Georgia"/>
              </a:rPr>
              <a:t>to </a:t>
            </a:r>
            <a:r>
              <a:rPr spc="-65" dirty="0">
                <a:latin typeface="Georgia"/>
                <a:cs typeface="Georgia"/>
              </a:rPr>
              <a:t>a </a:t>
            </a:r>
            <a:r>
              <a:rPr spc="-40" dirty="0">
                <a:latin typeface="Georgia"/>
                <a:cs typeface="Georgia"/>
              </a:rPr>
              <a:t>business</a:t>
            </a:r>
            <a:r>
              <a:rPr spc="-225" dirty="0">
                <a:latin typeface="Georgia"/>
                <a:cs typeface="Georgia"/>
              </a:rPr>
              <a:t> </a:t>
            </a:r>
            <a:r>
              <a:rPr spc="-40" dirty="0">
                <a:latin typeface="Georgia"/>
                <a:cs typeface="Georgia"/>
              </a:rPr>
              <a:t>plan.</a:t>
            </a:r>
            <a:endParaRPr dirty="0">
              <a:latin typeface="Georgia"/>
              <a:cs typeface="Georgia"/>
            </a:endParaRPr>
          </a:p>
          <a:p>
            <a:pPr marL="287020" marR="614045" indent="-274955" algn="just">
              <a:lnSpc>
                <a:spcPct val="20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287655" algn="l"/>
              </a:tabLst>
            </a:pPr>
            <a:r>
              <a:rPr spc="-20" dirty="0">
                <a:latin typeface="Georgia"/>
                <a:cs typeface="Georgia"/>
              </a:rPr>
              <a:t>Controlling </a:t>
            </a:r>
            <a:r>
              <a:rPr spc="-50" dirty="0">
                <a:latin typeface="Georgia"/>
                <a:cs typeface="Georgia"/>
              </a:rPr>
              <a:t>is </a:t>
            </a:r>
            <a:r>
              <a:rPr spc="-65" dirty="0">
                <a:latin typeface="Georgia"/>
                <a:cs typeface="Georgia"/>
              </a:rPr>
              <a:t>a </a:t>
            </a:r>
            <a:r>
              <a:rPr spc="-25" dirty="0">
                <a:latin typeface="Georgia"/>
                <a:cs typeface="Georgia"/>
              </a:rPr>
              <a:t>continuous </a:t>
            </a:r>
            <a:r>
              <a:rPr spc="-20" dirty="0">
                <a:latin typeface="Georgia"/>
                <a:cs typeface="Georgia"/>
              </a:rPr>
              <a:t>activity of </a:t>
            </a:r>
            <a:r>
              <a:rPr spc="-65" dirty="0">
                <a:latin typeface="Georgia"/>
                <a:cs typeface="Georgia"/>
              </a:rPr>
              <a:t>a </a:t>
            </a:r>
            <a:r>
              <a:rPr spc="-75" dirty="0">
                <a:latin typeface="Georgia"/>
                <a:cs typeface="Georgia"/>
              </a:rPr>
              <a:t>supervisory  </a:t>
            </a:r>
            <a:r>
              <a:rPr spc="-35" dirty="0">
                <a:latin typeface="Georgia"/>
                <a:cs typeface="Georgia"/>
              </a:rPr>
              <a:t>nature.</a:t>
            </a:r>
            <a:endParaRPr dirty="0">
              <a:latin typeface="Georgia"/>
              <a:cs typeface="Georgia"/>
            </a:endParaRPr>
          </a:p>
        </p:txBody>
      </p:sp>
    </p:spTree>
    <p:extLst>
      <p:ext uri="{BB962C8B-B14F-4D97-AF65-F5344CB8AC3E}">
        <p14:creationId xmlns:p14="http://schemas.microsoft.com/office/powerpoint/2010/main" val="295342478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object 8"/>
          <p:cNvSpPr txBox="1">
            <a:spLocks noGrp="1"/>
          </p:cNvSpPr>
          <p:nvPr>
            <p:ph type="title"/>
          </p:nvPr>
        </p:nvSpPr>
        <p:spPr>
          <a:xfrm>
            <a:off x="2999358" y="0"/>
            <a:ext cx="3145790" cy="8483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0" dirty="0"/>
              <a:t>Motivating</a:t>
            </a:r>
          </a:p>
        </p:txBody>
      </p:sp>
      <p:sp>
        <p:nvSpPr>
          <p:cNvPr id="9" name="object 9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42089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23215" marR="5080" indent="-274320" algn="just">
              <a:lnSpc>
                <a:spcPct val="150000"/>
              </a:lnSpc>
              <a:spcBef>
                <a:spcPts val="10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323850" algn="l"/>
              </a:tabLst>
            </a:pPr>
            <a:r>
              <a:rPr sz="2000" spc="-30" dirty="0">
                <a:latin typeface="Times New Roman" pitchFamily="18" charset="0"/>
                <a:cs typeface="Times New Roman" pitchFamily="18" charset="0"/>
              </a:rPr>
              <a:t>Motivating </a:t>
            </a:r>
            <a:r>
              <a:rPr sz="2000" spc="-50" dirty="0">
                <a:latin typeface="Times New Roman" pitchFamily="18" charset="0"/>
                <a:cs typeface="Times New Roman" pitchFamily="18" charset="0"/>
              </a:rPr>
              <a:t>is </a:t>
            </a:r>
            <a:r>
              <a:rPr sz="2000" dirty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sz="2000" spc="-45" dirty="0">
                <a:latin typeface="Times New Roman" pitchFamily="18" charset="0"/>
                <a:cs typeface="Times New Roman" pitchFamily="18" charset="0"/>
              </a:rPr>
              <a:t>process </a:t>
            </a:r>
            <a:r>
              <a:rPr sz="2000" spc="-20" dirty="0">
                <a:latin typeface="Times New Roman" pitchFamily="18" charset="0"/>
                <a:cs typeface="Times New Roman" pitchFamily="18" charset="0"/>
              </a:rPr>
              <a:t>through </a:t>
            </a:r>
            <a:r>
              <a:rPr sz="2000" spc="-10" dirty="0">
                <a:latin typeface="Times New Roman" pitchFamily="18" charset="0"/>
                <a:cs typeface="Times New Roman" pitchFamily="18" charset="0"/>
              </a:rPr>
              <a:t>which </a:t>
            </a:r>
            <a:r>
              <a:rPr sz="2000" spc="-60" dirty="0">
                <a:latin typeface="Times New Roman" pitchFamily="18" charset="0"/>
                <a:cs typeface="Times New Roman" pitchFamily="18" charset="0"/>
              </a:rPr>
              <a:t>a </a:t>
            </a:r>
            <a:r>
              <a:rPr sz="2000" spc="-50" dirty="0">
                <a:latin typeface="Times New Roman" pitchFamily="18" charset="0"/>
                <a:cs typeface="Times New Roman" pitchFamily="18" charset="0"/>
              </a:rPr>
              <a:t>manager  </a:t>
            </a:r>
            <a:r>
              <a:rPr sz="2000" spc="-35" dirty="0">
                <a:latin typeface="Times New Roman" pitchFamily="18" charset="0"/>
                <a:cs typeface="Times New Roman" pitchFamily="18" charset="0"/>
              </a:rPr>
              <a:t>motivates his </a:t>
            </a:r>
            <a:r>
              <a:rPr sz="2000" spc="-25" dirty="0">
                <a:latin typeface="Times New Roman" pitchFamily="18" charset="0"/>
                <a:cs typeface="Times New Roman" pitchFamily="18" charset="0"/>
              </a:rPr>
              <a:t>men </a:t>
            </a:r>
            <a:r>
              <a:rPr sz="2000" spc="-5" dirty="0">
                <a:latin typeface="Times New Roman" pitchFamily="18" charset="0"/>
                <a:cs typeface="Times New Roman" pitchFamily="18" charset="0"/>
              </a:rPr>
              <a:t>to </a:t>
            </a:r>
            <a:r>
              <a:rPr sz="2000" spc="-40" dirty="0">
                <a:latin typeface="Times New Roman" pitchFamily="18" charset="0"/>
                <a:cs typeface="Times New Roman" pitchFamily="18" charset="0"/>
              </a:rPr>
              <a:t>give </a:t>
            </a:r>
            <a:r>
              <a:rPr sz="2000" spc="-20" dirty="0">
                <a:latin typeface="Times New Roman" pitchFamily="18" charset="0"/>
                <a:cs typeface="Times New Roman" pitchFamily="18" charset="0"/>
              </a:rPr>
              <a:t>their best </a:t>
            </a:r>
            <a:r>
              <a:rPr sz="2000" spc="-5" dirty="0">
                <a:latin typeface="Times New Roman" pitchFamily="18" charset="0"/>
                <a:cs typeface="Times New Roman" pitchFamily="18" charset="0"/>
              </a:rPr>
              <a:t>to </a:t>
            </a:r>
            <a:r>
              <a:rPr sz="2000" dirty="0">
                <a:latin typeface="Times New Roman" pitchFamily="18" charset="0"/>
                <a:cs typeface="Times New Roman" pitchFamily="18" charset="0"/>
              </a:rPr>
              <a:t>the</a:t>
            </a:r>
            <a:r>
              <a:rPr sz="2000" spc="-375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sz="2000" spc="-20" dirty="0">
                <a:latin typeface="Times New Roman" pitchFamily="18" charset="0"/>
                <a:cs typeface="Times New Roman" pitchFamily="18" charset="0"/>
              </a:rPr>
              <a:t>Organisation.</a:t>
            </a:r>
          </a:p>
          <a:p>
            <a:pPr marL="323215" marR="194310" indent="-274320" algn="just">
              <a:lnSpc>
                <a:spcPct val="150000"/>
              </a:lnSpc>
              <a:spcBef>
                <a:spcPts val="625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323850" algn="l"/>
              </a:tabLst>
            </a:pPr>
            <a:r>
              <a:rPr sz="2000" spc="-85" dirty="0">
                <a:latin typeface="Times New Roman" pitchFamily="18" charset="0"/>
                <a:cs typeface="Times New Roman" pitchFamily="18" charset="0"/>
              </a:rPr>
              <a:t>It </a:t>
            </a:r>
            <a:r>
              <a:rPr sz="2000" spc="-45" dirty="0">
                <a:latin typeface="Times New Roman" pitchFamily="18" charset="0"/>
                <a:cs typeface="Times New Roman" pitchFamily="18" charset="0"/>
              </a:rPr>
              <a:t>means </a:t>
            </a:r>
            <a:r>
              <a:rPr sz="2000" spc="-5" dirty="0">
                <a:latin typeface="Times New Roman" pitchFamily="18" charset="0"/>
                <a:cs typeface="Times New Roman" pitchFamily="18" charset="0"/>
              </a:rPr>
              <a:t>to </a:t>
            </a:r>
            <a:r>
              <a:rPr sz="2000" spc="-35" dirty="0">
                <a:latin typeface="Times New Roman" pitchFamily="18" charset="0"/>
                <a:cs typeface="Times New Roman" pitchFamily="18" charset="0"/>
              </a:rPr>
              <a:t>encourage </a:t>
            </a:r>
            <a:r>
              <a:rPr sz="2000" spc="-15" dirty="0">
                <a:latin typeface="Times New Roman" pitchFamily="18" charset="0"/>
                <a:cs typeface="Times New Roman" pitchFamily="18" charset="0"/>
              </a:rPr>
              <a:t>people </a:t>
            </a:r>
            <a:r>
              <a:rPr sz="2000" spc="-5" dirty="0">
                <a:latin typeface="Times New Roman" pitchFamily="18" charset="0"/>
                <a:cs typeface="Times New Roman" pitchFamily="18" charset="0"/>
              </a:rPr>
              <a:t>to </a:t>
            </a:r>
            <a:r>
              <a:rPr sz="2000" spc="-30" dirty="0">
                <a:latin typeface="Times New Roman" pitchFamily="18" charset="0"/>
                <a:cs typeface="Times New Roman" pitchFamily="18" charset="0"/>
              </a:rPr>
              <a:t>take </a:t>
            </a:r>
            <a:r>
              <a:rPr sz="2000" spc="-40" dirty="0">
                <a:latin typeface="Times New Roman" pitchFamily="18" charset="0"/>
                <a:cs typeface="Times New Roman" pitchFamily="18" charset="0"/>
              </a:rPr>
              <a:t>more </a:t>
            </a:r>
            <a:r>
              <a:rPr sz="2000" spc="-35" dirty="0">
                <a:latin typeface="Times New Roman" pitchFamily="18" charset="0"/>
                <a:cs typeface="Times New Roman" pitchFamily="18" charset="0"/>
              </a:rPr>
              <a:t>interest </a:t>
            </a:r>
            <a:r>
              <a:rPr sz="2000" spc="-165" dirty="0">
                <a:latin typeface="Times New Roman" pitchFamily="18" charset="0"/>
                <a:cs typeface="Times New Roman" pitchFamily="18" charset="0"/>
              </a:rPr>
              <a:t>and  </a:t>
            </a:r>
            <a:r>
              <a:rPr sz="2000" spc="-30" dirty="0">
                <a:latin typeface="Times New Roman" pitchFamily="18" charset="0"/>
                <a:cs typeface="Times New Roman" pitchFamily="18" charset="0"/>
              </a:rPr>
              <a:t>initiative </a:t>
            </a:r>
            <a:r>
              <a:rPr sz="2000" spc="-25" dirty="0">
                <a:latin typeface="Times New Roman" pitchFamily="18" charset="0"/>
                <a:cs typeface="Times New Roman" pitchFamily="18" charset="0"/>
              </a:rPr>
              <a:t>in </a:t>
            </a:r>
            <a:r>
              <a:rPr sz="2000" dirty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sz="2000" spc="-40" dirty="0">
                <a:latin typeface="Times New Roman" pitchFamily="18" charset="0"/>
                <a:cs typeface="Times New Roman" pitchFamily="18" charset="0"/>
              </a:rPr>
              <a:t>work</a:t>
            </a:r>
            <a:r>
              <a:rPr sz="2000" spc="-235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sz="2000" spc="-40" dirty="0">
                <a:latin typeface="Times New Roman" pitchFamily="18" charset="0"/>
                <a:cs typeface="Times New Roman" pitchFamily="18" charset="0"/>
              </a:rPr>
              <a:t>assigned.</a:t>
            </a:r>
          </a:p>
          <a:p>
            <a:pPr marL="323215" marR="52069" indent="-274320" algn="just">
              <a:lnSpc>
                <a:spcPct val="150000"/>
              </a:lnSpc>
              <a:spcBef>
                <a:spcPts val="63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323850" algn="l"/>
              </a:tabLst>
            </a:pPr>
            <a:r>
              <a:rPr sz="2000" spc="-25" dirty="0">
                <a:latin typeface="Times New Roman" pitchFamily="18" charset="0"/>
                <a:cs typeface="Times New Roman" pitchFamily="18" charset="0"/>
              </a:rPr>
              <a:t>Organisations </a:t>
            </a:r>
            <a:r>
              <a:rPr sz="2000" spc="-45" dirty="0">
                <a:latin typeface="Times New Roman" pitchFamily="18" charset="0"/>
                <a:cs typeface="Times New Roman" pitchFamily="18" charset="0"/>
              </a:rPr>
              <a:t>prosper </a:t>
            </a:r>
            <a:r>
              <a:rPr sz="2000" spc="-20" dirty="0">
                <a:latin typeface="Times New Roman" pitchFamily="18" charset="0"/>
                <a:cs typeface="Times New Roman" pitchFamily="18" charset="0"/>
              </a:rPr>
              <a:t>when </a:t>
            </a:r>
            <a:r>
              <a:rPr sz="2000" dirty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sz="2000" spc="-35" dirty="0">
                <a:latin typeface="Times New Roman" pitchFamily="18" charset="0"/>
                <a:cs typeface="Times New Roman" pitchFamily="18" charset="0"/>
              </a:rPr>
              <a:t>employees </a:t>
            </a:r>
            <a:r>
              <a:rPr sz="2000" spc="-60" dirty="0">
                <a:latin typeface="Times New Roman" pitchFamily="18" charset="0"/>
                <a:cs typeface="Times New Roman" pitchFamily="18" charset="0"/>
              </a:rPr>
              <a:t>are  </a:t>
            </a:r>
            <a:r>
              <a:rPr sz="2000" spc="-25" dirty="0">
                <a:latin typeface="Times New Roman" pitchFamily="18" charset="0"/>
                <a:cs typeface="Times New Roman" pitchFamily="18" charset="0"/>
              </a:rPr>
              <a:t>motivated </a:t>
            </a:r>
            <a:r>
              <a:rPr sz="2000" spc="-20" dirty="0">
                <a:latin typeface="Times New Roman" pitchFamily="18" charset="0"/>
                <a:cs typeface="Times New Roman" pitchFamily="18" charset="0"/>
              </a:rPr>
              <a:t>through </a:t>
            </a:r>
            <a:r>
              <a:rPr sz="2000" spc="-30" dirty="0">
                <a:latin typeface="Times New Roman" pitchFamily="18" charset="0"/>
                <a:cs typeface="Times New Roman" pitchFamily="18" charset="0"/>
              </a:rPr>
              <a:t>special </a:t>
            </a:r>
            <a:r>
              <a:rPr sz="2000" spc="-35" dirty="0">
                <a:latin typeface="Times New Roman" pitchFamily="18" charset="0"/>
                <a:cs typeface="Times New Roman" pitchFamily="18" charset="0"/>
              </a:rPr>
              <a:t>efforts </a:t>
            </a:r>
            <a:r>
              <a:rPr sz="2000" spc="-20" dirty="0">
                <a:latin typeface="Times New Roman" pitchFamily="18" charset="0"/>
                <a:cs typeface="Times New Roman" pitchFamily="18" charset="0"/>
              </a:rPr>
              <a:t>including </a:t>
            </a:r>
            <a:r>
              <a:rPr sz="2000" spc="-40" dirty="0">
                <a:latin typeface="Times New Roman" pitchFamily="18" charset="0"/>
                <a:cs typeface="Times New Roman" pitchFamily="18" charset="0"/>
              </a:rPr>
              <a:t>provision </a:t>
            </a:r>
            <a:r>
              <a:rPr sz="2000" spc="-20" dirty="0">
                <a:latin typeface="Times New Roman" pitchFamily="18" charset="0"/>
                <a:cs typeface="Times New Roman" pitchFamily="18" charset="0"/>
              </a:rPr>
              <a:t>of  </a:t>
            </a:r>
            <a:r>
              <a:rPr sz="2000" spc="-25" dirty="0">
                <a:latin typeface="Times New Roman" pitchFamily="18" charset="0"/>
                <a:cs typeface="Times New Roman" pitchFamily="18" charset="0"/>
              </a:rPr>
              <a:t>facilities </a:t>
            </a:r>
            <a:r>
              <a:rPr sz="2000" spc="-35" dirty="0">
                <a:latin typeface="Times New Roman" pitchFamily="18" charset="0"/>
                <a:cs typeface="Times New Roman" pitchFamily="18" charset="0"/>
              </a:rPr>
              <a:t>and</a:t>
            </a:r>
            <a:r>
              <a:rPr sz="2000" spc="-4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sz="2000" spc="-35" dirty="0">
                <a:latin typeface="Times New Roman" pitchFamily="18" charset="0"/>
                <a:cs typeface="Times New Roman" pitchFamily="18" charset="0"/>
              </a:rPr>
              <a:t>incentives.</a:t>
            </a:r>
          </a:p>
          <a:p>
            <a:pPr marL="323215" marR="53975" indent="-274320" algn="just">
              <a:lnSpc>
                <a:spcPct val="150000"/>
              </a:lnSpc>
              <a:spcBef>
                <a:spcPts val="62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323850" algn="l"/>
              </a:tabLst>
            </a:pPr>
            <a:r>
              <a:rPr sz="2000" spc="-30" dirty="0">
                <a:latin typeface="Times New Roman" pitchFamily="18" charset="0"/>
                <a:cs typeface="Times New Roman" pitchFamily="18" charset="0"/>
              </a:rPr>
              <a:t>Motivation </a:t>
            </a:r>
            <a:r>
              <a:rPr sz="2000" spc="-50" dirty="0">
                <a:latin typeface="Times New Roman" pitchFamily="18" charset="0"/>
                <a:cs typeface="Times New Roman" pitchFamily="18" charset="0"/>
              </a:rPr>
              <a:t>is </a:t>
            </a:r>
            <a:r>
              <a:rPr sz="2000" spc="-20" dirty="0">
                <a:latin typeface="Times New Roman" pitchFamily="18" charset="0"/>
                <a:cs typeface="Times New Roman" pitchFamily="18" charset="0"/>
              </a:rPr>
              <a:t>actually </a:t>
            </a:r>
            <a:r>
              <a:rPr sz="2000" spc="-40" dirty="0">
                <a:latin typeface="Times New Roman" pitchFamily="18" charset="0"/>
                <a:cs typeface="Times New Roman" pitchFamily="18" charset="0"/>
              </a:rPr>
              <a:t>inspiring </a:t>
            </a:r>
            <a:r>
              <a:rPr sz="2000" spc="-35" dirty="0">
                <a:latin typeface="Times New Roman" pitchFamily="18" charset="0"/>
                <a:cs typeface="Times New Roman" pitchFamily="18" charset="0"/>
              </a:rPr>
              <a:t>and </a:t>
            </a:r>
            <a:r>
              <a:rPr sz="2000" spc="-30" dirty="0">
                <a:latin typeface="Times New Roman" pitchFamily="18" charset="0"/>
                <a:cs typeface="Times New Roman" pitchFamily="18" charset="0"/>
              </a:rPr>
              <a:t>encouraging </a:t>
            </a:r>
            <a:r>
              <a:rPr sz="2000" spc="-90" dirty="0">
                <a:latin typeface="Times New Roman" pitchFamily="18" charset="0"/>
                <a:cs typeface="Times New Roman" pitchFamily="18" charset="0"/>
              </a:rPr>
              <a:t>people  </a:t>
            </a:r>
            <a:r>
              <a:rPr sz="2000" spc="-5" dirty="0">
                <a:latin typeface="Times New Roman" pitchFamily="18" charset="0"/>
                <a:cs typeface="Times New Roman" pitchFamily="18" charset="0"/>
              </a:rPr>
              <a:t>to </a:t>
            </a:r>
            <a:r>
              <a:rPr sz="2000" spc="-40" dirty="0">
                <a:latin typeface="Times New Roman" pitchFamily="18" charset="0"/>
                <a:cs typeface="Times New Roman" pitchFamily="18" charset="0"/>
              </a:rPr>
              <a:t>work more </a:t>
            </a:r>
            <a:r>
              <a:rPr sz="2000" spc="-35" dirty="0">
                <a:latin typeface="Times New Roman" pitchFamily="18" charset="0"/>
                <a:cs typeface="Times New Roman" pitchFamily="18" charset="0"/>
              </a:rPr>
              <a:t>and </a:t>
            </a:r>
            <a:r>
              <a:rPr sz="2000" spc="-15" dirty="0">
                <a:latin typeface="Times New Roman" pitchFamily="18" charset="0"/>
                <a:cs typeface="Times New Roman" pitchFamily="18" charset="0"/>
              </a:rPr>
              <a:t>contribute </a:t>
            </a:r>
            <a:r>
              <a:rPr sz="2000" spc="-40" dirty="0">
                <a:latin typeface="Times New Roman" pitchFamily="18" charset="0"/>
                <a:cs typeface="Times New Roman" pitchFamily="18" charset="0"/>
              </a:rPr>
              <a:t>more </a:t>
            </a:r>
            <a:r>
              <a:rPr sz="2000" spc="-5" dirty="0">
                <a:latin typeface="Times New Roman" pitchFamily="18" charset="0"/>
                <a:cs typeface="Times New Roman" pitchFamily="18" charset="0"/>
              </a:rPr>
              <a:t>to </a:t>
            </a:r>
            <a:r>
              <a:rPr sz="2000" spc="-25" dirty="0">
                <a:latin typeface="Times New Roman" pitchFamily="18" charset="0"/>
                <a:cs typeface="Times New Roman" pitchFamily="18" charset="0"/>
              </a:rPr>
              <a:t>achieve  </a:t>
            </a:r>
            <a:r>
              <a:rPr sz="2000" spc="-35" dirty="0">
                <a:latin typeface="Times New Roman" pitchFamily="18" charset="0"/>
                <a:cs typeface="Times New Roman" pitchFamily="18" charset="0"/>
              </a:rPr>
              <a:t>organisational</a:t>
            </a:r>
            <a:r>
              <a:rPr sz="2000" spc="-6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sz="2000" spc="-30" dirty="0">
                <a:latin typeface="Times New Roman" pitchFamily="18" charset="0"/>
                <a:cs typeface="Times New Roman" pitchFamily="18" charset="0"/>
              </a:rPr>
              <a:t>objectives.</a:t>
            </a:r>
          </a:p>
          <a:p>
            <a:pPr marL="323850" indent="-274320" algn="just">
              <a:lnSpc>
                <a:spcPct val="150000"/>
              </a:lnSpc>
              <a:spcBef>
                <a:spcPts val="630"/>
              </a:spcBef>
              <a:buClr>
                <a:srgbClr val="0AD0D9"/>
              </a:buClr>
              <a:buSzPct val="94230"/>
              <a:buFont typeface="Arial"/>
              <a:buChar char=""/>
              <a:tabLst>
                <a:tab pos="323850" algn="l"/>
              </a:tabLst>
            </a:pPr>
            <a:r>
              <a:rPr sz="2000" spc="-80" dirty="0">
                <a:latin typeface="Times New Roman" pitchFamily="18" charset="0"/>
                <a:cs typeface="Times New Roman" pitchFamily="18" charset="0"/>
              </a:rPr>
              <a:t>It </a:t>
            </a:r>
            <a:r>
              <a:rPr sz="2000" spc="-50" dirty="0">
                <a:latin typeface="Times New Roman" pitchFamily="18" charset="0"/>
                <a:cs typeface="Times New Roman" pitchFamily="18" charset="0"/>
              </a:rPr>
              <a:t>is </a:t>
            </a:r>
            <a:r>
              <a:rPr sz="2000" spc="-60" dirty="0">
                <a:latin typeface="Times New Roman" pitchFamily="18" charset="0"/>
                <a:cs typeface="Times New Roman" pitchFamily="18" charset="0"/>
              </a:rPr>
              <a:t>a </a:t>
            </a:r>
            <a:r>
              <a:rPr sz="2000" spc="-25" dirty="0">
                <a:latin typeface="Times New Roman" pitchFamily="18" charset="0"/>
                <a:cs typeface="Times New Roman" pitchFamily="18" charset="0"/>
              </a:rPr>
              <a:t>psychological </a:t>
            </a:r>
            <a:r>
              <a:rPr sz="2000" spc="-45" dirty="0">
                <a:latin typeface="Times New Roman" pitchFamily="18" charset="0"/>
                <a:cs typeface="Times New Roman" pitchFamily="18" charset="0"/>
              </a:rPr>
              <a:t>process </a:t>
            </a:r>
            <a:r>
              <a:rPr sz="2000" spc="-20" dirty="0">
                <a:latin typeface="Times New Roman" pitchFamily="18" charset="0"/>
                <a:cs typeface="Times New Roman" pitchFamily="18" charset="0"/>
              </a:rPr>
              <a:t>of </a:t>
            </a:r>
            <a:r>
              <a:rPr sz="2000" spc="-35" dirty="0">
                <a:latin typeface="Times New Roman" pitchFamily="18" charset="0"/>
                <a:cs typeface="Times New Roman" pitchFamily="18" charset="0"/>
              </a:rPr>
              <a:t>great</a:t>
            </a:r>
            <a:r>
              <a:rPr sz="2000" spc="-16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sz="2000" spc="-25" dirty="0">
                <a:latin typeface="Times New Roman" pitchFamily="18" charset="0"/>
                <a:cs typeface="Times New Roman" pitchFamily="18" charset="0"/>
              </a:rPr>
              <a:t>significance.</a:t>
            </a:r>
          </a:p>
        </p:txBody>
      </p:sp>
    </p:spTree>
    <p:extLst>
      <p:ext uri="{BB962C8B-B14F-4D97-AF65-F5344CB8AC3E}">
        <p14:creationId xmlns:p14="http://schemas.microsoft.com/office/powerpoint/2010/main" val="61657859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object 8"/>
          <p:cNvSpPr txBox="1">
            <a:spLocks noGrp="1"/>
          </p:cNvSpPr>
          <p:nvPr>
            <p:ph type="title"/>
          </p:nvPr>
        </p:nvSpPr>
        <p:spPr>
          <a:xfrm>
            <a:off x="457200" y="318866"/>
            <a:ext cx="8229600" cy="505267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4604">
              <a:lnSpc>
                <a:spcPct val="100000"/>
              </a:lnSpc>
              <a:spcBef>
                <a:spcPts val="100"/>
              </a:spcBef>
            </a:pPr>
            <a:r>
              <a:rPr sz="3200" b="1" spc="-10" dirty="0"/>
              <a:t>Communicating</a:t>
            </a:r>
          </a:p>
        </p:txBody>
      </p:sp>
      <p:sp>
        <p:nvSpPr>
          <p:cNvPr id="9" name="object 9"/>
          <p:cNvSpPr txBox="1"/>
          <p:nvPr/>
        </p:nvSpPr>
        <p:spPr>
          <a:xfrm>
            <a:off x="152400" y="762000"/>
            <a:ext cx="8763000" cy="598368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286385" marR="466725" indent="-274320" algn="just">
              <a:lnSpc>
                <a:spcPct val="150000"/>
              </a:lnSpc>
              <a:spcBef>
                <a:spcPts val="100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020" algn="l"/>
              </a:tabLst>
            </a:pPr>
            <a:r>
              <a:rPr sz="2200" spc="-15" dirty="0">
                <a:latin typeface="Georgia"/>
                <a:cs typeface="Georgia"/>
              </a:rPr>
              <a:t>Communication </a:t>
            </a:r>
            <a:r>
              <a:rPr sz="2200" spc="-45" dirty="0">
                <a:latin typeface="Georgia"/>
                <a:cs typeface="Georgia"/>
              </a:rPr>
              <a:t>is </a:t>
            </a:r>
            <a:r>
              <a:rPr sz="2200" spc="-40" dirty="0">
                <a:latin typeface="Georgia"/>
                <a:cs typeface="Georgia"/>
              </a:rPr>
              <a:t>necessary for </a:t>
            </a:r>
            <a:r>
              <a:rPr sz="2200" dirty="0">
                <a:latin typeface="Georgia"/>
                <a:cs typeface="Georgia"/>
              </a:rPr>
              <a:t>the </a:t>
            </a:r>
            <a:r>
              <a:rPr sz="2200" spc="-35" dirty="0">
                <a:latin typeface="Georgia"/>
                <a:cs typeface="Georgia"/>
              </a:rPr>
              <a:t>exchange </a:t>
            </a:r>
            <a:r>
              <a:rPr sz="2200" spc="-20" dirty="0">
                <a:latin typeface="Georgia"/>
                <a:cs typeface="Georgia"/>
              </a:rPr>
              <a:t>of </a:t>
            </a:r>
            <a:r>
              <a:rPr sz="2200" spc="-30" dirty="0">
                <a:latin typeface="Georgia"/>
                <a:cs typeface="Georgia"/>
              </a:rPr>
              <a:t>facts,  </a:t>
            </a:r>
            <a:r>
              <a:rPr sz="2200" spc="-25" dirty="0">
                <a:latin typeface="Georgia"/>
                <a:cs typeface="Georgia"/>
              </a:rPr>
              <a:t>opinions, </a:t>
            </a:r>
            <a:r>
              <a:rPr sz="2200" spc="-40" dirty="0">
                <a:latin typeface="Georgia"/>
                <a:cs typeface="Georgia"/>
              </a:rPr>
              <a:t>ideas </a:t>
            </a:r>
            <a:r>
              <a:rPr sz="2200" spc="-35" dirty="0">
                <a:latin typeface="Georgia"/>
                <a:cs typeface="Georgia"/>
              </a:rPr>
              <a:t>and </a:t>
            </a:r>
            <a:r>
              <a:rPr sz="2200" spc="-25" dirty="0">
                <a:latin typeface="Georgia"/>
                <a:cs typeface="Georgia"/>
              </a:rPr>
              <a:t>information </a:t>
            </a:r>
            <a:r>
              <a:rPr sz="2200" spc="-20" dirty="0">
                <a:latin typeface="Georgia"/>
                <a:cs typeface="Georgia"/>
              </a:rPr>
              <a:t>between </a:t>
            </a:r>
            <a:r>
              <a:rPr sz="2200" spc="-30" dirty="0">
                <a:latin typeface="Georgia"/>
                <a:cs typeface="Georgia"/>
              </a:rPr>
              <a:t>individual </a:t>
            </a:r>
            <a:r>
              <a:rPr sz="2200" spc="-35" dirty="0">
                <a:latin typeface="Georgia"/>
                <a:cs typeface="Georgia"/>
              </a:rPr>
              <a:t>and  </a:t>
            </a:r>
            <a:r>
              <a:rPr sz="2200" spc="-30" dirty="0">
                <a:latin typeface="Georgia"/>
                <a:cs typeface="Georgia"/>
              </a:rPr>
              <a:t>departments.</a:t>
            </a:r>
            <a:endParaRPr sz="2200" dirty="0">
              <a:latin typeface="Georgia"/>
              <a:cs typeface="Georgia"/>
            </a:endParaRPr>
          </a:p>
          <a:p>
            <a:pPr marL="286385" marR="741680" indent="-274320" algn="just">
              <a:lnSpc>
                <a:spcPct val="150000"/>
              </a:lnSpc>
              <a:spcBef>
                <a:spcPts val="580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020" algn="l"/>
              </a:tabLst>
            </a:pPr>
            <a:r>
              <a:rPr sz="2200" spc="-75" dirty="0">
                <a:latin typeface="Georgia"/>
                <a:cs typeface="Georgia"/>
              </a:rPr>
              <a:t>In </a:t>
            </a:r>
            <a:r>
              <a:rPr sz="2200" spc="-40" dirty="0">
                <a:latin typeface="Georgia"/>
                <a:cs typeface="Georgia"/>
              </a:rPr>
              <a:t>an </a:t>
            </a:r>
            <a:r>
              <a:rPr sz="2200" spc="-30" dirty="0">
                <a:latin typeface="Georgia"/>
                <a:cs typeface="Georgia"/>
              </a:rPr>
              <a:t>organisation, </a:t>
            </a:r>
            <a:r>
              <a:rPr sz="2200" spc="-20" dirty="0">
                <a:latin typeface="Georgia"/>
                <a:cs typeface="Georgia"/>
              </a:rPr>
              <a:t>communication </a:t>
            </a:r>
            <a:r>
              <a:rPr sz="2200" spc="-50" dirty="0">
                <a:latin typeface="Georgia"/>
                <a:cs typeface="Georgia"/>
              </a:rPr>
              <a:t>is </a:t>
            </a:r>
            <a:r>
              <a:rPr sz="2200" spc="-30" dirty="0">
                <a:latin typeface="Georgia"/>
                <a:cs typeface="Georgia"/>
              </a:rPr>
              <a:t>useful </a:t>
            </a:r>
            <a:r>
              <a:rPr sz="2200" spc="-40" dirty="0">
                <a:latin typeface="Georgia"/>
                <a:cs typeface="Georgia"/>
              </a:rPr>
              <a:t>for </a:t>
            </a:r>
            <a:r>
              <a:rPr sz="2200" spc="-85" dirty="0">
                <a:latin typeface="Georgia"/>
                <a:cs typeface="Georgia"/>
              </a:rPr>
              <a:t>giving  </a:t>
            </a:r>
            <a:r>
              <a:rPr sz="2200" spc="-30" dirty="0">
                <a:latin typeface="Georgia"/>
                <a:cs typeface="Georgia"/>
              </a:rPr>
              <a:t>information, </a:t>
            </a:r>
            <a:r>
              <a:rPr sz="2200" spc="-25" dirty="0">
                <a:latin typeface="Georgia"/>
                <a:cs typeface="Georgia"/>
              </a:rPr>
              <a:t>guidance </a:t>
            </a:r>
            <a:r>
              <a:rPr sz="2200" spc="-35" dirty="0">
                <a:latin typeface="Georgia"/>
                <a:cs typeface="Georgia"/>
              </a:rPr>
              <a:t>and</a:t>
            </a:r>
            <a:r>
              <a:rPr sz="2200" spc="-50" dirty="0">
                <a:latin typeface="Georgia"/>
                <a:cs typeface="Georgia"/>
              </a:rPr>
              <a:t> </a:t>
            </a:r>
            <a:r>
              <a:rPr sz="2200" spc="-30" dirty="0">
                <a:latin typeface="Georgia"/>
                <a:cs typeface="Georgia"/>
              </a:rPr>
              <a:t>instructions.</a:t>
            </a:r>
            <a:endParaRPr sz="2200" dirty="0">
              <a:latin typeface="Georgia"/>
              <a:cs typeface="Georgia"/>
            </a:endParaRPr>
          </a:p>
          <a:p>
            <a:pPr marL="287020" indent="-274320" algn="just">
              <a:lnSpc>
                <a:spcPct val="150000"/>
              </a:lnSpc>
              <a:spcBef>
                <a:spcPts val="575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020" algn="l"/>
              </a:tabLst>
            </a:pPr>
            <a:r>
              <a:rPr sz="2200" spc="-50" dirty="0">
                <a:latin typeface="Georgia"/>
                <a:cs typeface="Georgia"/>
              </a:rPr>
              <a:t>Managers </a:t>
            </a:r>
            <a:r>
              <a:rPr sz="2200" spc="-20" dirty="0">
                <a:latin typeface="Georgia"/>
                <a:cs typeface="Georgia"/>
              </a:rPr>
              <a:t>should </a:t>
            </a:r>
            <a:r>
              <a:rPr sz="2200" spc="-15" dirty="0">
                <a:latin typeface="Georgia"/>
                <a:cs typeface="Georgia"/>
              </a:rPr>
              <a:t>be </a:t>
            </a:r>
            <a:r>
              <a:rPr sz="2200" spc="-20" dirty="0">
                <a:latin typeface="Georgia"/>
                <a:cs typeface="Georgia"/>
              </a:rPr>
              <a:t>good</a:t>
            </a:r>
            <a:r>
              <a:rPr sz="2200" spc="-70" dirty="0">
                <a:latin typeface="Georgia"/>
                <a:cs typeface="Georgia"/>
              </a:rPr>
              <a:t> </a:t>
            </a:r>
            <a:r>
              <a:rPr sz="2200" spc="-30" dirty="0">
                <a:latin typeface="Georgia"/>
                <a:cs typeface="Georgia"/>
              </a:rPr>
              <a:t>communicators.</a:t>
            </a:r>
            <a:endParaRPr sz="2200" dirty="0">
              <a:latin typeface="Georgia"/>
              <a:cs typeface="Georgia"/>
            </a:endParaRPr>
          </a:p>
          <a:p>
            <a:pPr marL="286385" marR="5080" indent="-274320" algn="just">
              <a:lnSpc>
                <a:spcPct val="150000"/>
              </a:lnSpc>
              <a:spcBef>
                <a:spcPts val="575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020" algn="l"/>
              </a:tabLst>
            </a:pPr>
            <a:r>
              <a:rPr sz="2200" spc="-15" dirty="0">
                <a:latin typeface="Georgia"/>
                <a:cs typeface="Georgia"/>
              </a:rPr>
              <a:t>They </a:t>
            </a:r>
            <a:r>
              <a:rPr sz="2200" spc="-55" dirty="0">
                <a:latin typeface="Georgia"/>
                <a:cs typeface="Georgia"/>
              </a:rPr>
              <a:t>have </a:t>
            </a:r>
            <a:r>
              <a:rPr sz="2200" spc="-5" dirty="0">
                <a:latin typeface="Georgia"/>
                <a:cs typeface="Georgia"/>
              </a:rPr>
              <a:t>to </a:t>
            </a:r>
            <a:r>
              <a:rPr sz="2200" spc="-35" dirty="0">
                <a:latin typeface="Georgia"/>
                <a:cs typeface="Georgia"/>
              </a:rPr>
              <a:t>use </a:t>
            </a:r>
            <a:r>
              <a:rPr sz="2200" spc="-50" dirty="0">
                <a:latin typeface="Georgia"/>
                <a:cs typeface="Georgia"/>
              </a:rPr>
              <a:t>major </a:t>
            </a:r>
            <a:r>
              <a:rPr sz="2200" spc="-15" dirty="0">
                <a:latin typeface="Georgia"/>
                <a:cs typeface="Georgia"/>
              </a:rPr>
              <a:t>portion </a:t>
            </a:r>
            <a:r>
              <a:rPr sz="2200" spc="-20" dirty="0">
                <a:latin typeface="Georgia"/>
                <a:cs typeface="Georgia"/>
              </a:rPr>
              <a:t>of their </a:t>
            </a:r>
            <a:r>
              <a:rPr sz="2200" spc="-15" dirty="0">
                <a:latin typeface="Georgia"/>
                <a:cs typeface="Georgia"/>
              </a:rPr>
              <a:t>time </a:t>
            </a:r>
            <a:r>
              <a:rPr sz="2200" spc="-10" dirty="0">
                <a:latin typeface="Georgia"/>
                <a:cs typeface="Georgia"/>
              </a:rPr>
              <a:t>on  </a:t>
            </a:r>
            <a:r>
              <a:rPr sz="2200" spc="-20" dirty="0">
                <a:latin typeface="Georgia"/>
                <a:cs typeface="Georgia"/>
              </a:rPr>
              <a:t>communication </a:t>
            </a:r>
            <a:r>
              <a:rPr sz="2200" spc="-25" dirty="0">
                <a:latin typeface="Georgia"/>
                <a:cs typeface="Georgia"/>
              </a:rPr>
              <a:t>in </a:t>
            </a:r>
            <a:r>
              <a:rPr sz="2200" spc="-40" dirty="0">
                <a:latin typeface="Georgia"/>
                <a:cs typeface="Georgia"/>
              </a:rPr>
              <a:t>order </a:t>
            </a:r>
            <a:r>
              <a:rPr sz="2200" spc="-5" dirty="0">
                <a:latin typeface="Georgia"/>
                <a:cs typeface="Georgia"/>
              </a:rPr>
              <a:t>to </a:t>
            </a:r>
            <a:r>
              <a:rPr sz="2200" spc="-20" dirty="0">
                <a:latin typeface="Georgia"/>
                <a:cs typeface="Georgia"/>
              </a:rPr>
              <a:t>direct, </a:t>
            </a:r>
            <a:r>
              <a:rPr sz="2200" spc="-25" dirty="0">
                <a:latin typeface="Georgia"/>
                <a:cs typeface="Georgia"/>
              </a:rPr>
              <a:t>motivate </a:t>
            </a:r>
            <a:r>
              <a:rPr sz="2200" spc="-35" dirty="0">
                <a:latin typeface="Georgia"/>
                <a:cs typeface="Georgia"/>
              </a:rPr>
              <a:t>and</a:t>
            </a:r>
            <a:r>
              <a:rPr sz="2200" spc="-225" dirty="0">
                <a:latin typeface="Georgia"/>
                <a:cs typeface="Georgia"/>
              </a:rPr>
              <a:t> </a:t>
            </a:r>
            <a:r>
              <a:rPr sz="2200" spc="-40" dirty="0">
                <a:latin typeface="Georgia"/>
                <a:cs typeface="Georgia"/>
              </a:rPr>
              <a:t>co-ordinate  </a:t>
            </a:r>
            <a:r>
              <a:rPr sz="2200" spc="-20" dirty="0">
                <a:latin typeface="Georgia"/>
                <a:cs typeface="Georgia"/>
              </a:rPr>
              <a:t>activities of their</a:t>
            </a:r>
            <a:r>
              <a:rPr sz="2200" spc="-125" dirty="0">
                <a:latin typeface="Georgia"/>
                <a:cs typeface="Georgia"/>
              </a:rPr>
              <a:t> </a:t>
            </a:r>
            <a:r>
              <a:rPr sz="2200" spc="-40" dirty="0">
                <a:latin typeface="Georgia"/>
                <a:cs typeface="Georgia"/>
              </a:rPr>
              <a:t>subordinates.</a:t>
            </a:r>
            <a:endParaRPr sz="2200" dirty="0">
              <a:latin typeface="Georgia"/>
              <a:cs typeface="Georgia"/>
            </a:endParaRPr>
          </a:p>
          <a:p>
            <a:pPr marL="287020" indent="-274320" algn="just">
              <a:lnSpc>
                <a:spcPct val="150000"/>
              </a:lnSpc>
              <a:spcBef>
                <a:spcPts val="580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020" algn="l"/>
              </a:tabLst>
            </a:pPr>
            <a:r>
              <a:rPr sz="2200" spc="-35" dirty="0">
                <a:latin typeface="Georgia"/>
                <a:cs typeface="Georgia"/>
              </a:rPr>
              <a:t>People </a:t>
            </a:r>
            <a:r>
              <a:rPr sz="2200" spc="-10" dirty="0">
                <a:latin typeface="Georgia"/>
                <a:cs typeface="Georgia"/>
              </a:rPr>
              <a:t>think </a:t>
            </a:r>
            <a:r>
              <a:rPr sz="2200" spc="-35" dirty="0">
                <a:latin typeface="Georgia"/>
                <a:cs typeface="Georgia"/>
              </a:rPr>
              <a:t>and </a:t>
            </a:r>
            <a:r>
              <a:rPr sz="2200" spc="-10" dirty="0">
                <a:latin typeface="Georgia"/>
                <a:cs typeface="Georgia"/>
              </a:rPr>
              <a:t>act </a:t>
            </a:r>
            <a:r>
              <a:rPr sz="2200" spc="-20" dirty="0">
                <a:latin typeface="Georgia"/>
                <a:cs typeface="Georgia"/>
              </a:rPr>
              <a:t>collectively through</a:t>
            </a:r>
            <a:r>
              <a:rPr sz="2200" spc="-245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communication.</a:t>
            </a:r>
            <a:endParaRPr sz="2200" dirty="0">
              <a:latin typeface="Georgia"/>
              <a:cs typeface="Georgia"/>
            </a:endParaRPr>
          </a:p>
          <a:p>
            <a:pPr marL="286385" marR="209550" indent="-274320" algn="just">
              <a:lnSpc>
                <a:spcPct val="150000"/>
              </a:lnSpc>
              <a:spcBef>
                <a:spcPts val="575"/>
              </a:spcBef>
              <a:buClr>
                <a:srgbClr val="0AD0D9"/>
              </a:buClr>
              <a:buSzPct val="93750"/>
              <a:buFont typeface="Arial"/>
              <a:buChar char=""/>
              <a:tabLst>
                <a:tab pos="287020" algn="l"/>
              </a:tabLst>
            </a:pPr>
            <a:r>
              <a:rPr sz="2200" spc="-30" dirty="0">
                <a:latin typeface="Georgia"/>
                <a:cs typeface="Georgia"/>
              </a:rPr>
              <a:t>According </a:t>
            </a:r>
            <a:r>
              <a:rPr sz="2200" spc="-5" dirty="0">
                <a:latin typeface="Georgia"/>
                <a:cs typeface="Georgia"/>
              </a:rPr>
              <a:t>to </a:t>
            </a:r>
            <a:r>
              <a:rPr sz="2200" spc="-40" dirty="0">
                <a:latin typeface="Georgia"/>
                <a:cs typeface="Georgia"/>
              </a:rPr>
              <a:t>Louis </a:t>
            </a:r>
            <a:r>
              <a:rPr sz="2200" spc="-20" dirty="0">
                <a:latin typeface="Georgia"/>
                <a:cs typeface="Georgia"/>
              </a:rPr>
              <a:t>Allen, </a:t>
            </a:r>
            <a:r>
              <a:rPr sz="2200" spc="-25" dirty="0">
                <a:latin typeface="Georgia"/>
                <a:cs typeface="Georgia"/>
              </a:rPr>
              <a:t>"Communication </a:t>
            </a:r>
            <a:r>
              <a:rPr sz="2200" spc="-50" dirty="0">
                <a:latin typeface="Georgia"/>
                <a:cs typeface="Georgia"/>
              </a:rPr>
              <a:t>involves </a:t>
            </a:r>
            <a:r>
              <a:rPr sz="2200" spc="-60" dirty="0">
                <a:latin typeface="Georgia"/>
                <a:cs typeface="Georgia"/>
              </a:rPr>
              <a:t>a  </a:t>
            </a:r>
            <a:r>
              <a:rPr sz="2200" spc="-30" dirty="0">
                <a:latin typeface="Georgia"/>
                <a:cs typeface="Georgia"/>
              </a:rPr>
              <a:t>systematic </a:t>
            </a:r>
            <a:r>
              <a:rPr sz="2200" spc="-35" dirty="0">
                <a:latin typeface="Georgia"/>
                <a:cs typeface="Georgia"/>
              </a:rPr>
              <a:t>and </a:t>
            </a:r>
            <a:r>
              <a:rPr sz="2200" spc="-15" dirty="0">
                <a:latin typeface="Georgia"/>
                <a:cs typeface="Georgia"/>
              </a:rPr>
              <a:t>continuing </a:t>
            </a:r>
            <a:r>
              <a:rPr sz="2200" spc="-45" dirty="0">
                <a:latin typeface="Georgia"/>
                <a:cs typeface="Georgia"/>
              </a:rPr>
              <a:t>process </a:t>
            </a:r>
            <a:r>
              <a:rPr sz="2200" spc="-20" dirty="0">
                <a:latin typeface="Georgia"/>
                <a:cs typeface="Georgia"/>
              </a:rPr>
              <a:t>of </a:t>
            </a:r>
            <a:r>
              <a:rPr sz="2200" spc="-25" dirty="0">
                <a:latin typeface="Georgia"/>
                <a:cs typeface="Georgia"/>
              </a:rPr>
              <a:t>telling, listening </a:t>
            </a:r>
            <a:r>
              <a:rPr sz="2200" spc="-35" dirty="0">
                <a:latin typeface="Georgia"/>
                <a:cs typeface="Georgia"/>
              </a:rPr>
              <a:t>and  understanding".</a:t>
            </a:r>
            <a:endParaRPr sz="2200" dirty="0">
              <a:latin typeface="Georgia"/>
              <a:cs typeface="Georgia"/>
            </a:endParaRPr>
          </a:p>
        </p:txBody>
      </p:sp>
    </p:spTree>
    <p:extLst>
      <p:ext uri="{BB962C8B-B14F-4D97-AF65-F5344CB8AC3E}">
        <p14:creationId xmlns:p14="http://schemas.microsoft.com/office/powerpoint/2010/main" val="382738980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6340</TotalTime>
  <Words>934</Words>
  <Application>Microsoft Office PowerPoint</Application>
  <PresentationFormat>On-screen Show (4:3)</PresentationFormat>
  <Paragraphs>87</Paragraphs>
  <Slides>15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20" baseType="lpstr">
      <vt:lpstr>Arial</vt:lpstr>
      <vt:lpstr>Calibri</vt:lpstr>
      <vt:lpstr>Georgia</vt:lpstr>
      <vt:lpstr>Times New Roman</vt:lpstr>
      <vt:lpstr>Office Theme</vt:lpstr>
      <vt:lpstr>PowerPoint Presentation</vt:lpstr>
      <vt:lpstr>Process of management</vt:lpstr>
      <vt:lpstr>PowerPoint Presentation</vt:lpstr>
      <vt:lpstr>PowerPoint Presentation</vt:lpstr>
      <vt:lpstr>PowerPoint Presentation</vt:lpstr>
      <vt:lpstr>Elements/Components of  Management Process</vt:lpstr>
      <vt:lpstr>PowerPoint Presentation</vt:lpstr>
      <vt:lpstr>Planning</vt:lpstr>
      <vt:lpstr>Organising</vt:lpstr>
      <vt:lpstr>Staffing</vt:lpstr>
      <vt:lpstr>Directing (Leading)</vt:lpstr>
      <vt:lpstr>Coordinating</vt:lpstr>
      <vt:lpstr>Controlling</vt:lpstr>
      <vt:lpstr>Motivating</vt:lpstr>
      <vt:lpstr>Communicating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Introduction to Economics</dc:title>
  <dc:creator>SONY</dc:creator>
  <cp:lastModifiedBy>HP</cp:lastModifiedBy>
  <cp:revision>298</cp:revision>
  <dcterms:created xsi:type="dcterms:W3CDTF">2020-01-10T02:05:01Z</dcterms:created>
  <dcterms:modified xsi:type="dcterms:W3CDTF">2020-11-09T06:24:09Z</dcterms:modified>
</cp:coreProperties>
</file>