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7" r:id="rId2"/>
    <p:sldId id="333" r:id="rId3"/>
    <p:sldId id="336" r:id="rId4"/>
    <p:sldId id="337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lnSpcReduction="10000"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AHE </a:t>
            </a:r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610 (HUMAN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RESOURCE MANAGEMENT IN </a:t>
            </a:r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ANIMAL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HUSBANDRY SECTOR 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/10/2020</a:t>
            </a:r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Pankaj Kumar</a:t>
            </a: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9812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9423" y="2007577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91739" y="245109"/>
            <a:ext cx="31603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Controlling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5940" y="1456602"/>
            <a:ext cx="8172450" cy="43556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algn="just">
              <a:lnSpc>
                <a:spcPct val="200000"/>
              </a:lnSpc>
              <a:spcBef>
                <a:spcPts val="725"/>
              </a:spcBef>
            </a:pPr>
            <a:r>
              <a:rPr spc="-20" dirty="0">
                <a:latin typeface="Georgia"/>
                <a:cs typeface="Georgia"/>
              </a:rPr>
              <a:t>Controlling </a:t>
            </a:r>
            <a:r>
              <a:rPr spc="-55" dirty="0">
                <a:latin typeface="Georgia"/>
                <a:cs typeface="Georgia"/>
              </a:rPr>
              <a:t>involves </a:t>
            </a:r>
            <a:r>
              <a:rPr spc="-25" dirty="0">
                <a:latin typeface="Georgia"/>
                <a:cs typeface="Georgia"/>
              </a:rPr>
              <a:t>three </a:t>
            </a:r>
            <a:r>
              <a:rPr spc="-40" dirty="0">
                <a:latin typeface="Georgia"/>
                <a:cs typeface="Georgia"/>
              </a:rPr>
              <a:t>broad</a:t>
            </a:r>
            <a:r>
              <a:rPr spc="-90" dirty="0">
                <a:latin typeface="Georgia"/>
                <a:cs typeface="Georgia"/>
              </a:rPr>
              <a:t> </a:t>
            </a:r>
            <a:r>
              <a:rPr spc="-45" dirty="0">
                <a:latin typeface="Georgia"/>
                <a:cs typeface="Georgia"/>
              </a:rPr>
              <a:t>aspects: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35" dirty="0">
                <a:latin typeface="Georgia"/>
                <a:cs typeface="Georgia"/>
              </a:rPr>
              <a:t>(a) </a:t>
            </a:r>
            <a:r>
              <a:rPr spc="-25" dirty="0">
                <a:latin typeface="Georgia"/>
                <a:cs typeface="Georgia"/>
              </a:rPr>
              <a:t>establishing </a:t>
            </a:r>
            <a:r>
              <a:rPr spc="-45" dirty="0">
                <a:latin typeface="Georgia"/>
                <a:cs typeface="Georgia"/>
              </a:rPr>
              <a:t>standards </a:t>
            </a:r>
            <a:r>
              <a:rPr spc="-20" dirty="0">
                <a:latin typeface="Georgia"/>
                <a:cs typeface="Georgia"/>
              </a:rPr>
              <a:t>of</a:t>
            </a:r>
            <a:r>
              <a:rPr spc="-70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performance,</a:t>
            </a:r>
            <a:endParaRPr dirty="0">
              <a:latin typeface="Georgia"/>
              <a:cs typeface="Georgia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15" dirty="0">
                <a:latin typeface="Georgia"/>
                <a:cs typeface="Georgia"/>
              </a:rPr>
              <a:t>(b) </a:t>
            </a:r>
            <a:r>
              <a:rPr spc="-40" dirty="0">
                <a:latin typeface="Georgia"/>
                <a:cs typeface="Georgia"/>
              </a:rPr>
              <a:t>measuring </a:t>
            </a:r>
            <a:r>
              <a:rPr spc="-45" dirty="0">
                <a:latin typeface="Georgia"/>
                <a:cs typeface="Georgia"/>
              </a:rPr>
              <a:t>work </a:t>
            </a:r>
            <a:r>
              <a:rPr spc="-25" dirty="0">
                <a:latin typeface="Georgia"/>
                <a:cs typeface="Georgia"/>
              </a:rPr>
              <a:t>in </a:t>
            </a:r>
            <a:r>
              <a:rPr spc="-50" dirty="0">
                <a:latin typeface="Georgia"/>
                <a:cs typeface="Georgia"/>
              </a:rPr>
              <a:t>progress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30" dirty="0">
                <a:latin typeface="Georgia"/>
                <a:cs typeface="Georgia"/>
              </a:rPr>
              <a:t>interpreting </a:t>
            </a:r>
            <a:r>
              <a:rPr spc="-100" dirty="0">
                <a:latin typeface="Georgia"/>
                <a:cs typeface="Georgia"/>
              </a:rPr>
              <a:t>results  </a:t>
            </a:r>
            <a:r>
              <a:rPr spc="-30" dirty="0">
                <a:latin typeface="Georgia"/>
                <a:cs typeface="Georgia"/>
              </a:rPr>
              <a:t>achieved,</a:t>
            </a:r>
            <a:r>
              <a:rPr spc="-55" dirty="0">
                <a:latin typeface="Georgia"/>
                <a:cs typeface="Georgia"/>
              </a:rPr>
              <a:t> </a:t>
            </a:r>
            <a:r>
              <a:rPr spc="-35" dirty="0">
                <a:latin typeface="Georgia"/>
                <a:cs typeface="Georgia"/>
              </a:rPr>
              <a:t>and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5" dirty="0">
                <a:latin typeface="Georgia"/>
                <a:cs typeface="Georgia"/>
              </a:rPr>
              <a:t>(c) </a:t>
            </a:r>
            <a:r>
              <a:rPr spc="-20" dirty="0">
                <a:latin typeface="Georgia"/>
                <a:cs typeface="Georgia"/>
              </a:rPr>
              <a:t>taking </a:t>
            </a:r>
            <a:r>
              <a:rPr spc="-35" dirty="0">
                <a:latin typeface="Georgia"/>
                <a:cs typeface="Georgia"/>
              </a:rPr>
              <a:t>corrective </a:t>
            </a:r>
            <a:r>
              <a:rPr spc="-30" dirty="0">
                <a:latin typeface="Georgia"/>
                <a:cs typeface="Georgia"/>
              </a:rPr>
              <a:t>actions, </a:t>
            </a:r>
            <a:r>
              <a:rPr spc="-35" dirty="0">
                <a:latin typeface="Georgia"/>
                <a:cs typeface="Georgia"/>
              </a:rPr>
              <a:t>if</a:t>
            </a:r>
            <a:r>
              <a:rPr spc="-4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required.</a:t>
            </a:r>
            <a:endParaRPr dirty="0">
              <a:latin typeface="Georgia"/>
              <a:cs typeface="Georgia"/>
            </a:endParaRPr>
          </a:p>
          <a:p>
            <a:pPr marL="287020" marR="294005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60" dirty="0">
                <a:latin typeface="Georgia"/>
                <a:cs typeface="Georgia"/>
              </a:rPr>
              <a:t>Managers have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45" dirty="0">
                <a:latin typeface="Georgia"/>
                <a:cs typeface="Georgia"/>
              </a:rPr>
              <a:t>exercise </a:t>
            </a:r>
            <a:r>
              <a:rPr spc="-30" dirty="0">
                <a:latin typeface="Georgia"/>
                <a:cs typeface="Georgia"/>
              </a:rPr>
              <a:t>effective </a:t>
            </a:r>
            <a:r>
              <a:rPr spc="-25" dirty="0">
                <a:latin typeface="Georgia"/>
                <a:cs typeface="Georgia"/>
              </a:rPr>
              <a:t>control in </a:t>
            </a:r>
            <a:r>
              <a:rPr spc="-45" dirty="0">
                <a:latin typeface="Georgia"/>
                <a:cs typeface="Georgia"/>
              </a:rPr>
              <a:t>order </a:t>
            </a:r>
            <a:r>
              <a:rPr spc="-200" dirty="0">
                <a:latin typeface="Georgia"/>
                <a:cs typeface="Georgia"/>
              </a:rPr>
              <a:t>to  </a:t>
            </a:r>
            <a:r>
              <a:rPr spc="-30" dirty="0">
                <a:latin typeface="Georgia"/>
                <a:cs typeface="Georgia"/>
              </a:rPr>
              <a:t>bring </a:t>
            </a:r>
            <a:r>
              <a:rPr spc="-45" dirty="0">
                <a:latin typeface="Georgia"/>
                <a:cs typeface="Georgia"/>
              </a:rPr>
              <a:t>success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40" dirty="0">
                <a:latin typeface="Georgia"/>
                <a:cs typeface="Georgia"/>
              </a:rPr>
              <a:t>business</a:t>
            </a:r>
            <a:r>
              <a:rPr spc="-22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plan.</a:t>
            </a:r>
            <a:endParaRPr dirty="0">
              <a:latin typeface="Georgia"/>
              <a:cs typeface="Georgia"/>
            </a:endParaRPr>
          </a:p>
          <a:p>
            <a:pPr marL="287020" marR="614045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Controlling </a:t>
            </a:r>
            <a:r>
              <a:rPr spc="-50" dirty="0">
                <a:latin typeface="Georgia"/>
                <a:cs typeface="Georgia"/>
              </a:rPr>
              <a:t>is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25" dirty="0">
                <a:latin typeface="Georgia"/>
                <a:cs typeface="Georgia"/>
              </a:rPr>
              <a:t>continuous </a:t>
            </a:r>
            <a:r>
              <a:rPr spc="-20" dirty="0">
                <a:latin typeface="Georgia"/>
                <a:cs typeface="Georgia"/>
              </a:rPr>
              <a:t>activity of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75" dirty="0">
                <a:latin typeface="Georgia"/>
                <a:cs typeface="Georgia"/>
              </a:rPr>
              <a:t>supervisory  </a:t>
            </a:r>
            <a:r>
              <a:rPr spc="-35" dirty="0">
                <a:latin typeface="Georgia"/>
                <a:cs typeface="Georgia"/>
              </a:rPr>
              <a:t>nature.</a:t>
            </a:r>
            <a:endParaRPr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53424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99358" y="0"/>
            <a:ext cx="31457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Motivating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0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3215" marR="5080" indent="-274320" algn="just">
              <a:lnSpc>
                <a:spcPct val="15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30" dirty="0">
                <a:latin typeface="Times New Roman" pitchFamily="18" charset="0"/>
                <a:cs typeface="Times New Roman" pitchFamily="18" charset="0"/>
              </a:rPr>
              <a:t>Motivating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manager 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motivates his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give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their best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-3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Organisation.</a:t>
            </a:r>
          </a:p>
          <a:p>
            <a:pPr marL="323215" marR="194310" indent="-274320" algn="just">
              <a:lnSpc>
                <a:spcPct val="15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8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encourage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take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interest </a:t>
            </a:r>
            <a:r>
              <a:rPr sz="2000" spc="-16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initiative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sz="2000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assigned.</a:t>
            </a:r>
          </a:p>
          <a:p>
            <a:pPr marL="323215" marR="52069" indent="-274320" algn="just">
              <a:lnSpc>
                <a:spcPct val="15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25" dirty="0">
                <a:latin typeface="Times New Roman" pitchFamily="18" charset="0"/>
                <a:cs typeface="Times New Roman" pitchFamily="18" charset="0"/>
              </a:rPr>
              <a:t>Organisations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prosper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employees 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motivated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efforts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including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provision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facilities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incentives.</a:t>
            </a:r>
          </a:p>
          <a:p>
            <a:pPr marL="323215" marR="53975" indent="-274320" algn="just">
              <a:lnSpc>
                <a:spcPct val="15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30" dirty="0">
                <a:latin typeface="Times New Roman" pitchFamily="18" charset="0"/>
                <a:cs typeface="Times New Roman" pitchFamily="18" charset="0"/>
              </a:rPr>
              <a:t>Motivation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actually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inspiring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encouraging </a:t>
            </a:r>
            <a:r>
              <a:rPr sz="2000" spc="-90" dirty="0">
                <a:latin typeface="Times New Roman" pitchFamily="18" charset="0"/>
                <a:cs typeface="Times New Roman" pitchFamily="18" charset="0"/>
              </a:rPr>
              <a:t>people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work more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contribute 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achieve 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objectives.</a:t>
            </a:r>
          </a:p>
          <a:p>
            <a:pPr marL="323850" indent="-274320" algn="just">
              <a:lnSpc>
                <a:spcPct val="15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323850" algn="l"/>
              </a:tabLst>
            </a:pPr>
            <a:r>
              <a:rPr sz="2000" spc="-8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psychological 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great</a:t>
            </a:r>
            <a:r>
              <a:rPr sz="2000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significance.</a:t>
            </a:r>
          </a:p>
        </p:txBody>
      </p:sp>
    </p:spTree>
    <p:extLst>
      <p:ext uri="{BB962C8B-B14F-4D97-AF65-F5344CB8AC3E}">
        <p14:creationId xmlns:p14="http://schemas.microsoft.com/office/powerpoint/2010/main" val="616578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7200" y="318866"/>
            <a:ext cx="8229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z="3200" b="1" spc="-10" dirty="0"/>
              <a:t>Communicating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2400" y="762000"/>
            <a:ext cx="8763000" cy="5983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466725" indent="-274320" algn="just">
              <a:lnSpc>
                <a:spcPct val="15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15" dirty="0">
                <a:latin typeface="Georgia"/>
                <a:cs typeface="Georgia"/>
              </a:rPr>
              <a:t>Communication </a:t>
            </a:r>
            <a:r>
              <a:rPr sz="2200" spc="-45" dirty="0">
                <a:latin typeface="Georgia"/>
                <a:cs typeface="Georgia"/>
              </a:rPr>
              <a:t>is </a:t>
            </a:r>
            <a:r>
              <a:rPr sz="2200" spc="-40" dirty="0">
                <a:latin typeface="Georgia"/>
                <a:cs typeface="Georgia"/>
              </a:rPr>
              <a:t>necessary for </a:t>
            </a:r>
            <a:r>
              <a:rPr sz="2200" dirty="0">
                <a:latin typeface="Georgia"/>
                <a:cs typeface="Georgia"/>
              </a:rPr>
              <a:t>the </a:t>
            </a:r>
            <a:r>
              <a:rPr sz="2200" spc="-35" dirty="0">
                <a:latin typeface="Georgia"/>
                <a:cs typeface="Georgia"/>
              </a:rPr>
              <a:t>exchange </a:t>
            </a:r>
            <a:r>
              <a:rPr sz="2200" spc="-20" dirty="0">
                <a:latin typeface="Georgia"/>
                <a:cs typeface="Georgia"/>
              </a:rPr>
              <a:t>of </a:t>
            </a:r>
            <a:r>
              <a:rPr sz="2200" spc="-30" dirty="0">
                <a:latin typeface="Georgia"/>
                <a:cs typeface="Georgia"/>
              </a:rPr>
              <a:t>facts,  </a:t>
            </a:r>
            <a:r>
              <a:rPr sz="2200" spc="-25" dirty="0">
                <a:latin typeface="Georgia"/>
                <a:cs typeface="Georgia"/>
              </a:rPr>
              <a:t>opinions, </a:t>
            </a:r>
            <a:r>
              <a:rPr sz="2200" spc="-40" dirty="0">
                <a:latin typeface="Georgia"/>
                <a:cs typeface="Georgia"/>
              </a:rPr>
              <a:t>ideas </a:t>
            </a:r>
            <a:r>
              <a:rPr sz="2200" spc="-35" dirty="0">
                <a:latin typeface="Georgia"/>
                <a:cs typeface="Georgia"/>
              </a:rPr>
              <a:t>and </a:t>
            </a:r>
            <a:r>
              <a:rPr sz="2200" spc="-25" dirty="0">
                <a:latin typeface="Georgia"/>
                <a:cs typeface="Georgia"/>
              </a:rPr>
              <a:t>information </a:t>
            </a:r>
            <a:r>
              <a:rPr sz="2200" spc="-20" dirty="0">
                <a:latin typeface="Georgia"/>
                <a:cs typeface="Georgia"/>
              </a:rPr>
              <a:t>between </a:t>
            </a:r>
            <a:r>
              <a:rPr sz="2200" spc="-30" dirty="0">
                <a:latin typeface="Georgia"/>
                <a:cs typeface="Georgia"/>
              </a:rPr>
              <a:t>individual </a:t>
            </a:r>
            <a:r>
              <a:rPr sz="2200" spc="-35" dirty="0">
                <a:latin typeface="Georgia"/>
                <a:cs typeface="Georgia"/>
              </a:rPr>
              <a:t>and  </a:t>
            </a:r>
            <a:r>
              <a:rPr sz="2200" spc="-30" dirty="0">
                <a:latin typeface="Georgia"/>
                <a:cs typeface="Georgia"/>
              </a:rPr>
              <a:t>departments.</a:t>
            </a:r>
            <a:endParaRPr sz="2200" dirty="0">
              <a:latin typeface="Georgia"/>
              <a:cs typeface="Georgia"/>
            </a:endParaRPr>
          </a:p>
          <a:p>
            <a:pPr marL="286385" marR="741680" indent="-274320" algn="just">
              <a:lnSpc>
                <a:spcPct val="15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75" dirty="0">
                <a:latin typeface="Georgia"/>
                <a:cs typeface="Georgia"/>
              </a:rPr>
              <a:t>In </a:t>
            </a:r>
            <a:r>
              <a:rPr sz="2200" spc="-40" dirty="0">
                <a:latin typeface="Georgia"/>
                <a:cs typeface="Georgia"/>
              </a:rPr>
              <a:t>an </a:t>
            </a:r>
            <a:r>
              <a:rPr sz="2200" spc="-30" dirty="0">
                <a:latin typeface="Georgia"/>
                <a:cs typeface="Georgia"/>
              </a:rPr>
              <a:t>organisation, </a:t>
            </a:r>
            <a:r>
              <a:rPr sz="2200" spc="-20" dirty="0">
                <a:latin typeface="Georgia"/>
                <a:cs typeface="Georgia"/>
              </a:rPr>
              <a:t>communication </a:t>
            </a:r>
            <a:r>
              <a:rPr sz="2200" spc="-50" dirty="0">
                <a:latin typeface="Georgia"/>
                <a:cs typeface="Georgia"/>
              </a:rPr>
              <a:t>is </a:t>
            </a:r>
            <a:r>
              <a:rPr sz="2200" spc="-30" dirty="0">
                <a:latin typeface="Georgia"/>
                <a:cs typeface="Georgia"/>
              </a:rPr>
              <a:t>useful </a:t>
            </a:r>
            <a:r>
              <a:rPr sz="2200" spc="-40" dirty="0">
                <a:latin typeface="Georgia"/>
                <a:cs typeface="Georgia"/>
              </a:rPr>
              <a:t>for </a:t>
            </a:r>
            <a:r>
              <a:rPr sz="2200" spc="-85" dirty="0">
                <a:latin typeface="Georgia"/>
                <a:cs typeface="Georgia"/>
              </a:rPr>
              <a:t>giving  </a:t>
            </a:r>
            <a:r>
              <a:rPr sz="2200" spc="-30" dirty="0">
                <a:latin typeface="Georgia"/>
                <a:cs typeface="Georgia"/>
              </a:rPr>
              <a:t>information, </a:t>
            </a:r>
            <a:r>
              <a:rPr sz="2200" spc="-25" dirty="0">
                <a:latin typeface="Georgia"/>
                <a:cs typeface="Georgia"/>
              </a:rPr>
              <a:t>guidance </a:t>
            </a:r>
            <a:r>
              <a:rPr sz="2200" spc="-35" dirty="0">
                <a:latin typeface="Georgia"/>
                <a:cs typeface="Georgia"/>
              </a:rPr>
              <a:t>and</a:t>
            </a:r>
            <a:r>
              <a:rPr sz="2200" spc="-50" dirty="0">
                <a:latin typeface="Georgia"/>
                <a:cs typeface="Georgia"/>
              </a:rPr>
              <a:t> </a:t>
            </a:r>
            <a:r>
              <a:rPr sz="2200" spc="-30" dirty="0">
                <a:latin typeface="Georgia"/>
                <a:cs typeface="Georgia"/>
              </a:rPr>
              <a:t>instructions.</a:t>
            </a:r>
            <a:endParaRPr sz="2200" dirty="0">
              <a:latin typeface="Georgia"/>
              <a:cs typeface="Georgia"/>
            </a:endParaRPr>
          </a:p>
          <a:p>
            <a:pPr marL="287020" indent="-274320" algn="just">
              <a:lnSpc>
                <a:spcPct val="15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50" dirty="0">
                <a:latin typeface="Georgia"/>
                <a:cs typeface="Georgia"/>
              </a:rPr>
              <a:t>Managers </a:t>
            </a:r>
            <a:r>
              <a:rPr sz="2200" spc="-20" dirty="0">
                <a:latin typeface="Georgia"/>
                <a:cs typeface="Georgia"/>
              </a:rPr>
              <a:t>should </a:t>
            </a:r>
            <a:r>
              <a:rPr sz="2200" spc="-15" dirty="0">
                <a:latin typeface="Georgia"/>
                <a:cs typeface="Georgia"/>
              </a:rPr>
              <a:t>be </a:t>
            </a:r>
            <a:r>
              <a:rPr sz="2200" spc="-20" dirty="0">
                <a:latin typeface="Georgia"/>
                <a:cs typeface="Georgia"/>
              </a:rPr>
              <a:t>good</a:t>
            </a:r>
            <a:r>
              <a:rPr sz="2200" spc="-70" dirty="0">
                <a:latin typeface="Georgia"/>
                <a:cs typeface="Georgia"/>
              </a:rPr>
              <a:t> </a:t>
            </a:r>
            <a:r>
              <a:rPr sz="2200" spc="-30" dirty="0">
                <a:latin typeface="Georgia"/>
                <a:cs typeface="Georgia"/>
              </a:rPr>
              <a:t>communicators.</a:t>
            </a:r>
            <a:endParaRPr sz="2200" dirty="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5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15" dirty="0">
                <a:latin typeface="Georgia"/>
                <a:cs typeface="Georgia"/>
              </a:rPr>
              <a:t>They </a:t>
            </a:r>
            <a:r>
              <a:rPr sz="2200" spc="-55" dirty="0">
                <a:latin typeface="Georgia"/>
                <a:cs typeface="Georgia"/>
              </a:rPr>
              <a:t>have </a:t>
            </a:r>
            <a:r>
              <a:rPr sz="2200" spc="-5" dirty="0">
                <a:latin typeface="Georgia"/>
                <a:cs typeface="Georgia"/>
              </a:rPr>
              <a:t>to </a:t>
            </a:r>
            <a:r>
              <a:rPr sz="2200" spc="-35" dirty="0">
                <a:latin typeface="Georgia"/>
                <a:cs typeface="Georgia"/>
              </a:rPr>
              <a:t>use </a:t>
            </a:r>
            <a:r>
              <a:rPr sz="2200" spc="-50" dirty="0">
                <a:latin typeface="Georgia"/>
                <a:cs typeface="Georgia"/>
              </a:rPr>
              <a:t>major </a:t>
            </a:r>
            <a:r>
              <a:rPr sz="2200" spc="-15" dirty="0">
                <a:latin typeface="Georgia"/>
                <a:cs typeface="Georgia"/>
              </a:rPr>
              <a:t>portion </a:t>
            </a:r>
            <a:r>
              <a:rPr sz="2200" spc="-20" dirty="0">
                <a:latin typeface="Georgia"/>
                <a:cs typeface="Georgia"/>
              </a:rPr>
              <a:t>of their </a:t>
            </a:r>
            <a:r>
              <a:rPr sz="2200" spc="-15" dirty="0">
                <a:latin typeface="Georgia"/>
                <a:cs typeface="Georgia"/>
              </a:rPr>
              <a:t>time </a:t>
            </a:r>
            <a:r>
              <a:rPr sz="2200" spc="-10" dirty="0">
                <a:latin typeface="Georgia"/>
                <a:cs typeface="Georgia"/>
              </a:rPr>
              <a:t>on  </a:t>
            </a:r>
            <a:r>
              <a:rPr sz="2200" spc="-20" dirty="0">
                <a:latin typeface="Georgia"/>
                <a:cs typeface="Georgia"/>
              </a:rPr>
              <a:t>communication </a:t>
            </a:r>
            <a:r>
              <a:rPr sz="2200" spc="-25" dirty="0">
                <a:latin typeface="Georgia"/>
                <a:cs typeface="Georgia"/>
              </a:rPr>
              <a:t>in </a:t>
            </a:r>
            <a:r>
              <a:rPr sz="2200" spc="-40" dirty="0">
                <a:latin typeface="Georgia"/>
                <a:cs typeface="Georgia"/>
              </a:rPr>
              <a:t>order </a:t>
            </a:r>
            <a:r>
              <a:rPr sz="2200" spc="-5" dirty="0">
                <a:latin typeface="Georgia"/>
                <a:cs typeface="Georgia"/>
              </a:rPr>
              <a:t>to </a:t>
            </a:r>
            <a:r>
              <a:rPr sz="2200" spc="-20" dirty="0">
                <a:latin typeface="Georgia"/>
                <a:cs typeface="Georgia"/>
              </a:rPr>
              <a:t>direct, </a:t>
            </a:r>
            <a:r>
              <a:rPr sz="2200" spc="-25" dirty="0">
                <a:latin typeface="Georgia"/>
                <a:cs typeface="Georgia"/>
              </a:rPr>
              <a:t>motivate </a:t>
            </a:r>
            <a:r>
              <a:rPr sz="2200" spc="-35" dirty="0">
                <a:latin typeface="Georgia"/>
                <a:cs typeface="Georgia"/>
              </a:rPr>
              <a:t>and</a:t>
            </a:r>
            <a:r>
              <a:rPr sz="2200" spc="-225" dirty="0">
                <a:latin typeface="Georgia"/>
                <a:cs typeface="Georgia"/>
              </a:rPr>
              <a:t> </a:t>
            </a:r>
            <a:r>
              <a:rPr sz="2200" spc="-40" dirty="0">
                <a:latin typeface="Georgia"/>
                <a:cs typeface="Georgia"/>
              </a:rPr>
              <a:t>co-ordinate  </a:t>
            </a:r>
            <a:r>
              <a:rPr sz="2200" spc="-20" dirty="0">
                <a:latin typeface="Georgia"/>
                <a:cs typeface="Georgia"/>
              </a:rPr>
              <a:t>activities of their</a:t>
            </a:r>
            <a:r>
              <a:rPr sz="2200" spc="-125" dirty="0">
                <a:latin typeface="Georgia"/>
                <a:cs typeface="Georgia"/>
              </a:rPr>
              <a:t> </a:t>
            </a:r>
            <a:r>
              <a:rPr sz="2200" spc="-40" dirty="0">
                <a:latin typeface="Georgia"/>
                <a:cs typeface="Georgia"/>
              </a:rPr>
              <a:t>subordinates.</a:t>
            </a:r>
            <a:endParaRPr sz="2200" dirty="0">
              <a:latin typeface="Georgia"/>
              <a:cs typeface="Georgia"/>
            </a:endParaRPr>
          </a:p>
          <a:p>
            <a:pPr marL="287020" indent="-274320" algn="just">
              <a:lnSpc>
                <a:spcPct val="15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35" dirty="0">
                <a:latin typeface="Georgia"/>
                <a:cs typeface="Georgia"/>
              </a:rPr>
              <a:t>People </a:t>
            </a:r>
            <a:r>
              <a:rPr sz="2200" spc="-10" dirty="0">
                <a:latin typeface="Georgia"/>
                <a:cs typeface="Georgia"/>
              </a:rPr>
              <a:t>think </a:t>
            </a:r>
            <a:r>
              <a:rPr sz="2200" spc="-35" dirty="0">
                <a:latin typeface="Georgia"/>
                <a:cs typeface="Georgia"/>
              </a:rPr>
              <a:t>and </a:t>
            </a:r>
            <a:r>
              <a:rPr sz="2200" spc="-10" dirty="0">
                <a:latin typeface="Georgia"/>
                <a:cs typeface="Georgia"/>
              </a:rPr>
              <a:t>act </a:t>
            </a:r>
            <a:r>
              <a:rPr sz="2200" spc="-20" dirty="0">
                <a:latin typeface="Georgia"/>
                <a:cs typeface="Georgia"/>
              </a:rPr>
              <a:t>collectively through</a:t>
            </a:r>
            <a:r>
              <a:rPr sz="2200" spc="-245" dirty="0">
                <a:latin typeface="Georgia"/>
                <a:cs typeface="Georgia"/>
              </a:rPr>
              <a:t> </a:t>
            </a:r>
            <a:r>
              <a:rPr sz="2200" spc="-20" dirty="0">
                <a:latin typeface="Georgia"/>
                <a:cs typeface="Georgia"/>
              </a:rPr>
              <a:t>communication.</a:t>
            </a:r>
            <a:endParaRPr sz="2200" dirty="0">
              <a:latin typeface="Georgia"/>
              <a:cs typeface="Georgia"/>
            </a:endParaRPr>
          </a:p>
          <a:p>
            <a:pPr marL="286385" marR="209550" indent="-274320" algn="just">
              <a:lnSpc>
                <a:spcPct val="15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020" algn="l"/>
              </a:tabLst>
            </a:pPr>
            <a:r>
              <a:rPr sz="2200" spc="-30" dirty="0">
                <a:latin typeface="Georgia"/>
                <a:cs typeface="Georgia"/>
              </a:rPr>
              <a:t>According </a:t>
            </a:r>
            <a:r>
              <a:rPr sz="2200" spc="-5" dirty="0">
                <a:latin typeface="Georgia"/>
                <a:cs typeface="Georgia"/>
              </a:rPr>
              <a:t>to </a:t>
            </a:r>
            <a:r>
              <a:rPr sz="2200" spc="-40" dirty="0">
                <a:latin typeface="Georgia"/>
                <a:cs typeface="Georgia"/>
              </a:rPr>
              <a:t>Louis </a:t>
            </a:r>
            <a:r>
              <a:rPr sz="2200" spc="-20" dirty="0">
                <a:latin typeface="Georgia"/>
                <a:cs typeface="Georgia"/>
              </a:rPr>
              <a:t>Allen, </a:t>
            </a:r>
            <a:r>
              <a:rPr sz="2200" spc="-25" dirty="0">
                <a:latin typeface="Georgia"/>
                <a:cs typeface="Georgia"/>
              </a:rPr>
              <a:t>"Communication </a:t>
            </a:r>
            <a:r>
              <a:rPr sz="2200" spc="-50" dirty="0">
                <a:latin typeface="Georgia"/>
                <a:cs typeface="Georgia"/>
              </a:rPr>
              <a:t>involves </a:t>
            </a:r>
            <a:r>
              <a:rPr sz="2200" spc="-60" dirty="0">
                <a:latin typeface="Georgia"/>
                <a:cs typeface="Georgia"/>
              </a:rPr>
              <a:t>a  </a:t>
            </a:r>
            <a:r>
              <a:rPr sz="2200" spc="-30" dirty="0">
                <a:latin typeface="Georgia"/>
                <a:cs typeface="Georgia"/>
              </a:rPr>
              <a:t>systematic </a:t>
            </a:r>
            <a:r>
              <a:rPr sz="2200" spc="-35" dirty="0">
                <a:latin typeface="Georgia"/>
                <a:cs typeface="Georgia"/>
              </a:rPr>
              <a:t>and </a:t>
            </a:r>
            <a:r>
              <a:rPr sz="2200" spc="-15" dirty="0">
                <a:latin typeface="Georgia"/>
                <a:cs typeface="Georgia"/>
              </a:rPr>
              <a:t>continuing </a:t>
            </a:r>
            <a:r>
              <a:rPr sz="2200" spc="-45" dirty="0">
                <a:latin typeface="Georgia"/>
                <a:cs typeface="Georgia"/>
              </a:rPr>
              <a:t>process </a:t>
            </a:r>
            <a:r>
              <a:rPr sz="2200" spc="-20" dirty="0">
                <a:latin typeface="Georgia"/>
                <a:cs typeface="Georgia"/>
              </a:rPr>
              <a:t>of </a:t>
            </a:r>
            <a:r>
              <a:rPr sz="2200" spc="-25" dirty="0">
                <a:latin typeface="Georgia"/>
                <a:cs typeface="Georgia"/>
              </a:rPr>
              <a:t>telling, listening </a:t>
            </a:r>
            <a:r>
              <a:rPr sz="2200" spc="-35" dirty="0">
                <a:latin typeface="Georgia"/>
                <a:cs typeface="Georgia"/>
              </a:rPr>
              <a:t>and  understanding".</a:t>
            </a:r>
            <a:endParaRPr sz="22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2738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PROCESS OF MANAGEMENT</a:t>
            </a:r>
            <a:br>
              <a:rPr lang="en-IN" dirty="0" smtClean="0"/>
            </a:br>
            <a:r>
              <a:rPr lang="en-IN" dirty="0" smtClean="0"/>
              <a:t>ORGANIZING &amp; STAFFING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63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580022"/>
            <a:ext cx="776986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 marR="5080" indent="-4191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Times New Roman" pitchFamily="18" charset="0"/>
                <a:cs typeface="Times New Roman" pitchFamily="18" charset="0"/>
              </a:rPr>
              <a:t>Elements/Components</a:t>
            </a:r>
            <a:r>
              <a:rPr sz="2800" b="1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800" b="1" spc="-15" dirty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sz="2800" b="1" spc="-10" dirty="0">
                <a:latin typeface="Times New Roman" pitchFamily="18" charset="0"/>
                <a:cs typeface="Times New Roman" pitchFamily="18" charset="0"/>
              </a:rPr>
              <a:t> Process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457909"/>
            <a:ext cx="8033384" cy="49142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87020" marR="5080" indent="-274955">
              <a:lnSpc>
                <a:spcPct val="80000"/>
              </a:lnSpc>
              <a:spcBef>
                <a:spcPts val="770"/>
              </a:spcBef>
            </a:pPr>
            <a:r>
              <a:rPr sz="2800" spc="-20" dirty="0">
                <a:latin typeface="Georgia"/>
                <a:cs typeface="Georgia"/>
              </a:rPr>
              <a:t>The </a:t>
            </a:r>
            <a:r>
              <a:rPr sz="2800" spc="-35" dirty="0">
                <a:latin typeface="Georgia"/>
                <a:cs typeface="Georgia"/>
              </a:rPr>
              <a:t>essential elements/components </a:t>
            </a:r>
            <a:r>
              <a:rPr sz="2800" spc="-25" dirty="0">
                <a:latin typeface="Georgia"/>
                <a:cs typeface="Georgia"/>
              </a:rPr>
              <a:t>of </a:t>
            </a:r>
            <a:r>
              <a:rPr sz="2800" spc="-45" dirty="0">
                <a:latin typeface="Georgia"/>
                <a:cs typeface="Georgia"/>
              </a:rPr>
              <a:t>Management  </a:t>
            </a:r>
            <a:r>
              <a:rPr sz="2800" spc="-60" dirty="0">
                <a:latin typeface="Georgia"/>
                <a:cs typeface="Georgia"/>
              </a:rPr>
              <a:t>Process </a:t>
            </a:r>
            <a:r>
              <a:rPr sz="2800" spc="-70" dirty="0">
                <a:latin typeface="Georgia"/>
                <a:cs typeface="Georgia"/>
              </a:rPr>
              <a:t>are </a:t>
            </a:r>
            <a:r>
              <a:rPr sz="2800" spc="-45" dirty="0">
                <a:latin typeface="Georgia"/>
                <a:cs typeface="Georgia"/>
              </a:rPr>
              <a:t>four </a:t>
            </a:r>
            <a:r>
              <a:rPr sz="2800" spc="-15" dirty="0">
                <a:latin typeface="Georgia"/>
                <a:cs typeface="Georgia"/>
              </a:rPr>
              <a:t>which </a:t>
            </a:r>
            <a:r>
              <a:rPr sz="2800" spc="-70" dirty="0">
                <a:latin typeface="Georgia"/>
                <a:cs typeface="Georgia"/>
              </a:rPr>
              <a:t>are </a:t>
            </a:r>
            <a:r>
              <a:rPr sz="2800" spc="-30" dirty="0">
                <a:latin typeface="Georgia"/>
                <a:cs typeface="Georgia"/>
              </a:rPr>
              <a:t>actually </a:t>
            </a:r>
            <a:r>
              <a:rPr sz="2800" spc="-40" dirty="0">
                <a:latin typeface="Georgia"/>
                <a:cs typeface="Georgia"/>
              </a:rPr>
              <a:t>basic </a:t>
            </a:r>
            <a:r>
              <a:rPr sz="2800" spc="-25" dirty="0">
                <a:latin typeface="Georgia"/>
                <a:cs typeface="Georgia"/>
              </a:rPr>
              <a:t>functions  of</a:t>
            </a:r>
            <a:r>
              <a:rPr sz="2800" spc="85" dirty="0">
                <a:latin typeface="Georgia"/>
                <a:cs typeface="Georgia"/>
              </a:rPr>
              <a:t> </a:t>
            </a:r>
            <a:r>
              <a:rPr sz="2800" spc="-55" dirty="0">
                <a:latin typeface="Georgia"/>
                <a:cs typeface="Georgia"/>
              </a:rPr>
              <a:t>management:</a:t>
            </a:r>
            <a:endParaRPr sz="28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spcBef>
                <a:spcPts val="1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35" dirty="0">
                <a:solidFill>
                  <a:srgbClr val="0E6EC5"/>
                </a:solidFill>
                <a:latin typeface="Georgia"/>
                <a:cs typeface="Georgia"/>
              </a:rPr>
              <a:t>Planning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20" dirty="0">
                <a:solidFill>
                  <a:srgbClr val="0E6EC5"/>
                </a:solidFill>
                <a:latin typeface="Georgia"/>
                <a:cs typeface="Georgia"/>
              </a:rPr>
              <a:t>Organising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15" dirty="0">
                <a:solidFill>
                  <a:srgbClr val="0E6EC5"/>
                </a:solidFill>
                <a:latin typeface="Georgia"/>
                <a:cs typeface="Georgia"/>
              </a:rPr>
              <a:t>Directing</a:t>
            </a:r>
            <a:r>
              <a:rPr sz="2400" spc="-45" dirty="0">
                <a:solidFill>
                  <a:srgbClr val="0E6EC5"/>
                </a:solidFill>
                <a:latin typeface="Georgia"/>
                <a:cs typeface="Georgia"/>
              </a:rPr>
              <a:t> </a:t>
            </a:r>
            <a:r>
              <a:rPr sz="2400" spc="-35" dirty="0">
                <a:solidFill>
                  <a:srgbClr val="0E6EC5"/>
                </a:solidFill>
                <a:latin typeface="Georgia"/>
                <a:cs typeface="Georgia"/>
              </a:rPr>
              <a:t>and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ts val="2865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25" dirty="0">
                <a:solidFill>
                  <a:srgbClr val="0E6EC5"/>
                </a:solidFill>
                <a:latin typeface="Georgia"/>
                <a:cs typeface="Georgia"/>
              </a:rPr>
              <a:t>Controlling.</a:t>
            </a:r>
            <a:endParaRPr sz="2400" dirty="0">
              <a:latin typeface="Georgia"/>
              <a:cs typeface="Georgia"/>
            </a:endParaRPr>
          </a:p>
          <a:p>
            <a:pPr marL="287020" marR="1263650" indent="-274955">
              <a:lnSpc>
                <a:spcPct val="80000"/>
              </a:lnSpc>
              <a:spcBef>
                <a:spcPts val="730"/>
              </a:spcBef>
            </a:pPr>
            <a:r>
              <a:rPr sz="3100" spc="-55" dirty="0">
                <a:latin typeface="Georgia"/>
                <a:cs typeface="Georgia"/>
              </a:rPr>
              <a:t>We </a:t>
            </a:r>
            <a:r>
              <a:rPr sz="3100" spc="-80" dirty="0">
                <a:latin typeface="Georgia"/>
                <a:cs typeface="Georgia"/>
              </a:rPr>
              <a:t>may </a:t>
            </a:r>
            <a:r>
              <a:rPr sz="3100" spc="-45" dirty="0">
                <a:latin typeface="Georgia"/>
                <a:cs typeface="Georgia"/>
              </a:rPr>
              <a:t>add some </a:t>
            </a:r>
            <a:r>
              <a:rPr sz="3100" spc="-55" dirty="0">
                <a:latin typeface="Georgia"/>
                <a:cs typeface="Georgia"/>
              </a:rPr>
              <a:t>more </a:t>
            </a:r>
            <a:r>
              <a:rPr sz="3100" spc="-30" dirty="0">
                <a:latin typeface="Georgia"/>
                <a:cs typeface="Georgia"/>
              </a:rPr>
              <a:t>elements </a:t>
            </a:r>
            <a:r>
              <a:rPr sz="3100" spc="-35" dirty="0">
                <a:latin typeface="Georgia"/>
                <a:cs typeface="Georgia"/>
              </a:rPr>
              <a:t>in </a:t>
            </a:r>
            <a:r>
              <a:rPr sz="3100" spc="-10" dirty="0">
                <a:latin typeface="Georgia"/>
                <a:cs typeface="Georgia"/>
              </a:rPr>
              <a:t>the  </a:t>
            </a:r>
            <a:r>
              <a:rPr sz="3100" spc="-45" dirty="0">
                <a:latin typeface="Georgia"/>
                <a:cs typeface="Georgia"/>
              </a:rPr>
              <a:t>management </a:t>
            </a:r>
            <a:r>
              <a:rPr sz="3100" spc="-60" dirty="0">
                <a:latin typeface="Georgia"/>
                <a:cs typeface="Georgia"/>
              </a:rPr>
              <a:t>process </a:t>
            </a:r>
            <a:r>
              <a:rPr sz="3100" spc="-85" dirty="0">
                <a:latin typeface="Georgia"/>
                <a:cs typeface="Georgia"/>
              </a:rPr>
              <a:t>as</a:t>
            </a:r>
            <a:r>
              <a:rPr sz="3100" spc="-135" dirty="0">
                <a:latin typeface="Georgia"/>
                <a:cs typeface="Georgia"/>
              </a:rPr>
              <a:t> </a:t>
            </a:r>
            <a:r>
              <a:rPr sz="3100" spc="-60" dirty="0">
                <a:latin typeface="Georgia"/>
                <a:cs typeface="Georgia"/>
              </a:rPr>
              <a:t>follows:</a:t>
            </a:r>
            <a:endParaRPr sz="31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spcBef>
                <a:spcPts val="3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30" dirty="0">
                <a:solidFill>
                  <a:srgbClr val="0E6EC5"/>
                </a:solidFill>
                <a:latin typeface="Georgia"/>
                <a:cs typeface="Georgia"/>
              </a:rPr>
              <a:t>Motivating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25" dirty="0">
                <a:solidFill>
                  <a:srgbClr val="0E6EC5"/>
                </a:solidFill>
                <a:latin typeface="Georgia"/>
                <a:cs typeface="Georgia"/>
              </a:rPr>
              <a:t>Co-coordinating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30" dirty="0">
                <a:solidFill>
                  <a:srgbClr val="0E6EC5"/>
                </a:solidFill>
                <a:latin typeface="Georgia"/>
                <a:cs typeface="Georgia"/>
              </a:rPr>
              <a:t>Staffing</a:t>
            </a:r>
            <a:r>
              <a:rPr sz="2400" spc="-55" dirty="0">
                <a:solidFill>
                  <a:srgbClr val="0E6EC5"/>
                </a:solidFill>
                <a:latin typeface="Georgia"/>
                <a:cs typeface="Georgia"/>
              </a:rPr>
              <a:t> </a:t>
            </a:r>
            <a:r>
              <a:rPr sz="2400" spc="-35" dirty="0">
                <a:solidFill>
                  <a:srgbClr val="0E6EC5"/>
                </a:solidFill>
                <a:latin typeface="Georgia"/>
                <a:cs typeface="Georgia"/>
              </a:rPr>
              <a:t>and</a:t>
            </a:r>
            <a:endParaRPr sz="2400" dirty="0">
              <a:latin typeface="Georgia"/>
              <a:cs typeface="Georgia"/>
            </a:endParaRPr>
          </a:p>
          <a:p>
            <a:pPr marL="287020" indent="-274955">
              <a:lnSpc>
                <a:spcPct val="100000"/>
              </a:lnSpc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400" spc="-25" dirty="0">
                <a:solidFill>
                  <a:srgbClr val="0E6EC5"/>
                </a:solidFill>
                <a:latin typeface="Georgia"/>
                <a:cs typeface="Georgia"/>
              </a:rPr>
              <a:t>Communicating.</a:t>
            </a:r>
            <a:endParaRPr sz="24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4014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28600" y="304800"/>
            <a:ext cx="8686800" cy="5718873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7020" marR="252729" indent="-274955" algn="just">
              <a:lnSpc>
                <a:spcPct val="200000"/>
              </a:lnSpc>
              <a:spcBef>
                <a:spcPts val="45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b="1" spc="-35" dirty="0">
                <a:latin typeface="Times New Roman" pitchFamily="18" charset="0"/>
                <a:cs typeface="Times New Roman" pitchFamily="18" charset="0"/>
              </a:rPr>
              <a:t>Luther </a:t>
            </a:r>
            <a:r>
              <a:rPr sz="2200" b="1" spc="-20" dirty="0">
                <a:latin typeface="Times New Roman" pitchFamily="18" charset="0"/>
                <a:cs typeface="Times New Roman" pitchFamily="18" charset="0"/>
              </a:rPr>
              <a:t>Gullic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gave </a:t>
            </a:r>
            <a:r>
              <a:rPr sz="2200" spc="-6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formula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suggest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elements of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200" spc="-5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functions  of</a:t>
            </a:r>
            <a:r>
              <a:rPr sz="2200" spc="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management.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87020" marR="1010285" indent="-274955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spc="-35" dirty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25" dirty="0">
                <a:latin typeface="Times New Roman" pitchFamily="18" charset="0"/>
                <a:cs typeface="Times New Roman" pitchFamily="18" charset="0"/>
              </a:rPr>
              <a:t>him,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200" spc="-215" dirty="0">
                <a:latin typeface="Times New Roman" pitchFamily="18" charset="0"/>
                <a:cs typeface="Times New Roman" pitchFamily="18" charset="0"/>
              </a:rPr>
              <a:t>be  </a:t>
            </a:r>
            <a:r>
              <a:rPr sz="2200" spc="-25" dirty="0">
                <a:latin typeface="Times New Roman" pitchFamily="18" charset="0"/>
                <a:cs typeface="Times New Roman" pitchFamily="18" charset="0"/>
              </a:rPr>
              <a:t>indicated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sz="2200" spc="-90" dirty="0">
                <a:latin typeface="Times New Roman" pitchFamily="18" charset="0"/>
                <a:cs typeface="Times New Roman" pitchFamily="18" charset="0"/>
              </a:rPr>
              <a:t> "PODSCORB”.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58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spc="-55" dirty="0">
                <a:latin typeface="Times New Roman" pitchFamily="18" charset="0"/>
                <a:cs typeface="Times New Roman" pitchFamily="18" charset="0"/>
              </a:rPr>
              <a:t>Here,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‘P'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states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'planning'.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"O"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'organising', </a:t>
            </a:r>
            <a:r>
              <a:rPr sz="2200" spc="-95" dirty="0">
                <a:latin typeface="Times New Roman" pitchFamily="18" charset="0"/>
                <a:cs typeface="Times New Roman" pitchFamily="18" charset="0"/>
              </a:rPr>
              <a:t>"D" 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'directing', </a:t>
            </a:r>
            <a:r>
              <a:rPr sz="2200" spc="-140" dirty="0">
                <a:latin typeface="Times New Roman" pitchFamily="18" charset="0"/>
                <a:cs typeface="Times New Roman" pitchFamily="18" charset="0"/>
              </a:rPr>
              <a:t>"S"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200" spc="-40" dirty="0">
                <a:latin typeface="Times New Roman" pitchFamily="18" charset="0"/>
                <a:cs typeface="Times New Roman" pitchFamily="18" charset="0"/>
              </a:rPr>
              <a:t>'Staffing',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"CO" for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'Coordinating,  </a:t>
            </a:r>
            <a:r>
              <a:rPr sz="2200" spc="-155" dirty="0">
                <a:latin typeface="Times New Roman" pitchFamily="18" charset="0"/>
                <a:cs typeface="Times New Roman" pitchFamily="18" charset="0"/>
              </a:rPr>
              <a:t>"R"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 'Reporting'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200" spc="-145" dirty="0">
                <a:latin typeface="Times New Roman" pitchFamily="18" charset="0"/>
                <a:cs typeface="Times New Roman" pitchFamily="18" charset="0"/>
              </a:rPr>
              <a:t>"B" </a:t>
            </a:r>
            <a:r>
              <a:rPr sz="2200" spc="-45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200" spc="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'Budgeting'.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287020" marR="98425" indent="-274955" algn="just">
              <a:lnSpc>
                <a:spcPct val="200000"/>
              </a:lnSpc>
              <a:spcBef>
                <a:spcPts val="66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200" spc="-20" dirty="0">
                <a:latin typeface="Times New Roman" pitchFamily="18" charset="0"/>
                <a:cs typeface="Times New Roman" pitchFamily="18" charset="0"/>
              </a:rPr>
              <a:t>Gullic coined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word </a:t>
            </a:r>
            <a:r>
              <a:rPr sz="2200" spc="-60" dirty="0">
                <a:latin typeface="Times New Roman" pitchFamily="18" charset="0"/>
                <a:cs typeface="Times New Roman" pitchFamily="18" charset="0"/>
              </a:rPr>
              <a:t>"PODSCORB"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suggest </a:t>
            </a:r>
            <a:r>
              <a:rPr sz="2200" spc="-120" dirty="0">
                <a:latin typeface="Times New Roman" pitchFamily="18" charset="0"/>
                <a:cs typeface="Times New Roman" pitchFamily="18" charset="0"/>
              </a:rPr>
              <a:t>seven  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functions of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 management.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5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325495" y="0"/>
            <a:ext cx="24942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Planning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2400" y="609600"/>
            <a:ext cx="8839200" cy="5990743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7020" indent="-274320" algn="just">
              <a:lnSpc>
                <a:spcPct val="200000"/>
              </a:lnSpc>
              <a:spcBef>
                <a:spcPts val="41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30" dirty="0">
                <a:latin typeface="Georgia"/>
                <a:cs typeface="Georgia"/>
              </a:rPr>
              <a:t>Planning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45" dirty="0">
                <a:latin typeface="Georgia"/>
                <a:cs typeface="Georgia"/>
              </a:rPr>
              <a:t>primary </a:t>
            </a:r>
            <a:r>
              <a:rPr sz="2000" spc="-10" dirty="0">
                <a:latin typeface="Georgia"/>
                <a:cs typeface="Georgia"/>
              </a:rPr>
              <a:t>function </a:t>
            </a:r>
            <a:r>
              <a:rPr sz="2000" spc="-20" dirty="0">
                <a:latin typeface="Georgia"/>
                <a:cs typeface="Georgia"/>
              </a:rPr>
              <a:t>of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management.</a:t>
            </a:r>
            <a:endParaRPr sz="2000" dirty="0">
              <a:latin typeface="Georgia"/>
              <a:cs typeface="Georgia"/>
            </a:endParaRPr>
          </a:p>
          <a:p>
            <a:pPr marL="286385" marR="782955" indent="-274320" algn="just">
              <a:lnSpc>
                <a:spcPct val="200000"/>
              </a:lnSpc>
              <a:spcBef>
                <a:spcPts val="66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85" dirty="0">
                <a:latin typeface="Georgia"/>
                <a:cs typeface="Georgia"/>
              </a:rPr>
              <a:t>It </a:t>
            </a:r>
            <a:r>
              <a:rPr sz="2000" spc="-50" dirty="0">
                <a:latin typeface="Georgia"/>
                <a:cs typeface="Georgia"/>
              </a:rPr>
              <a:t>involves </a:t>
            </a:r>
            <a:r>
              <a:rPr sz="2000" spc="-25" dirty="0">
                <a:latin typeface="Georgia"/>
                <a:cs typeface="Georgia"/>
              </a:rPr>
              <a:t>determination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65" dirty="0">
                <a:latin typeface="Georgia"/>
                <a:cs typeface="Georgia"/>
              </a:rPr>
              <a:t>a </a:t>
            </a:r>
            <a:r>
              <a:rPr sz="2000" spc="-30" dirty="0">
                <a:latin typeface="Georgia"/>
                <a:cs typeface="Georgia"/>
              </a:rPr>
              <a:t>course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15" dirty="0">
                <a:latin typeface="Georgia"/>
                <a:cs typeface="Georgia"/>
              </a:rPr>
              <a:t>action </a:t>
            </a:r>
            <a:r>
              <a:rPr sz="2000" spc="-210" dirty="0">
                <a:latin typeface="Georgia"/>
                <a:cs typeface="Georgia"/>
              </a:rPr>
              <a:t>to  </a:t>
            </a:r>
            <a:r>
              <a:rPr sz="2000" spc="-25" dirty="0">
                <a:latin typeface="Georgia"/>
                <a:cs typeface="Georgia"/>
              </a:rPr>
              <a:t>achieve </a:t>
            </a:r>
            <a:r>
              <a:rPr sz="2000" spc="-40" dirty="0">
                <a:latin typeface="Georgia"/>
                <a:cs typeface="Georgia"/>
              </a:rPr>
              <a:t>desired</a:t>
            </a:r>
            <a:r>
              <a:rPr sz="2000" spc="-95" dirty="0">
                <a:latin typeface="Georgia"/>
                <a:cs typeface="Georgia"/>
              </a:rPr>
              <a:t> </a:t>
            </a:r>
            <a:r>
              <a:rPr sz="2000" spc="-40" dirty="0">
                <a:latin typeface="Georgia"/>
                <a:cs typeface="Georgia"/>
              </a:rPr>
              <a:t>results/objectives.</a:t>
            </a:r>
            <a:endParaRPr sz="2000" dirty="0">
              <a:latin typeface="Georgia"/>
              <a:cs typeface="Georgia"/>
            </a:endParaRPr>
          </a:p>
          <a:p>
            <a:pPr marL="286385" marR="34925" indent="-274320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30" dirty="0">
                <a:latin typeface="Georgia"/>
                <a:cs typeface="Georgia"/>
              </a:rPr>
              <a:t>Planning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starting </a:t>
            </a:r>
            <a:r>
              <a:rPr sz="2000" spc="-15" dirty="0">
                <a:latin typeface="Georgia"/>
                <a:cs typeface="Georgia"/>
              </a:rPr>
              <a:t>point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100" dirty="0">
                <a:latin typeface="Georgia"/>
                <a:cs typeface="Georgia"/>
              </a:rPr>
              <a:t>process 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30" dirty="0">
                <a:latin typeface="Georgia"/>
                <a:cs typeface="Georgia"/>
              </a:rPr>
              <a:t>all </a:t>
            </a:r>
            <a:r>
              <a:rPr sz="2000" spc="-10" dirty="0">
                <a:latin typeface="Georgia"/>
                <a:cs typeface="Georgia"/>
              </a:rPr>
              <a:t>other </a:t>
            </a:r>
            <a:r>
              <a:rPr sz="2000" spc="-20" dirty="0">
                <a:latin typeface="Georgia"/>
                <a:cs typeface="Georgia"/>
              </a:rPr>
              <a:t>functions of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60" dirty="0">
                <a:latin typeface="Georgia"/>
                <a:cs typeface="Georgia"/>
              </a:rPr>
              <a:t>are </a:t>
            </a:r>
            <a:r>
              <a:rPr sz="2000" spc="-35" dirty="0">
                <a:latin typeface="Georgia"/>
                <a:cs typeface="Georgia"/>
              </a:rPr>
              <a:t>related </a:t>
            </a:r>
            <a:r>
              <a:rPr sz="2000" spc="-5" dirty="0">
                <a:latin typeface="Georgia"/>
                <a:cs typeface="Georgia"/>
              </a:rPr>
              <a:t>to 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20" dirty="0">
                <a:latin typeface="Georgia"/>
                <a:cs typeface="Georgia"/>
              </a:rPr>
              <a:t>dependent </a:t>
            </a:r>
            <a:r>
              <a:rPr sz="2000" spc="-10" dirty="0">
                <a:latin typeface="Georgia"/>
                <a:cs typeface="Georgia"/>
              </a:rPr>
              <a:t>on </a:t>
            </a:r>
            <a:r>
              <a:rPr sz="2000" spc="-25" dirty="0">
                <a:latin typeface="Georgia"/>
                <a:cs typeface="Georgia"/>
              </a:rPr>
              <a:t>planning</a:t>
            </a:r>
            <a:r>
              <a:rPr sz="2000" spc="-135" dirty="0">
                <a:latin typeface="Georgia"/>
                <a:cs typeface="Georgia"/>
              </a:rPr>
              <a:t> </a:t>
            </a:r>
            <a:r>
              <a:rPr sz="2000" spc="-15" dirty="0">
                <a:latin typeface="Georgia"/>
                <a:cs typeface="Georgia"/>
              </a:rPr>
              <a:t>function.</a:t>
            </a:r>
            <a:endParaRPr sz="2000" dirty="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30" dirty="0">
                <a:latin typeface="Georgia"/>
                <a:cs typeface="Georgia"/>
              </a:rPr>
              <a:t>Planning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35" dirty="0">
                <a:latin typeface="Georgia"/>
                <a:cs typeface="Georgia"/>
              </a:rPr>
              <a:t>key </a:t>
            </a:r>
            <a:r>
              <a:rPr sz="2000" spc="-5" dirty="0">
                <a:latin typeface="Georgia"/>
                <a:cs typeface="Georgia"/>
              </a:rPr>
              <a:t>to </a:t>
            </a:r>
            <a:r>
              <a:rPr sz="2000" spc="-45" dirty="0">
                <a:latin typeface="Georgia"/>
                <a:cs typeface="Georgia"/>
              </a:rPr>
              <a:t>success, </a:t>
            </a:r>
            <a:r>
              <a:rPr sz="2000" spc="-20" dirty="0">
                <a:latin typeface="Georgia"/>
                <a:cs typeface="Georgia"/>
              </a:rPr>
              <a:t>stability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80" dirty="0">
                <a:latin typeface="Georgia"/>
                <a:cs typeface="Georgia"/>
              </a:rPr>
              <a:t>prosperity  </a:t>
            </a:r>
            <a:r>
              <a:rPr sz="2000" spc="-25" dirty="0">
                <a:latin typeface="Georgia"/>
                <a:cs typeface="Georgia"/>
              </a:rPr>
              <a:t>in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40" dirty="0">
                <a:latin typeface="Georgia"/>
                <a:cs typeface="Georgia"/>
              </a:rPr>
              <a:t>business.</a:t>
            </a:r>
            <a:endParaRPr sz="2000" dirty="0">
              <a:latin typeface="Georgia"/>
              <a:cs typeface="Georgia"/>
            </a:endParaRPr>
          </a:p>
          <a:p>
            <a:pPr marL="286385" marR="144145" indent="-274320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80" dirty="0">
                <a:latin typeface="Georgia"/>
                <a:cs typeface="Georgia"/>
              </a:rPr>
              <a:t>It </a:t>
            </a:r>
            <a:r>
              <a:rPr sz="2000" spc="-25" dirty="0">
                <a:latin typeface="Georgia"/>
                <a:cs typeface="Georgia"/>
              </a:rPr>
              <a:t>acts </a:t>
            </a:r>
            <a:r>
              <a:rPr sz="2000" spc="-65" dirty="0">
                <a:latin typeface="Georgia"/>
                <a:cs typeface="Georgia"/>
              </a:rPr>
              <a:t>as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5" dirty="0">
                <a:latin typeface="Georgia"/>
                <a:cs typeface="Georgia"/>
              </a:rPr>
              <a:t>tool </a:t>
            </a:r>
            <a:r>
              <a:rPr sz="2000" spc="-45" dirty="0">
                <a:latin typeface="Georgia"/>
                <a:cs typeface="Georgia"/>
              </a:rPr>
              <a:t>for </a:t>
            </a:r>
            <a:r>
              <a:rPr sz="2000" spc="-25" dirty="0">
                <a:latin typeface="Georgia"/>
                <a:cs typeface="Georgia"/>
              </a:rPr>
              <a:t>solving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35" dirty="0">
                <a:latin typeface="Georgia"/>
                <a:cs typeface="Georgia"/>
              </a:rPr>
              <a:t>problems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90" dirty="0">
                <a:latin typeface="Georgia"/>
                <a:cs typeface="Georgia"/>
              </a:rPr>
              <a:t>business  </a:t>
            </a:r>
            <a:r>
              <a:rPr sz="2000" spc="-20" dirty="0">
                <a:latin typeface="Georgia"/>
                <a:cs typeface="Georgia"/>
              </a:rPr>
              <a:t>unit.</a:t>
            </a:r>
            <a:endParaRPr sz="2000" dirty="0">
              <a:latin typeface="Georgia"/>
              <a:cs typeface="Georgia"/>
            </a:endParaRPr>
          </a:p>
          <a:p>
            <a:pPr marL="286385" marR="509270" indent="-274320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020" algn="l"/>
              </a:tabLst>
            </a:pPr>
            <a:r>
              <a:rPr sz="2000" spc="-85" dirty="0">
                <a:latin typeface="Georgia"/>
                <a:cs typeface="Georgia"/>
              </a:rPr>
              <a:t>It </a:t>
            </a:r>
            <a:r>
              <a:rPr sz="2000" spc="-25" dirty="0">
                <a:latin typeface="Georgia"/>
                <a:cs typeface="Georgia"/>
              </a:rPr>
              <a:t>helps </a:t>
            </a:r>
            <a:r>
              <a:rPr sz="2000" spc="-5" dirty="0">
                <a:latin typeface="Georgia"/>
                <a:cs typeface="Georgia"/>
              </a:rPr>
              <a:t>to </a:t>
            </a:r>
            <a:r>
              <a:rPr sz="2000" spc="-20" dirty="0">
                <a:latin typeface="Georgia"/>
                <a:cs typeface="Georgia"/>
              </a:rPr>
              <a:t>visualize </a:t>
            </a:r>
            <a:r>
              <a:rPr sz="2000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future </a:t>
            </a:r>
            <a:r>
              <a:rPr sz="2000" spc="-35" dirty="0">
                <a:latin typeface="Georgia"/>
                <a:cs typeface="Georgia"/>
              </a:rPr>
              <a:t>problems and </a:t>
            </a:r>
            <a:r>
              <a:rPr sz="2000" spc="-125" dirty="0">
                <a:latin typeface="Georgia"/>
                <a:cs typeface="Georgia"/>
              </a:rPr>
              <a:t>keeps 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50" dirty="0">
                <a:latin typeface="Georgia"/>
                <a:cs typeface="Georgia"/>
              </a:rPr>
              <a:t>ready </a:t>
            </a:r>
            <a:r>
              <a:rPr sz="2000" spc="-5" dirty="0">
                <a:latin typeface="Georgia"/>
                <a:cs typeface="Georgia"/>
              </a:rPr>
              <a:t>with </a:t>
            </a:r>
            <a:r>
              <a:rPr sz="2000" spc="-30" dirty="0">
                <a:latin typeface="Georgia"/>
                <a:cs typeface="Georgia"/>
              </a:rPr>
              <a:t>possible</a:t>
            </a:r>
            <a:r>
              <a:rPr sz="2000" spc="-254" dirty="0">
                <a:latin typeface="Georgia"/>
                <a:cs typeface="Georgia"/>
              </a:rPr>
              <a:t> </a:t>
            </a:r>
            <a:r>
              <a:rPr sz="2000" spc="-30" dirty="0">
                <a:latin typeface="Georgia"/>
                <a:cs typeface="Georgia"/>
              </a:rPr>
              <a:t>solutions.</a:t>
            </a:r>
            <a:endParaRPr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392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48126" y="-76200"/>
            <a:ext cx="30499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Organising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2400" y="457200"/>
            <a:ext cx="8991600" cy="6396366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7020" marR="798830" indent="-274955" algn="just">
              <a:lnSpc>
                <a:spcPct val="200000"/>
              </a:lnSpc>
              <a:spcBef>
                <a:spcPts val="41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25" dirty="0">
                <a:latin typeface="Georgia"/>
                <a:cs typeface="Georgia"/>
              </a:rPr>
              <a:t>Organising </a:t>
            </a:r>
            <a:r>
              <a:rPr sz="2000" spc="-45" dirty="0">
                <a:latin typeface="Georgia"/>
                <a:cs typeface="Georgia"/>
              </a:rPr>
              <a:t>means </a:t>
            </a:r>
            <a:r>
              <a:rPr sz="2000" spc="-30" dirty="0">
                <a:latin typeface="Georgia"/>
                <a:cs typeface="Georgia"/>
              </a:rPr>
              <a:t>bringing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50" dirty="0">
                <a:latin typeface="Georgia"/>
                <a:cs typeface="Georgia"/>
              </a:rPr>
              <a:t>resources </a:t>
            </a:r>
            <a:r>
              <a:rPr sz="2000" spc="-25" dirty="0">
                <a:latin typeface="Georgia"/>
                <a:cs typeface="Georgia"/>
              </a:rPr>
              <a:t>(men,  </a:t>
            </a:r>
            <a:r>
              <a:rPr sz="2000" spc="-45" dirty="0">
                <a:latin typeface="Georgia"/>
                <a:cs typeface="Georgia"/>
              </a:rPr>
              <a:t>materials, </a:t>
            </a:r>
            <a:r>
              <a:rPr sz="2000" spc="-35" dirty="0">
                <a:latin typeface="Georgia"/>
                <a:cs typeface="Georgia"/>
              </a:rPr>
              <a:t>machines, </a:t>
            </a:r>
            <a:r>
              <a:rPr sz="2000" spc="-15" dirty="0">
                <a:latin typeface="Georgia"/>
                <a:cs typeface="Georgia"/>
              </a:rPr>
              <a:t>etc.) </a:t>
            </a:r>
            <a:r>
              <a:rPr sz="2000" spc="-20" dirty="0">
                <a:latin typeface="Georgia"/>
                <a:cs typeface="Georgia"/>
              </a:rPr>
              <a:t>together </a:t>
            </a:r>
            <a:r>
              <a:rPr sz="2000" spc="-35" dirty="0">
                <a:latin typeface="Georgia"/>
                <a:cs typeface="Georgia"/>
              </a:rPr>
              <a:t>and use</a:t>
            </a:r>
            <a:r>
              <a:rPr sz="2000" spc="-175" dirty="0">
                <a:latin typeface="Georgia"/>
                <a:cs typeface="Georgia"/>
              </a:rPr>
              <a:t> </a:t>
            </a:r>
            <a:r>
              <a:rPr sz="2000" spc="-15" dirty="0">
                <a:latin typeface="Georgia"/>
                <a:cs typeface="Georgia"/>
              </a:rPr>
              <a:t>them  </a:t>
            </a:r>
            <a:r>
              <a:rPr sz="2000" spc="-45" dirty="0">
                <a:latin typeface="Georgia"/>
                <a:cs typeface="Georgia"/>
              </a:rPr>
              <a:t>properly for </a:t>
            </a:r>
            <a:r>
              <a:rPr sz="2000" spc="-20" dirty="0">
                <a:latin typeface="Georgia"/>
                <a:cs typeface="Georgia"/>
              </a:rPr>
              <a:t>achieving </a:t>
            </a:r>
            <a:r>
              <a:rPr sz="2000" spc="-5" dirty="0">
                <a:latin typeface="Georgia"/>
                <a:cs typeface="Georgia"/>
              </a:rPr>
              <a:t>the</a:t>
            </a:r>
            <a:r>
              <a:rPr sz="2000" spc="-190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objectives.</a:t>
            </a:r>
            <a:endParaRPr sz="2000"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31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25" dirty="0">
                <a:latin typeface="Georgia"/>
                <a:cs typeface="Georgia"/>
              </a:rPr>
              <a:t>Organisation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spc="-65" dirty="0">
                <a:latin typeface="Georgia"/>
                <a:cs typeface="Georgia"/>
              </a:rPr>
              <a:t>a </a:t>
            </a:r>
            <a:r>
              <a:rPr sz="2000" spc="-50" dirty="0">
                <a:latin typeface="Georgia"/>
                <a:cs typeface="Georgia"/>
              </a:rPr>
              <a:t>process </a:t>
            </a:r>
            <a:r>
              <a:rPr sz="2000" spc="-65" dirty="0">
                <a:latin typeface="Georgia"/>
                <a:cs typeface="Georgia"/>
              </a:rPr>
              <a:t>as </a:t>
            </a:r>
            <a:r>
              <a:rPr sz="2000" spc="-30" dirty="0">
                <a:latin typeface="Georgia"/>
                <a:cs typeface="Georgia"/>
              </a:rPr>
              <a:t>well </a:t>
            </a:r>
            <a:r>
              <a:rPr sz="2000" spc="-65" dirty="0">
                <a:latin typeface="Georgia"/>
                <a:cs typeface="Georgia"/>
              </a:rPr>
              <a:t>as </a:t>
            </a:r>
            <a:r>
              <a:rPr sz="2000" spc="-10" dirty="0">
                <a:latin typeface="Georgia"/>
                <a:cs typeface="Georgia"/>
              </a:rPr>
              <a:t>it </a:t>
            </a:r>
            <a:r>
              <a:rPr sz="2000" spc="-50" dirty="0">
                <a:latin typeface="Georgia"/>
                <a:cs typeface="Georgia"/>
              </a:rPr>
              <a:t>is </a:t>
            </a:r>
            <a:r>
              <a:rPr sz="2000" spc="-65" dirty="0">
                <a:latin typeface="Georgia"/>
                <a:cs typeface="Georgia"/>
              </a:rPr>
              <a:t>a</a:t>
            </a:r>
            <a:r>
              <a:rPr sz="2000" spc="-330" dirty="0">
                <a:latin typeface="Georgia"/>
                <a:cs typeface="Georgia"/>
              </a:rPr>
              <a:t> </a:t>
            </a:r>
            <a:r>
              <a:rPr sz="2000" spc="-30" dirty="0">
                <a:latin typeface="Georgia"/>
                <a:cs typeface="Georgia"/>
              </a:rPr>
              <a:t>structure.</a:t>
            </a:r>
            <a:endParaRPr sz="2000" dirty="0">
              <a:latin typeface="Georgia"/>
              <a:cs typeface="Georgia"/>
            </a:endParaRPr>
          </a:p>
          <a:p>
            <a:pPr marL="287020" marR="264160" indent="-274955" algn="just">
              <a:lnSpc>
                <a:spcPct val="200000"/>
              </a:lnSpc>
              <a:spcBef>
                <a:spcPts val="66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25" dirty="0">
                <a:latin typeface="Georgia"/>
                <a:cs typeface="Georgia"/>
              </a:rPr>
              <a:t>Organising </a:t>
            </a:r>
            <a:r>
              <a:rPr sz="2000" spc="-45" dirty="0">
                <a:latin typeface="Georgia"/>
                <a:cs typeface="Georgia"/>
              </a:rPr>
              <a:t>means arranging </a:t>
            </a:r>
            <a:r>
              <a:rPr sz="2000" spc="-70" dirty="0">
                <a:latin typeface="Georgia"/>
                <a:cs typeface="Georgia"/>
              </a:rPr>
              <a:t>ways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45" dirty="0">
                <a:latin typeface="Georgia"/>
                <a:cs typeface="Georgia"/>
              </a:rPr>
              <a:t>means for </a:t>
            </a:r>
            <a:r>
              <a:rPr sz="2000" spc="-135" dirty="0">
                <a:latin typeface="Georgia"/>
                <a:cs typeface="Georgia"/>
              </a:rPr>
              <a:t>the  </a:t>
            </a:r>
            <a:r>
              <a:rPr sz="2000" spc="-20" dirty="0">
                <a:latin typeface="Georgia"/>
                <a:cs typeface="Georgia"/>
              </a:rPr>
              <a:t>execution 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150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plan.</a:t>
            </a:r>
            <a:endParaRPr sz="2000" dirty="0">
              <a:latin typeface="Georgia"/>
              <a:cs typeface="Georgia"/>
            </a:endParaRPr>
          </a:p>
          <a:p>
            <a:pPr marL="287020" marR="90551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z="2000" spc="-85" dirty="0">
                <a:latin typeface="Georgia"/>
                <a:cs typeface="Georgia"/>
              </a:rPr>
              <a:t>It </a:t>
            </a:r>
            <a:r>
              <a:rPr sz="2000" spc="-45" dirty="0">
                <a:latin typeface="Georgia"/>
                <a:cs typeface="Georgia"/>
              </a:rPr>
              <a:t>provides </a:t>
            </a:r>
            <a:r>
              <a:rPr sz="2000" spc="-25" dirty="0">
                <a:latin typeface="Georgia"/>
                <a:cs typeface="Georgia"/>
              </a:rPr>
              <a:t>suitable </a:t>
            </a:r>
            <a:r>
              <a:rPr sz="2000" spc="-45" dirty="0">
                <a:latin typeface="Georgia"/>
                <a:cs typeface="Georgia"/>
              </a:rPr>
              <a:t>administrative </a:t>
            </a:r>
            <a:r>
              <a:rPr sz="2000" spc="-30" dirty="0">
                <a:latin typeface="Georgia"/>
                <a:cs typeface="Georgia"/>
              </a:rPr>
              <a:t>structure </a:t>
            </a:r>
            <a:r>
              <a:rPr sz="2000" spc="-175" dirty="0">
                <a:latin typeface="Georgia"/>
                <a:cs typeface="Georgia"/>
              </a:rPr>
              <a:t>and  </a:t>
            </a:r>
            <a:r>
              <a:rPr sz="2000" spc="-30" dirty="0">
                <a:latin typeface="Georgia"/>
                <a:cs typeface="Georgia"/>
              </a:rPr>
              <a:t>facilitates </a:t>
            </a:r>
            <a:r>
              <a:rPr sz="2000" spc="-20" dirty="0">
                <a:latin typeface="Georgia"/>
                <a:cs typeface="Georgia"/>
              </a:rPr>
              <a:t>execution of </a:t>
            </a:r>
            <a:r>
              <a:rPr sz="2000" spc="-35" dirty="0">
                <a:latin typeface="Georgia"/>
                <a:cs typeface="Georgia"/>
              </a:rPr>
              <a:t>proposed</a:t>
            </a:r>
            <a:r>
              <a:rPr sz="2000" spc="-155" dirty="0">
                <a:latin typeface="Georgia"/>
                <a:cs typeface="Georgia"/>
              </a:rPr>
              <a:t> </a:t>
            </a:r>
            <a:r>
              <a:rPr sz="2000" spc="-40" dirty="0">
                <a:latin typeface="Georgia"/>
                <a:cs typeface="Georgia"/>
              </a:rPr>
              <a:t>plan.</a:t>
            </a:r>
            <a:endParaRPr sz="2000" dirty="0">
              <a:latin typeface="Georgia"/>
              <a:cs typeface="Georgia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58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  <a:tab pos="2565400" algn="l"/>
              </a:tabLst>
            </a:pPr>
            <a:r>
              <a:rPr sz="2000" spc="-25" dirty="0">
                <a:latin typeface="Georgia"/>
                <a:cs typeface="Georgia"/>
              </a:rPr>
              <a:t>Organising </a:t>
            </a:r>
            <a:r>
              <a:rPr sz="2000" spc="-50" dirty="0">
                <a:latin typeface="Georgia"/>
                <a:cs typeface="Georgia"/>
              </a:rPr>
              <a:t>involves </a:t>
            </a:r>
            <a:r>
              <a:rPr sz="2000" spc="-30" dirty="0">
                <a:latin typeface="Georgia"/>
                <a:cs typeface="Georgia"/>
              </a:rPr>
              <a:t>departmentalisation, </a:t>
            </a:r>
            <a:r>
              <a:rPr sz="2000" spc="-35" dirty="0">
                <a:latin typeface="Georgia"/>
                <a:cs typeface="Georgia"/>
              </a:rPr>
              <a:t>establishing  </a:t>
            </a:r>
            <a:r>
              <a:rPr sz="2000" spc="-45" dirty="0">
                <a:latin typeface="Georgia"/>
                <a:cs typeface="Georgia"/>
              </a:rPr>
              <a:t>span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25" dirty="0">
                <a:latin typeface="Georgia"/>
                <a:cs typeface="Georgia"/>
              </a:rPr>
              <a:t>control, </a:t>
            </a:r>
            <a:r>
              <a:rPr sz="2000" spc="-20" dirty="0">
                <a:latin typeface="Georgia"/>
                <a:cs typeface="Georgia"/>
              </a:rPr>
              <a:t>delegation of </a:t>
            </a:r>
            <a:r>
              <a:rPr sz="2000" spc="-45" dirty="0">
                <a:latin typeface="Georgia"/>
                <a:cs typeface="Georgia"/>
              </a:rPr>
              <a:t>authority,</a:t>
            </a:r>
            <a:r>
              <a:rPr sz="2000" spc="-175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establishment 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35" dirty="0">
                <a:latin typeface="Georgia"/>
                <a:cs typeface="Georgia"/>
              </a:rPr>
              <a:t>superior-subordinate </a:t>
            </a:r>
            <a:r>
              <a:rPr sz="2000" spc="-30" dirty="0">
                <a:latin typeface="Georgia"/>
                <a:cs typeface="Georgia"/>
              </a:rPr>
              <a:t>relationship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40" dirty="0">
                <a:latin typeface="Georgia"/>
                <a:cs typeface="Georgia"/>
              </a:rPr>
              <a:t>provision </a:t>
            </a:r>
            <a:r>
              <a:rPr sz="2000" spc="-20" dirty="0">
                <a:latin typeface="Georgia"/>
                <a:cs typeface="Georgia"/>
              </a:rPr>
              <a:t>of  </a:t>
            </a:r>
            <a:r>
              <a:rPr sz="2000" spc="-35" dirty="0">
                <a:latin typeface="Georgia"/>
                <a:cs typeface="Georgia"/>
              </a:rPr>
              <a:t>mechanism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45" dirty="0">
                <a:latin typeface="Georgia"/>
                <a:cs typeface="Georgia"/>
              </a:rPr>
              <a:t>for	</a:t>
            </a:r>
            <a:r>
              <a:rPr sz="2000" spc="-30" dirty="0">
                <a:latin typeface="Georgia"/>
                <a:cs typeface="Georgia"/>
              </a:rPr>
              <a:t>co-ordination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45" dirty="0">
                <a:latin typeface="Georgia"/>
                <a:cs typeface="Georgia"/>
              </a:rPr>
              <a:t>various </a:t>
            </a:r>
            <a:r>
              <a:rPr sz="2000" spc="-40" dirty="0">
                <a:latin typeface="Georgia"/>
                <a:cs typeface="Georgia"/>
              </a:rPr>
              <a:t>business  </a:t>
            </a:r>
            <a:r>
              <a:rPr sz="2000" spc="-30" dirty="0">
                <a:latin typeface="Georgia"/>
                <a:cs typeface="Georgia"/>
              </a:rPr>
              <a:t>activities.</a:t>
            </a:r>
            <a:endParaRPr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5415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67227" y="-76200"/>
            <a:ext cx="221170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Staffing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6200" y="304800"/>
            <a:ext cx="8991600" cy="585096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281305" indent="-274955" algn="just">
              <a:lnSpc>
                <a:spcPct val="200000"/>
              </a:lnSpc>
              <a:spcBef>
                <a:spcPts val="42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  <a:tab pos="5690870" algn="l"/>
              </a:tabLst>
            </a:pPr>
            <a:r>
              <a:rPr sz="2000" spc="-30" dirty="0">
                <a:latin typeface="Georgia"/>
                <a:cs typeface="Georgia"/>
              </a:rPr>
              <a:t>Staffing </a:t>
            </a:r>
            <a:r>
              <a:rPr sz="2000" spc="-50" dirty="0">
                <a:latin typeface="Georgia"/>
                <a:cs typeface="Georgia"/>
              </a:rPr>
              <a:t>refers </a:t>
            </a:r>
            <a:r>
              <a:rPr sz="2000" spc="-10" dirty="0">
                <a:latin typeface="Georgia"/>
                <a:cs typeface="Georgia"/>
              </a:rPr>
              <a:t>to </a:t>
            </a:r>
            <a:r>
              <a:rPr sz="2000" spc="-40" dirty="0">
                <a:latin typeface="Georgia"/>
                <a:cs typeface="Georgia"/>
              </a:rPr>
              <a:t>provision</a:t>
            </a:r>
            <a:r>
              <a:rPr sz="2000" spc="-110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of</a:t>
            </a:r>
            <a:r>
              <a:rPr sz="2000" spc="95" dirty="0">
                <a:latin typeface="Georgia"/>
                <a:cs typeface="Georgia"/>
              </a:rPr>
              <a:t> </a:t>
            </a:r>
            <a:r>
              <a:rPr sz="2000" spc="-50" dirty="0" smtClean="0">
                <a:latin typeface="Georgia"/>
                <a:cs typeface="Georgia"/>
              </a:rPr>
              <a:t>manpower</a:t>
            </a:r>
            <a:r>
              <a:rPr lang="en-US" sz="2000" spc="-50" dirty="0" smtClean="0">
                <a:latin typeface="Georgia"/>
                <a:cs typeface="Georgia"/>
              </a:rPr>
              <a:t> </a:t>
            </a:r>
            <a:r>
              <a:rPr sz="2000" spc="-40" dirty="0" smtClean="0">
                <a:latin typeface="Georgia"/>
                <a:cs typeface="Georgia"/>
              </a:rPr>
              <a:t>for </a:t>
            </a:r>
            <a:r>
              <a:rPr sz="2000" spc="-5" dirty="0">
                <a:latin typeface="Georgia"/>
                <a:cs typeface="Georgia"/>
              </a:rPr>
              <a:t>the</a:t>
            </a:r>
            <a:r>
              <a:rPr sz="2000" spc="-215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execution  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35" dirty="0">
                <a:latin typeface="Georgia"/>
                <a:cs typeface="Georgia"/>
              </a:rPr>
              <a:t>plan.</a:t>
            </a:r>
            <a:endParaRPr sz="2000" dirty="0">
              <a:latin typeface="Georgia"/>
              <a:cs typeface="Georgia"/>
            </a:endParaRPr>
          </a:p>
          <a:p>
            <a:pPr marL="287020" marR="1356995" indent="-274955" algn="just">
              <a:lnSpc>
                <a:spcPct val="200000"/>
              </a:lnSpc>
              <a:spcBef>
                <a:spcPts val="58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30" dirty="0">
                <a:latin typeface="Georgia"/>
                <a:cs typeface="Georgia"/>
              </a:rPr>
              <a:t>Staffing </a:t>
            </a:r>
            <a:r>
              <a:rPr sz="2000" spc="-50" dirty="0">
                <a:latin typeface="Georgia"/>
                <a:cs typeface="Georgia"/>
              </a:rPr>
              <a:t>involves </a:t>
            </a:r>
            <a:r>
              <a:rPr sz="2000" spc="-25" dirty="0">
                <a:latin typeface="Georgia"/>
                <a:cs typeface="Georgia"/>
              </a:rPr>
              <a:t>recruitment, </a:t>
            </a:r>
            <a:r>
              <a:rPr sz="2000" spc="-15" dirty="0">
                <a:latin typeface="Georgia"/>
                <a:cs typeface="Georgia"/>
              </a:rPr>
              <a:t>selection, </a:t>
            </a:r>
            <a:r>
              <a:rPr sz="2000" spc="-90" dirty="0">
                <a:latin typeface="Georgia"/>
                <a:cs typeface="Georgia"/>
              </a:rPr>
              <a:t>appraisal,  </a:t>
            </a:r>
            <a:r>
              <a:rPr sz="2000" spc="-35" dirty="0" smtClean="0">
                <a:latin typeface="Georgia"/>
                <a:cs typeface="Georgia"/>
              </a:rPr>
              <a:t>remuneration</a:t>
            </a:r>
            <a:r>
              <a:rPr lang="en-US" sz="2000" spc="-35" dirty="0" smtClean="0">
                <a:latin typeface="Georgia"/>
                <a:cs typeface="Georgia"/>
              </a:rPr>
              <a:t> </a:t>
            </a:r>
            <a:r>
              <a:rPr sz="2000" spc="-35" dirty="0" smtClean="0">
                <a:latin typeface="Georgia"/>
                <a:cs typeface="Georgia"/>
              </a:rPr>
              <a:t>and </a:t>
            </a:r>
            <a:r>
              <a:rPr sz="2000" spc="-25" dirty="0">
                <a:latin typeface="Georgia"/>
                <a:cs typeface="Georgia"/>
              </a:rPr>
              <a:t>development </a:t>
            </a:r>
            <a:r>
              <a:rPr sz="2000" spc="-20" dirty="0">
                <a:latin typeface="Georgia"/>
                <a:cs typeface="Georgia"/>
              </a:rPr>
              <a:t>of</a:t>
            </a:r>
            <a:r>
              <a:rPr sz="2000" spc="-75" dirty="0">
                <a:latin typeface="Georgia"/>
                <a:cs typeface="Georgia"/>
              </a:rPr>
              <a:t> </a:t>
            </a:r>
            <a:r>
              <a:rPr sz="2000" spc="-30" dirty="0">
                <a:latin typeface="Georgia"/>
                <a:cs typeface="Georgia"/>
              </a:rPr>
              <a:t>personnel.</a:t>
            </a:r>
            <a:endParaRPr sz="2000" dirty="0">
              <a:latin typeface="Georgia"/>
              <a:cs typeface="Georgia"/>
            </a:endParaRPr>
          </a:p>
          <a:p>
            <a:pPr marL="287020" marR="5080" indent="-274955" algn="just">
              <a:lnSpc>
                <a:spcPct val="200000"/>
              </a:lnSpc>
              <a:spcBef>
                <a:spcPts val="540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15" dirty="0">
                <a:latin typeface="Georgia"/>
                <a:cs typeface="Georgia"/>
              </a:rPr>
              <a:t>The </a:t>
            </a:r>
            <a:r>
              <a:rPr sz="2000" spc="-20" dirty="0">
                <a:latin typeface="Georgia"/>
                <a:cs typeface="Georgia"/>
              </a:rPr>
              <a:t>need of </a:t>
            </a:r>
            <a:r>
              <a:rPr sz="2000" spc="-25" dirty="0">
                <a:latin typeface="Georgia"/>
                <a:cs typeface="Georgia"/>
              </a:rPr>
              <a:t>staffing </a:t>
            </a:r>
            <a:r>
              <a:rPr sz="2000" spc="-50" dirty="0">
                <a:latin typeface="Georgia"/>
                <a:cs typeface="Georgia"/>
              </a:rPr>
              <a:t>arises </a:t>
            </a:r>
            <a:r>
              <a:rPr sz="2000" spc="-25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initial period </a:t>
            </a:r>
            <a:r>
              <a:rPr sz="2000" spc="-35" dirty="0">
                <a:latin typeface="Georgia"/>
                <a:cs typeface="Georgia"/>
              </a:rPr>
              <a:t>and also </a:t>
            </a:r>
            <a:r>
              <a:rPr sz="2000" spc="-130" dirty="0">
                <a:latin typeface="Georgia"/>
                <a:cs typeface="Georgia"/>
              </a:rPr>
              <a:t>from  </a:t>
            </a:r>
            <a:r>
              <a:rPr sz="2000" spc="-15" dirty="0">
                <a:latin typeface="Georgia"/>
                <a:cs typeface="Georgia"/>
              </a:rPr>
              <a:t>time </a:t>
            </a:r>
            <a:r>
              <a:rPr sz="2000" spc="-10" dirty="0">
                <a:latin typeface="Georgia"/>
                <a:cs typeface="Georgia"/>
              </a:rPr>
              <a:t>to </a:t>
            </a:r>
            <a:r>
              <a:rPr sz="2000" spc="-15" dirty="0">
                <a:latin typeface="Georgia"/>
                <a:cs typeface="Georgia"/>
              </a:rPr>
              <a:t>time </a:t>
            </a:r>
            <a:r>
              <a:rPr sz="2000" spc="-40" dirty="0">
                <a:latin typeface="Georgia"/>
                <a:cs typeface="Georgia"/>
              </a:rPr>
              <a:t>for </a:t>
            </a:r>
            <a:r>
              <a:rPr sz="2000" spc="-30" dirty="0">
                <a:latin typeface="Georgia"/>
                <a:cs typeface="Georgia"/>
              </a:rPr>
              <a:t>replacement </a:t>
            </a:r>
            <a:r>
              <a:rPr sz="2000" spc="-35" dirty="0">
                <a:latin typeface="Georgia"/>
                <a:cs typeface="Georgia"/>
              </a:rPr>
              <a:t>and also </a:t>
            </a:r>
            <a:r>
              <a:rPr sz="2000" spc="-25" dirty="0">
                <a:latin typeface="Georgia"/>
                <a:cs typeface="Georgia"/>
              </a:rPr>
              <a:t>along </a:t>
            </a:r>
            <a:r>
              <a:rPr sz="2000" spc="-10" dirty="0">
                <a:latin typeface="Georgia"/>
                <a:cs typeface="Georgia"/>
              </a:rPr>
              <a:t>with </a:t>
            </a:r>
            <a:r>
              <a:rPr sz="2000" spc="-5" dirty="0">
                <a:latin typeface="Georgia"/>
                <a:cs typeface="Georgia"/>
              </a:rPr>
              <a:t>the  </a:t>
            </a:r>
            <a:r>
              <a:rPr sz="2000" spc="-35" dirty="0">
                <a:latin typeface="Georgia"/>
                <a:cs typeface="Georgia"/>
              </a:rPr>
              <a:t>expansion and </a:t>
            </a:r>
            <a:r>
              <a:rPr sz="2000" spc="-30" dirty="0">
                <a:latin typeface="Georgia"/>
                <a:cs typeface="Georgia"/>
              </a:rPr>
              <a:t>diversification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105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activities.</a:t>
            </a:r>
            <a:endParaRPr sz="2000" dirty="0">
              <a:latin typeface="Georgia"/>
              <a:cs typeface="Georgia"/>
            </a:endParaRPr>
          </a:p>
          <a:p>
            <a:pPr marL="287020" marR="314325" indent="-274955" algn="just">
              <a:lnSpc>
                <a:spcPct val="200000"/>
              </a:lnSpc>
              <a:spcBef>
                <a:spcPts val="615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75" dirty="0">
                <a:latin typeface="Georgia"/>
                <a:cs typeface="Georgia"/>
              </a:rPr>
              <a:t>Every </a:t>
            </a:r>
            <a:r>
              <a:rPr sz="2000" spc="-40" dirty="0">
                <a:latin typeface="Georgia"/>
                <a:cs typeface="Georgia"/>
              </a:rPr>
              <a:t>business </a:t>
            </a:r>
            <a:r>
              <a:rPr sz="2000" spc="-15" dirty="0">
                <a:latin typeface="Georgia"/>
                <a:cs typeface="Georgia"/>
              </a:rPr>
              <a:t>unit </a:t>
            </a:r>
            <a:r>
              <a:rPr sz="2000" spc="-30" dirty="0">
                <a:latin typeface="Georgia"/>
                <a:cs typeface="Georgia"/>
              </a:rPr>
              <a:t>needs </a:t>
            </a:r>
            <a:r>
              <a:rPr sz="2000" spc="-15" dirty="0">
                <a:latin typeface="Georgia"/>
                <a:cs typeface="Georgia"/>
              </a:rPr>
              <a:t>efficient, </a:t>
            </a:r>
            <a:r>
              <a:rPr sz="2000" spc="-25" dirty="0">
                <a:latin typeface="Georgia"/>
                <a:cs typeface="Georgia"/>
              </a:rPr>
              <a:t>stable </a:t>
            </a:r>
            <a:r>
              <a:rPr sz="2000" spc="-35" dirty="0">
                <a:latin typeface="Georgia"/>
                <a:cs typeface="Georgia"/>
              </a:rPr>
              <a:t>and </a:t>
            </a:r>
            <a:r>
              <a:rPr sz="2000" spc="-70" dirty="0">
                <a:latin typeface="Georgia"/>
                <a:cs typeface="Georgia"/>
              </a:rPr>
              <a:t>cooperative  </a:t>
            </a:r>
            <a:r>
              <a:rPr sz="2000" spc="-40" dirty="0">
                <a:latin typeface="Georgia"/>
                <a:cs typeface="Georgia"/>
              </a:rPr>
              <a:t>staff for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35" dirty="0">
                <a:latin typeface="Georgia"/>
                <a:cs typeface="Georgia"/>
              </a:rPr>
              <a:t>management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spc="-25" dirty="0">
                <a:latin typeface="Georgia"/>
                <a:cs typeface="Georgia"/>
              </a:rPr>
              <a:t>activities.</a:t>
            </a:r>
            <a:endParaRPr sz="2000"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254"/>
              </a:spcBef>
              <a:buClr>
                <a:srgbClr val="0AD0D9"/>
              </a:buClr>
              <a:buSzPct val="93750"/>
              <a:buFont typeface="Arial"/>
              <a:buChar char=""/>
              <a:tabLst>
                <a:tab pos="287655" algn="l"/>
              </a:tabLst>
            </a:pPr>
            <a:r>
              <a:rPr sz="2000" spc="-50" dirty="0">
                <a:latin typeface="Georgia"/>
                <a:cs typeface="Georgia"/>
              </a:rPr>
              <a:t>Manpower is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spc="-25" dirty="0">
                <a:latin typeface="Georgia"/>
                <a:cs typeface="Georgia"/>
              </a:rPr>
              <a:t>most important </a:t>
            </a:r>
            <a:r>
              <a:rPr sz="2000" spc="-40" dirty="0">
                <a:latin typeface="Georgia"/>
                <a:cs typeface="Georgia"/>
              </a:rPr>
              <a:t>asset </a:t>
            </a:r>
            <a:r>
              <a:rPr sz="2000" spc="-20" dirty="0">
                <a:latin typeface="Georgia"/>
                <a:cs typeface="Georgia"/>
              </a:rPr>
              <a:t>of </a:t>
            </a:r>
            <a:r>
              <a:rPr sz="2000" spc="-60" dirty="0">
                <a:latin typeface="Georgia"/>
                <a:cs typeface="Georgia"/>
              </a:rPr>
              <a:t>a </a:t>
            </a:r>
            <a:r>
              <a:rPr sz="2000" spc="-40" dirty="0">
                <a:latin typeface="Georgia"/>
                <a:cs typeface="Georgia"/>
              </a:rPr>
              <a:t>business</a:t>
            </a:r>
            <a:r>
              <a:rPr sz="2000" spc="-190" dirty="0">
                <a:latin typeface="Georgia"/>
                <a:cs typeface="Georgia"/>
              </a:rPr>
              <a:t> </a:t>
            </a:r>
            <a:r>
              <a:rPr sz="2000" spc="-20" dirty="0">
                <a:latin typeface="Georgia"/>
                <a:cs typeface="Georgia"/>
              </a:rPr>
              <a:t>unit</a:t>
            </a:r>
            <a:r>
              <a:rPr sz="2000" spc="-20" dirty="0" smtClean="0"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1602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81885" y="168909"/>
            <a:ext cx="53771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Directing</a:t>
            </a:r>
            <a:r>
              <a:rPr spc="-80" dirty="0"/>
              <a:t> </a:t>
            </a:r>
            <a:r>
              <a:rPr spc="-5" dirty="0"/>
              <a:t>(Leading)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8600" y="762000"/>
            <a:ext cx="8915400" cy="60151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247015" indent="-274955" algn="just">
              <a:lnSpc>
                <a:spcPct val="2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Directing </a:t>
            </a:r>
            <a:r>
              <a:rPr spc="-40" dirty="0">
                <a:latin typeface="Georgia"/>
                <a:cs typeface="Georgia"/>
              </a:rPr>
              <a:t>deals </a:t>
            </a:r>
            <a:r>
              <a:rPr spc="-5" dirty="0">
                <a:latin typeface="Georgia"/>
                <a:cs typeface="Georgia"/>
              </a:rPr>
              <a:t>with </a:t>
            </a:r>
            <a:r>
              <a:rPr spc="-20" dirty="0">
                <a:latin typeface="Georgia"/>
                <a:cs typeface="Georgia"/>
              </a:rPr>
              <a:t>guiding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20" dirty="0">
                <a:latin typeface="Georgia"/>
                <a:cs typeface="Georgia"/>
              </a:rPr>
              <a:t>instructing people </a:t>
            </a:r>
            <a:r>
              <a:rPr spc="-210" dirty="0">
                <a:latin typeface="Georgia"/>
                <a:cs typeface="Georgia"/>
              </a:rPr>
              <a:t>to  </a:t>
            </a:r>
            <a:r>
              <a:rPr spc="-10" dirty="0">
                <a:latin typeface="Georgia"/>
                <a:cs typeface="Georgia"/>
              </a:rPr>
              <a:t>do </a:t>
            </a:r>
            <a:r>
              <a:rPr dirty="0">
                <a:latin typeface="Georgia"/>
                <a:cs typeface="Georgia"/>
              </a:rPr>
              <a:t>the </a:t>
            </a:r>
            <a:r>
              <a:rPr spc="-40" dirty="0">
                <a:latin typeface="Georgia"/>
                <a:cs typeface="Georgia"/>
              </a:rPr>
              <a:t>work </a:t>
            </a:r>
            <a:r>
              <a:rPr spc="-25" dirty="0">
                <a:latin typeface="Georgia"/>
                <a:cs typeface="Georgia"/>
              </a:rPr>
              <a:t>in </a:t>
            </a:r>
            <a:r>
              <a:rPr dirty="0">
                <a:latin typeface="Georgia"/>
                <a:cs typeface="Georgia"/>
              </a:rPr>
              <a:t>the </a:t>
            </a:r>
            <a:r>
              <a:rPr spc="-25" dirty="0">
                <a:latin typeface="Georgia"/>
                <a:cs typeface="Georgia"/>
              </a:rPr>
              <a:t>right</a:t>
            </a:r>
            <a:r>
              <a:rPr spc="-325" dirty="0">
                <a:latin typeface="Georgia"/>
                <a:cs typeface="Georgia"/>
              </a:rPr>
              <a:t> </a:t>
            </a:r>
            <a:r>
              <a:rPr spc="-75" dirty="0">
                <a:latin typeface="Georgia"/>
                <a:cs typeface="Georgia"/>
              </a:rPr>
              <a:t>manner.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Directing </a:t>
            </a:r>
            <a:r>
              <a:rPr spc="-50" dirty="0">
                <a:latin typeface="Georgia"/>
                <a:cs typeface="Georgia"/>
              </a:rPr>
              <a:t>is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35" dirty="0">
                <a:latin typeface="Georgia"/>
                <a:cs typeface="Georgia"/>
              </a:rPr>
              <a:t>responsibility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55" dirty="0">
                <a:latin typeface="Georgia"/>
                <a:cs typeface="Georgia"/>
              </a:rPr>
              <a:t>managers </a:t>
            </a:r>
            <a:r>
              <a:rPr spc="-20" dirty="0">
                <a:latin typeface="Georgia"/>
                <a:cs typeface="Georgia"/>
              </a:rPr>
              <a:t>at </a:t>
            </a:r>
            <a:r>
              <a:rPr spc="-30" dirty="0">
                <a:latin typeface="Georgia"/>
                <a:cs typeface="Georgia"/>
              </a:rPr>
              <a:t>all</a:t>
            </a:r>
            <a:r>
              <a:rPr spc="-14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levels.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0" dirty="0">
                <a:latin typeface="Georgia"/>
                <a:cs typeface="Georgia"/>
              </a:rPr>
              <a:t>They </a:t>
            </a:r>
            <a:r>
              <a:rPr spc="-60" dirty="0">
                <a:latin typeface="Georgia"/>
                <a:cs typeface="Georgia"/>
              </a:rPr>
              <a:t>have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45" dirty="0">
                <a:latin typeface="Georgia"/>
                <a:cs typeface="Georgia"/>
              </a:rPr>
              <a:t>work </a:t>
            </a:r>
            <a:r>
              <a:rPr spc="-65" dirty="0">
                <a:latin typeface="Georgia"/>
                <a:cs typeface="Georgia"/>
              </a:rPr>
              <a:t>as </a:t>
            </a:r>
            <a:r>
              <a:rPr spc="-35" dirty="0">
                <a:latin typeface="Georgia"/>
                <a:cs typeface="Georgia"/>
              </a:rPr>
              <a:t>leaders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25" dirty="0">
                <a:latin typeface="Georgia"/>
                <a:cs typeface="Georgia"/>
              </a:rPr>
              <a:t>their</a:t>
            </a:r>
            <a:r>
              <a:rPr spc="-305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subordinates.</a:t>
            </a:r>
            <a:endParaRPr dirty="0">
              <a:latin typeface="Georgia"/>
              <a:cs typeface="Georgia"/>
            </a:endParaRPr>
          </a:p>
          <a:p>
            <a:pPr marL="287020" marR="273685" indent="-274955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30" dirty="0">
                <a:latin typeface="Georgia"/>
                <a:cs typeface="Georgia"/>
              </a:rPr>
              <a:t>Clear </a:t>
            </a:r>
            <a:r>
              <a:rPr spc="-45" dirty="0">
                <a:latin typeface="Georgia"/>
                <a:cs typeface="Georgia"/>
              </a:rPr>
              <a:t>plans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25" dirty="0">
                <a:latin typeface="Georgia"/>
                <a:cs typeface="Georgia"/>
              </a:rPr>
              <a:t>sound </a:t>
            </a:r>
            <a:r>
              <a:rPr spc="-35" dirty="0">
                <a:latin typeface="Georgia"/>
                <a:cs typeface="Georgia"/>
              </a:rPr>
              <a:t>organisation </a:t>
            </a:r>
            <a:r>
              <a:rPr spc="-20" dirty="0">
                <a:latin typeface="Georgia"/>
                <a:cs typeface="Georgia"/>
              </a:rPr>
              <a:t>set </a:t>
            </a:r>
            <a:r>
              <a:rPr dirty="0">
                <a:latin typeface="Georgia"/>
                <a:cs typeface="Georgia"/>
              </a:rPr>
              <a:t>the </a:t>
            </a:r>
            <a:r>
              <a:rPr spc="-40" dirty="0">
                <a:latin typeface="Georgia"/>
                <a:cs typeface="Georgia"/>
              </a:rPr>
              <a:t>stage </a:t>
            </a:r>
            <a:r>
              <a:rPr spc="-5" dirty="0">
                <a:latin typeface="Georgia"/>
                <a:cs typeface="Georgia"/>
              </a:rPr>
              <a:t>but </a:t>
            </a:r>
            <a:r>
              <a:rPr spc="-200" dirty="0">
                <a:latin typeface="Georgia"/>
                <a:cs typeface="Georgia"/>
              </a:rPr>
              <a:t>it  </a:t>
            </a:r>
            <a:r>
              <a:rPr spc="-45" dirty="0">
                <a:latin typeface="Georgia"/>
                <a:cs typeface="Georgia"/>
              </a:rPr>
              <a:t>requires </a:t>
            </a:r>
            <a:r>
              <a:rPr spc="-65" dirty="0">
                <a:latin typeface="Georgia"/>
                <a:cs typeface="Georgia"/>
              </a:rPr>
              <a:t>a </a:t>
            </a:r>
            <a:r>
              <a:rPr spc="-50" dirty="0">
                <a:latin typeface="Georgia"/>
                <a:cs typeface="Georgia"/>
              </a:rPr>
              <a:t>manager </a:t>
            </a:r>
            <a:r>
              <a:rPr spc="-5" dirty="0">
                <a:latin typeface="Georgia"/>
                <a:cs typeface="Georgia"/>
              </a:rPr>
              <a:t>to </a:t>
            </a:r>
            <a:r>
              <a:rPr spc="-25" dirty="0">
                <a:latin typeface="Georgia"/>
                <a:cs typeface="Georgia"/>
              </a:rPr>
              <a:t>direct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25" dirty="0">
                <a:latin typeface="Georgia"/>
                <a:cs typeface="Georgia"/>
              </a:rPr>
              <a:t>lead </a:t>
            </a:r>
            <a:r>
              <a:rPr spc="-40" dirty="0">
                <a:latin typeface="Georgia"/>
                <a:cs typeface="Georgia"/>
              </a:rPr>
              <a:t>his </a:t>
            </a:r>
            <a:r>
              <a:rPr spc="-25" dirty="0">
                <a:latin typeface="Georgia"/>
                <a:cs typeface="Georgia"/>
              </a:rPr>
              <a:t>men </a:t>
            </a:r>
            <a:r>
              <a:rPr spc="-45" dirty="0">
                <a:latin typeface="Georgia"/>
                <a:cs typeface="Georgia"/>
              </a:rPr>
              <a:t>for  </a:t>
            </a:r>
            <a:r>
              <a:rPr spc="-20" dirty="0">
                <a:latin typeface="Georgia"/>
                <a:cs typeface="Georgia"/>
              </a:rPr>
              <a:t>achieving </a:t>
            </a:r>
            <a:r>
              <a:rPr spc="-5" dirty="0">
                <a:latin typeface="Georgia"/>
                <a:cs typeface="Georgia"/>
              </a:rPr>
              <a:t>the</a:t>
            </a:r>
            <a:r>
              <a:rPr spc="-85" dirty="0">
                <a:latin typeface="Georgia"/>
                <a:cs typeface="Georgia"/>
              </a:rPr>
              <a:t> </a:t>
            </a:r>
            <a:r>
              <a:rPr spc="-30" dirty="0">
                <a:latin typeface="Georgia"/>
                <a:cs typeface="Georgia"/>
              </a:rPr>
              <a:t>objectives.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 </a:t>
            </a:r>
            <a:r>
              <a:rPr spc="-55" dirty="0">
                <a:latin typeface="Georgia"/>
                <a:cs typeface="Georgia"/>
              </a:rPr>
              <a:t>involves </a:t>
            </a:r>
            <a:r>
              <a:rPr spc="-50" dirty="0">
                <a:latin typeface="Georgia"/>
                <a:cs typeface="Georgia"/>
              </a:rPr>
              <a:t>raising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45" dirty="0">
                <a:latin typeface="Georgia"/>
                <a:cs typeface="Georgia"/>
              </a:rPr>
              <a:t>morale </a:t>
            </a:r>
            <a:r>
              <a:rPr spc="-20" dirty="0">
                <a:latin typeface="Georgia"/>
                <a:cs typeface="Georgia"/>
              </a:rPr>
              <a:t>of</a:t>
            </a:r>
            <a:r>
              <a:rPr spc="-60" dirty="0">
                <a:latin typeface="Georgia"/>
                <a:cs typeface="Georgia"/>
              </a:rPr>
              <a:t> </a:t>
            </a:r>
            <a:r>
              <a:rPr spc="-40" dirty="0">
                <a:latin typeface="Georgia"/>
                <a:cs typeface="Georgia"/>
              </a:rPr>
              <a:t>subordinates.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 </a:t>
            </a:r>
            <a:r>
              <a:rPr spc="-35" dirty="0">
                <a:latin typeface="Georgia"/>
                <a:cs typeface="Georgia"/>
              </a:rPr>
              <a:t>also </a:t>
            </a:r>
            <a:r>
              <a:rPr spc="-55" dirty="0">
                <a:latin typeface="Georgia"/>
                <a:cs typeface="Georgia"/>
              </a:rPr>
              <a:t>involves </a:t>
            </a:r>
            <a:r>
              <a:rPr spc="-25" dirty="0">
                <a:latin typeface="Georgia"/>
                <a:cs typeface="Georgia"/>
              </a:rPr>
              <a:t>communicating, leading </a:t>
            </a:r>
            <a:r>
              <a:rPr spc="-35" dirty="0">
                <a:latin typeface="Georgia"/>
                <a:cs typeface="Georgia"/>
              </a:rPr>
              <a:t>and</a:t>
            </a:r>
            <a:r>
              <a:rPr spc="-60" dirty="0">
                <a:latin typeface="Georgia"/>
                <a:cs typeface="Georgia"/>
              </a:rPr>
              <a:t> </a:t>
            </a:r>
            <a:r>
              <a:rPr spc="-65" dirty="0">
                <a:latin typeface="Georgia"/>
                <a:cs typeface="Georgia"/>
              </a:rPr>
              <a:t>motivating.</a:t>
            </a:r>
            <a:endParaRPr dirty="0">
              <a:latin typeface="Georgia"/>
              <a:cs typeface="Georgia"/>
            </a:endParaRPr>
          </a:p>
          <a:p>
            <a:pPr marL="287020" marR="81153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40" dirty="0">
                <a:latin typeface="Georgia"/>
                <a:cs typeface="Georgia"/>
              </a:rPr>
              <a:t>Leadership </a:t>
            </a:r>
            <a:r>
              <a:rPr spc="-55" dirty="0">
                <a:latin typeface="Georgia"/>
                <a:cs typeface="Georgia"/>
              </a:rPr>
              <a:t>is </a:t>
            </a:r>
            <a:r>
              <a:rPr spc="-30" dirty="0">
                <a:latin typeface="Georgia"/>
                <a:cs typeface="Georgia"/>
              </a:rPr>
              <a:t>essential </a:t>
            </a:r>
            <a:r>
              <a:rPr spc="-10" dirty="0">
                <a:latin typeface="Georgia"/>
                <a:cs typeface="Georgia"/>
              </a:rPr>
              <a:t>on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40" dirty="0">
                <a:latin typeface="Georgia"/>
                <a:cs typeface="Georgia"/>
              </a:rPr>
              <a:t>part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55" dirty="0">
                <a:latin typeface="Georgia"/>
                <a:cs typeface="Georgia"/>
              </a:rPr>
              <a:t>managers </a:t>
            </a:r>
            <a:r>
              <a:rPr spc="-190" dirty="0">
                <a:latin typeface="Georgia"/>
                <a:cs typeface="Georgia"/>
              </a:rPr>
              <a:t>for  </a:t>
            </a:r>
            <a:r>
              <a:rPr spc="-20" dirty="0">
                <a:latin typeface="Georgia"/>
                <a:cs typeface="Georgia"/>
              </a:rPr>
              <a:t>achieving </a:t>
            </a:r>
            <a:r>
              <a:rPr spc="-40" dirty="0">
                <a:latin typeface="Georgia"/>
                <a:cs typeface="Georgia"/>
              </a:rPr>
              <a:t>organisational</a:t>
            </a:r>
            <a:r>
              <a:rPr spc="-75" dirty="0">
                <a:latin typeface="Georgia"/>
                <a:cs typeface="Georgia"/>
              </a:rPr>
              <a:t> </a:t>
            </a:r>
            <a:r>
              <a:rPr spc="-30" dirty="0">
                <a:latin typeface="Georgia"/>
                <a:cs typeface="Georgia"/>
              </a:rPr>
              <a:t>objectives.</a:t>
            </a:r>
            <a:endParaRPr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7062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23514" y="321309"/>
            <a:ext cx="369760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Coordinating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5940" y="1459433"/>
            <a:ext cx="8029575" cy="47532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955" algn="just">
              <a:lnSpc>
                <a:spcPct val="2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50" dirty="0">
                <a:latin typeface="Georgia"/>
                <a:cs typeface="Georgia"/>
              </a:rPr>
              <a:t>Effective </a:t>
            </a:r>
            <a:r>
              <a:rPr spc="-30" dirty="0">
                <a:latin typeface="Georgia"/>
                <a:cs typeface="Georgia"/>
              </a:rPr>
              <a:t>coordination </a:t>
            </a:r>
            <a:r>
              <a:rPr spc="-35" dirty="0">
                <a:latin typeface="Georgia"/>
                <a:cs typeface="Georgia"/>
              </a:rPr>
              <a:t>and also </a:t>
            </a:r>
            <a:r>
              <a:rPr spc="-30" dirty="0">
                <a:latin typeface="Georgia"/>
                <a:cs typeface="Georgia"/>
              </a:rPr>
              <a:t>integration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70" dirty="0">
                <a:latin typeface="Georgia"/>
                <a:cs typeface="Georgia"/>
              </a:rPr>
              <a:t>activities 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35" dirty="0">
                <a:latin typeface="Georgia"/>
                <a:cs typeface="Georgia"/>
              </a:rPr>
              <a:t>different </a:t>
            </a:r>
            <a:r>
              <a:rPr spc="-30" dirty="0">
                <a:latin typeface="Georgia"/>
                <a:cs typeface="Georgia"/>
              </a:rPr>
              <a:t>departments </a:t>
            </a:r>
            <a:r>
              <a:rPr spc="-60" dirty="0">
                <a:latin typeface="Georgia"/>
                <a:cs typeface="Georgia"/>
              </a:rPr>
              <a:t>are </a:t>
            </a:r>
            <a:r>
              <a:rPr spc="-30" dirty="0">
                <a:latin typeface="Georgia"/>
                <a:cs typeface="Georgia"/>
              </a:rPr>
              <a:t>essential </a:t>
            </a:r>
            <a:r>
              <a:rPr spc="-45" dirty="0">
                <a:latin typeface="Georgia"/>
                <a:cs typeface="Georgia"/>
              </a:rPr>
              <a:t>for orderly  </a:t>
            </a:r>
            <a:r>
              <a:rPr spc="-35" dirty="0">
                <a:latin typeface="Georgia"/>
                <a:cs typeface="Georgia"/>
              </a:rPr>
              <a:t>working </a:t>
            </a:r>
            <a:r>
              <a:rPr spc="-20" dirty="0">
                <a:latin typeface="Georgia"/>
                <a:cs typeface="Georgia"/>
              </a:rPr>
              <a:t>of </a:t>
            </a:r>
            <a:r>
              <a:rPr spc="-45" dirty="0">
                <a:latin typeface="Georgia"/>
                <a:cs typeface="Georgia"/>
              </a:rPr>
              <a:t>an</a:t>
            </a:r>
            <a:r>
              <a:rPr spc="-15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Organisation.</a:t>
            </a:r>
            <a:endParaRPr dirty="0">
              <a:latin typeface="Georgia"/>
              <a:cs typeface="Georgia"/>
            </a:endParaRPr>
          </a:p>
          <a:p>
            <a:pPr marL="287020" marR="349250" indent="-274955" algn="just">
              <a:lnSpc>
                <a:spcPct val="2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10" dirty="0">
                <a:latin typeface="Georgia"/>
                <a:cs typeface="Georgia"/>
              </a:rPr>
              <a:t>A </a:t>
            </a:r>
            <a:r>
              <a:rPr spc="-50" dirty="0">
                <a:latin typeface="Georgia"/>
                <a:cs typeface="Georgia"/>
              </a:rPr>
              <a:t>manager </a:t>
            </a:r>
            <a:r>
              <a:rPr spc="-30" dirty="0">
                <a:latin typeface="Georgia"/>
                <a:cs typeface="Georgia"/>
              </a:rPr>
              <a:t>must </a:t>
            </a:r>
            <a:r>
              <a:rPr spc="-35" dirty="0">
                <a:latin typeface="Georgia"/>
                <a:cs typeface="Georgia"/>
              </a:rPr>
              <a:t>coordinate </a:t>
            </a:r>
            <a:r>
              <a:rPr spc="-5" dirty="0">
                <a:latin typeface="Georgia"/>
                <a:cs typeface="Georgia"/>
              </a:rPr>
              <a:t>the </a:t>
            </a:r>
            <a:r>
              <a:rPr spc="-45" dirty="0">
                <a:latin typeface="Georgia"/>
                <a:cs typeface="Georgia"/>
              </a:rPr>
              <a:t>work for </a:t>
            </a:r>
            <a:r>
              <a:rPr spc="-10" dirty="0">
                <a:latin typeface="Georgia"/>
                <a:cs typeface="Georgia"/>
              </a:rPr>
              <a:t>which he </a:t>
            </a:r>
            <a:r>
              <a:rPr spc="-254" dirty="0">
                <a:latin typeface="Georgia"/>
                <a:cs typeface="Georgia"/>
              </a:rPr>
              <a:t>is  </a:t>
            </a:r>
            <a:r>
              <a:rPr spc="-25" dirty="0">
                <a:latin typeface="Georgia"/>
                <a:cs typeface="Georgia"/>
              </a:rPr>
              <a:t>accountable.</a:t>
            </a:r>
            <a:endParaRPr dirty="0">
              <a:latin typeface="Georgia"/>
              <a:cs typeface="Georgia"/>
            </a:endParaRPr>
          </a:p>
          <a:p>
            <a:pPr marL="287020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25" dirty="0">
                <a:latin typeface="Georgia"/>
                <a:cs typeface="Georgia"/>
              </a:rPr>
              <a:t>Coordination </a:t>
            </a:r>
            <a:r>
              <a:rPr spc="-50" dirty="0">
                <a:latin typeface="Georgia"/>
                <a:cs typeface="Georgia"/>
              </a:rPr>
              <a:t>is </a:t>
            </a:r>
            <a:r>
              <a:rPr spc="-30" dirty="0">
                <a:latin typeface="Georgia"/>
                <a:cs typeface="Georgia"/>
              </a:rPr>
              <a:t>essential </a:t>
            </a:r>
            <a:r>
              <a:rPr spc="-20" dirty="0">
                <a:latin typeface="Georgia"/>
                <a:cs typeface="Georgia"/>
              </a:rPr>
              <a:t>at </a:t>
            </a:r>
            <a:r>
              <a:rPr spc="-30" dirty="0">
                <a:latin typeface="Georgia"/>
                <a:cs typeface="Georgia"/>
              </a:rPr>
              <a:t>all </a:t>
            </a:r>
            <a:r>
              <a:rPr spc="-35" dirty="0">
                <a:latin typeface="Georgia"/>
                <a:cs typeface="Georgia"/>
              </a:rPr>
              <a:t>levels </a:t>
            </a:r>
            <a:r>
              <a:rPr spc="-20" dirty="0">
                <a:latin typeface="Georgia"/>
                <a:cs typeface="Georgia"/>
              </a:rPr>
              <a:t>of</a:t>
            </a:r>
            <a:r>
              <a:rPr spc="-175" dirty="0">
                <a:latin typeface="Georgia"/>
                <a:cs typeface="Georgia"/>
              </a:rPr>
              <a:t> </a:t>
            </a:r>
            <a:r>
              <a:rPr spc="-35" dirty="0">
                <a:latin typeface="Georgia"/>
                <a:cs typeface="Georgia"/>
              </a:rPr>
              <a:t>management.</a:t>
            </a:r>
            <a:endParaRPr dirty="0">
              <a:latin typeface="Georgia"/>
              <a:cs typeface="Georgia"/>
            </a:endParaRPr>
          </a:p>
          <a:p>
            <a:pPr marL="287020" marR="869950" indent="-274955" algn="just">
              <a:lnSpc>
                <a:spcPct val="2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</a:t>
            </a:r>
            <a:r>
              <a:rPr spc="-120" dirty="0">
                <a:latin typeface="Georgia"/>
                <a:cs typeface="Georgia"/>
              </a:rPr>
              <a:t> </a:t>
            </a:r>
            <a:r>
              <a:rPr spc="-50" dirty="0">
                <a:latin typeface="Georgia"/>
                <a:cs typeface="Georgia"/>
              </a:rPr>
              <a:t>gives</a:t>
            </a:r>
            <a:r>
              <a:rPr spc="-100" dirty="0">
                <a:latin typeface="Georgia"/>
                <a:cs typeface="Georgia"/>
              </a:rPr>
              <a:t> </a:t>
            </a:r>
            <a:r>
              <a:rPr spc="-15" dirty="0">
                <a:latin typeface="Georgia"/>
                <a:cs typeface="Georgia"/>
              </a:rPr>
              <a:t>one</a:t>
            </a:r>
            <a:r>
              <a:rPr spc="-95" dirty="0">
                <a:latin typeface="Georgia"/>
                <a:cs typeface="Georgia"/>
              </a:rPr>
              <a:t> </a:t>
            </a:r>
            <a:r>
              <a:rPr spc="-20" dirty="0">
                <a:latin typeface="Georgia"/>
                <a:cs typeface="Georgia"/>
              </a:rPr>
              <a:t>clear-cut</a:t>
            </a:r>
            <a:r>
              <a:rPr spc="-130" dirty="0">
                <a:latin typeface="Georgia"/>
                <a:cs typeface="Georgia"/>
              </a:rPr>
              <a:t> </a:t>
            </a:r>
            <a:r>
              <a:rPr spc="-20" dirty="0">
                <a:latin typeface="Georgia"/>
                <a:cs typeface="Georgia"/>
              </a:rPr>
              <a:t>direction</a:t>
            </a:r>
            <a:r>
              <a:rPr spc="-45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to</a:t>
            </a:r>
            <a:r>
              <a:rPr spc="-80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the</a:t>
            </a:r>
            <a:r>
              <a:rPr spc="-114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activities</a:t>
            </a:r>
            <a:r>
              <a:rPr spc="-110" dirty="0">
                <a:latin typeface="Georgia"/>
                <a:cs typeface="Georgia"/>
              </a:rPr>
              <a:t> </a:t>
            </a:r>
            <a:r>
              <a:rPr spc="-220" dirty="0">
                <a:latin typeface="Georgia"/>
                <a:cs typeface="Georgia"/>
              </a:rPr>
              <a:t>of  </a:t>
            </a:r>
            <a:r>
              <a:rPr spc="-35" dirty="0">
                <a:latin typeface="Georgia"/>
                <a:cs typeface="Georgia"/>
              </a:rPr>
              <a:t>individuals and</a:t>
            </a:r>
            <a:r>
              <a:rPr spc="-135" dirty="0">
                <a:latin typeface="Georgia"/>
                <a:cs typeface="Georgia"/>
              </a:rPr>
              <a:t> </a:t>
            </a:r>
            <a:r>
              <a:rPr spc="-35" dirty="0">
                <a:latin typeface="Georgia"/>
                <a:cs typeface="Georgia"/>
              </a:rPr>
              <a:t>departments.</a:t>
            </a:r>
            <a:endParaRPr dirty="0">
              <a:latin typeface="Georgia"/>
              <a:cs typeface="Georgia"/>
            </a:endParaRPr>
          </a:p>
          <a:p>
            <a:pPr marL="287020" marR="516255" indent="-274955" algn="just">
              <a:lnSpc>
                <a:spcPct val="2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Arial"/>
              <a:buChar char=""/>
              <a:tabLst>
                <a:tab pos="287655" algn="l"/>
              </a:tabLst>
            </a:pPr>
            <a:r>
              <a:rPr spc="-85" dirty="0">
                <a:latin typeface="Georgia"/>
                <a:cs typeface="Georgia"/>
              </a:rPr>
              <a:t>It </a:t>
            </a:r>
            <a:r>
              <a:rPr spc="-35" dirty="0">
                <a:latin typeface="Georgia"/>
                <a:cs typeface="Georgia"/>
              </a:rPr>
              <a:t>also </a:t>
            </a:r>
            <a:r>
              <a:rPr spc="-60" dirty="0">
                <a:latin typeface="Georgia"/>
                <a:cs typeface="Georgia"/>
              </a:rPr>
              <a:t>avoids </a:t>
            </a:r>
            <a:r>
              <a:rPr spc="-30" dirty="0">
                <a:latin typeface="Georgia"/>
                <a:cs typeface="Georgia"/>
              </a:rPr>
              <a:t>misdirection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45" dirty="0">
                <a:latin typeface="Georgia"/>
                <a:cs typeface="Georgia"/>
              </a:rPr>
              <a:t>wastages </a:t>
            </a:r>
            <a:r>
              <a:rPr spc="-35" dirty="0">
                <a:latin typeface="Georgia"/>
                <a:cs typeface="Georgia"/>
              </a:rPr>
              <a:t>and </a:t>
            </a:r>
            <a:r>
              <a:rPr spc="-110" dirty="0">
                <a:latin typeface="Georgia"/>
                <a:cs typeface="Georgia"/>
              </a:rPr>
              <a:t>brings  </a:t>
            </a:r>
            <a:r>
              <a:rPr spc="-20" dirty="0">
                <a:latin typeface="Georgia"/>
                <a:cs typeface="Georgia"/>
              </a:rPr>
              <a:t>unity of </a:t>
            </a:r>
            <a:r>
              <a:rPr spc="-10" dirty="0">
                <a:latin typeface="Georgia"/>
                <a:cs typeface="Georgia"/>
              </a:rPr>
              <a:t>action </a:t>
            </a:r>
            <a:r>
              <a:rPr spc="-25" dirty="0">
                <a:latin typeface="Georgia"/>
                <a:cs typeface="Georgia"/>
              </a:rPr>
              <a:t>in </a:t>
            </a:r>
            <a:r>
              <a:rPr spc="-5" dirty="0">
                <a:latin typeface="Georgia"/>
                <a:cs typeface="Georgia"/>
              </a:rPr>
              <a:t>the</a:t>
            </a:r>
            <a:r>
              <a:rPr spc="-170" dirty="0">
                <a:latin typeface="Georgia"/>
                <a:cs typeface="Georgia"/>
              </a:rPr>
              <a:t> </a:t>
            </a:r>
            <a:r>
              <a:rPr spc="-25" dirty="0">
                <a:latin typeface="Georgia"/>
                <a:cs typeface="Georgia"/>
              </a:rPr>
              <a:t>Organisation.</a:t>
            </a:r>
            <a:endParaRPr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2961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6343</TotalTime>
  <Words>827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Office Theme</vt:lpstr>
      <vt:lpstr>PowerPoint Presentation</vt:lpstr>
      <vt:lpstr>PROCESS OF MANAGEMENT ORGANIZING &amp; STAFFING</vt:lpstr>
      <vt:lpstr>Elements/Components of  Management Process</vt:lpstr>
      <vt:lpstr>PowerPoint Presentation</vt:lpstr>
      <vt:lpstr>Planning</vt:lpstr>
      <vt:lpstr>Organising</vt:lpstr>
      <vt:lpstr>Staffing</vt:lpstr>
      <vt:lpstr>Directing (Leading)</vt:lpstr>
      <vt:lpstr>Coordinating</vt:lpstr>
      <vt:lpstr>Controlling</vt:lpstr>
      <vt:lpstr>Motivating</vt:lpstr>
      <vt:lpstr>Communicating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HP</cp:lastModifiedBy>
  <cp:revision>300</cp:revision>
  <dcterms:created xsi:type="dcterms:W3CDTF">2020-01-10T02:05:01Z</dcterms:created>
  <dcterms:modified xsi:type="dcterms:W3CDTF">2020-11-10T05:08:46Z</dcterms:modified>
</cp:coreProperties>
</file>