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media/image8.jpg" ContentType="image/jpg"/>
  <Override PartName="/ppt/media/image12.jpg" ContentType="image/jpg"/>
  <Override PartName="/ppt/media/image16.jpg" ContentType="image/jpg"/>
  <Override PartName="/ppt/media/image20.jpg" ContentType="image/jp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307" r:id="rId2"/>
    <p:sldId id="332" r:id="rId3"/>
    <p:sldId id="314" r:id="rId4"/>
    <p:sldId id="317" r:id="rId5"/>
    <p:sldId id="318" r:id="rId6"/>
    <p:sldId id="319" r:id="rId7"/>
    <p:sldId id="320" r:id="rId8"/>
    <p:sldId id="322" r:id="rId9"/>
    <p:sldId id="325" r:id="rId10"/>
    <p:sldId id="326" r:id="rId11"/>
    <p:sldId id="327" r:id="rId12"/>
    <p:sldId id="328" r:id="rId13"/>
    <p:sldId id="329" r:id="rId14"/>
    <p:sldId id="330" r:id="rId15"/>
    <p:sldId id="33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A8574D-52D8-4609-BAC6-9DDC9D02FFD7}" type="datetimeFigureOut">
              <a:rPr lang="en-IN" smtClean="0"/>
              <a:t>05-11-2020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8F278A-C0D0-42DE-B328-A27CDF71FD3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042651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44641-F14D-497F-9CCC-8B19FE0F35AC}" type="datetimeFigureOut">
              <a:rPr lang="en-US" smtClean="0"/>
              <a:pPr/>
              <a:t>11/5/2020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AF45D-A853-4B56-A0C3-C6619946A49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17" Type="http://schemas.openxmlformats.org/officeDocument/2006/relationships/image" Target="../media/image23.png"/><Relationship Id="rId2" Type="http://schemas.openxmlformats.org/officeDocument/2006/relationships/image" Target="../media/image8.jpg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5" Type="http://schemas.openxmlformats.org/officeDocument/2006/relationships/image" Target="../media/image21.png"/><Relationship Id="rId10" Type="http://schemas.openxmlformats.org/officeDocument/2006/relationships/image" Target="../media/image16.jp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228600"/>
            <a:ext cx="8382000" cy="6400800"/>
          </a:xfrm>
        </p:spPr>
        <p:txBody>
          <a:bodyPr>
            <a:normAutofit/>
          </a:bodyPr>
          <a:lstStyle/>
          <a:p>
            <a:r>
              <a:rPr lang="en-IN" sz="2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AHE 611 </a:t>
            </a:r>
            <a:r>
              <a:rPr lang="en-IN" sz="2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(GENDER AND LIVESTOCK DEVELOPMENT </a:t>
            </a:r>
            <a:r>
              <a:rPr lang="en-IN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  <a:endParaRPr lang="en-IN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28/10/2020</a:t>
            </a:r>
            <a:endParaRPr lang="en-IN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en-IN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US" sz="2400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Puspendra</a:t>
            </a:r>
            <a:r>
              <a:rPr lang="en-US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Kumar Singh</a:t>
            </a:r>
            <a:endParaRPr lang="en-IN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en-IN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Department of Veterinary &amp; Animal Husbandry Extension Education, BVC</a:t>
            </a:r>
            <a:endParaRPr lang="en-IN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400" y="1295400"/>
            <a:ext cx="3200400" cy="1752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400" y="3048000"/>
            <a:ext cx="32004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95800" y="3048000"/>
            <a:ext cx="3175000" cy="18028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22354" y="1143000"/>
            <a:ext cx="3023491" cy="1752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965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62200"/>
            <a:ext cx="8229600" cy="1143000"/>
          </a:xfrm>
        </p:spPr>
        <p:txBody>
          <a:bodyPr/>
          <a:lstStyle/>
          <a:p>
            <a:r>
              <a:rPr lang="en-IN" dirty="0"/>
              <a:t>women in agriculture and livestock</a:t>
            </a:r>
          </a:p>
        </p:txBody>
      </p:sp>
    </p:spTree>
    <p:extLst>
      <p:ext uri="{BB962C8B-B14F-4D97-AF65-F5344CB8AC3E}">
        <p14:creationId xmlns:p14="http://schemas.microsoft.com/office/powerpoint/2010/main" val="2475339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/>
          <p:nvPr/>
        </p:nvSpPr>
        <p:spPr>
          <a:xfrm>
            <a:off x="727709" y="2133600"/>
            <a:ext cx="7568565" cy="2292350"/>
          </a:xfrm>
          <a:prstGeom prst="rect">
            <a:avLst/>
          </a:prstGeom>
        </p:spPr>
        <p:txBody>
          <a:bodyPr vert="horz" wrap="square" lIns="0" tIns="57150" rIns="0" bIns="0" rtlCol="0">
            <a:spAutoFit/>
          </a:bodyPr>
          <a:lstStyle/>
          <a:p>
            <a:pPr marL="93980" marR="5080" indent="-81280">
              <a:lnSpc>
                <a:spcPts val="3060"/>
              </a:lnSpc>
              <a:spcBef>
                <a:spcPts val="450"/>
              </a:spcBef>
            </a:pPr>
            <a:r>
              <a:rPr sz="2800" i="1" spc="-5" dirty="0">
                <a:solidFill>
                  <a:srgbClr val="160E7C"/>
                </a:solidFill>
                <a:latin typeface="Chancery Uralic"/>
                <a:cs typeface="Chancery Uralic"/>
              </a:rPr>
              <a:t>“In </a:t>
            </a:r>
            <a:r>
              <a:rPr sz="2800" i="1" spc="-10" dirty="0">
                <a:solidFill>
                  <a:srgbClr val="160E7C"/>
                </a:solidFill>
                <a:latin typeface="Chancery Uralic"/>
                <a:cs typeface="Chancery Uralic"/>
              </a:rPr>
              <a:t>order </a:t>
            </a:r>
            <a:r>
              <a:rPr sz="2800" i="1" spc="-5" dirty="0">
                <a:solidFill>
                  <a:srgbClr val="160E7C"/>
                </a:solidFill>
                <a:latin typeface="Chancery Uralic"/>
                <a:cs typeface="Chancery Uralic"/>
              </a:rPr>
              <a:t>to awaken </a:t>
            </a:r>
            <a:r>
              <a:rPr sz="2800" i="1" dirty="0">
                <a:solidFill>
                  <a:srgbClr val="160E7C"/>
                </a:solidFill>
                <a:latin typeface="Chancery Uralic"/>
                <a:cs typeface="Chancery Uralic"/>
              </a:rPr>
              <a:t>the </a:t>
            </a:r>
            <a:r>
              <a:rPr sz="2800" i="1" spc="-5" dirty="0">
                <a:solidFill>
                  <a:srgbClr val="160E7C"/>
                </a:solidFill>
                <a:latin typeface="Chancery Uralic"/>
                <a:cs typeface="Chancery Uralic"/>
              </a:rPr>
              <a:t>people, it is </a:t>
            </a:r>
            <a:r>
              <a:rPr sz="2800" i="1" dirty="0">
                <a:solidFill>
                  <a:srgbClr val="160E7C"/>
                </a:solidFill>
                <a:latin typeface="Chancery Uralic"/>
                <a:cs typeface="Chancery Uralic"/>
              </a:rPr>
              <a:t>the </a:t>
            </a:r>
            <a:r>
              <a:rPr sz="2800" i="1" spc="-10" dirty="0">
                <a:solidFill>
                  <a:srgbClr val="160E7C"/>
                </a:solidFill>
                <a:latin typeface="Chancery Uralic"/>
                <a:cs typeface="Chancery Uralic"/>
              </a:rPr>
              <a:t>woman </a:t>
            </a:r>
            <a:r>
              <a:rPr sz="2800" i="1" spc="-5" dirty="0">
                <a:solidFill>
                  <a:srgbClr val="160E7C"/>
                </a:solidFill>
                <a:latin typeface="Chancery Uralic"/>
                <a:cs typeface="Chancery Uralic"/>
              </a:rPr>
              <a:t>who have to  be awakened. </a:t>
            </a:r>
            <a:r>
              <a:rPr sz="2800" i="1" spc="-10" dirty="0">
                <a:solidFill>
                  <a:srgbClr val="160E7C"/>
                </a:solidFill>
                <a:latin typeface="Chancery Uralic"/>
                <a:cs typeface="Chancery Uralic"/>
              </a:rPr>
              <a:t>Once </a:t>
            </a:r>
            <a:r>
              <a:rPr sz="2800" i="1" dirty="0">
                <a:solidFill>
                  <a:srgbClr val="160E7C"/>
                </a:solidFill>
                <a:latin typeface="Chancery Uralic"/>
                <a:cs typeface="Chancery Uralic"/>
              </a:rPr>
              <a:t>she </a:t>
            </a:r>
            <a:r>
              <a:rPr sz="2800" i="1" spc="-5" dirty="0">
                <a:solidFill>
                  <a:srgbClr val="160E7C"/>
                </a:solidFill>
                <a:latin typeface="Chancery Uralic"/>
                <a:cs typeface="Chancery Uralic"/>
              </a:rPr>
              <a:t>is on move, the family </a:t>
            </a:r>
            <a:r>
              <a:rPr sz="2800" i="1" spc="-10" dirty="0">
                <a:solidFill>
                  <a:srgbClr val="160E7C"/>
                </a:solidFill>
                <a:latin typeface="Chancery Uralic"/>
                <a:cs typeface="Chancery Uralic"/>
              </a:rPr>
              <a:t>moves, </a:t>
            </a:r>
            <a:r>
              <a:rPr sz="2800" i="1" dirty="0">
                <a:solidFill>
                  <a:srgbClr val="160E7C"/>
                </a:solidFill>
                <a:latin typeface="Chancery Uralic"/>
                <a:cs typeface="Chancery Uralic"/>
              </a:rPr>
              <a:t>the  </a:t>
            </a:r>
            <a:r>
              <a:rPr sz="2800" i="1" spc="-5" dirty="0">
                <a:solidFill>
                  <a:srgbClr val="160E7C"/>
                </a:solidFill>
                <a:latin typeface="Chancery Uralic"/>
                <a:cs typeface="Chancery Uralic"/>
              </a:rPr>
              <a:t>village moves, the nation</a:t>
            </a:r>
            <a:r>
              <a:rPr sz="2800" i="1" spc="-55" dirty="0">
                <a:solidFill>
                  <a:srgbClr val="160E7C"/>
                </a:solidFill>
                <a:latin typeface="Chancery Uralic"/>
                <a:cs typeface="Chancery Uralic"/>
              </a:rPr>
              <a:t> </a:t>
            </a:r>
            <a:r>
              <a:rPr sz="2800" i="1" spc="-5" dirty="0">
                <a:solidFill>
                  <a:srgbClr val="160E7C"/>
                </a:solidFill>
                <a:latin typeface="Chancery Uralic"/>
                <a:cs typeface="Chancery Uralic"/>
              </a:rPr>
              <a:t>moves”</a:t>
            </a:r>
            <a:endParaRPr sz="2800" dirty="0">
              <a:latin typeface="Chancery Uralic"/>
              <a:cs typeface="Chancery Uralic"/>
            </a:endParaRPr>
          </a:p>
          <a:p>
            <a:pPr>
              <a:lnSpc>
                <a:spcPct val="100000"/>
              </a:lnSpc>
            </a:pPr>
            <a:endParaRPr sz="3000" dirty="0">
              <a:latin typeface="Chancery Uralic"/>
              <a:cs typeface="Chancery Uralic"/>
            </a:endParaRPr>
          </a:p>
          <a:p>
            <a:pPr marL="3934460">
              <a:lnSpc>
                <a:spcPct val="100000"/>
              </a:lnSpc>
              <a:spcBef>
                <a:spcPts val="2325"/>
              </a:spcBef>
            </a:pPr>
            <a:r>
              <a:rPr sz="2400" b="1" spc="-55" dirty="0">
                <a:solidFill>
                  <a:srgbClr val="293110"/>
                </a:solidFill>
                <a:latin typeface="Times New Roman"/>
                <a:cs typeface="Times New Roman"/>
              </a:rPr>
              <a:t>Pandit </a:t>
            </a:r>
            <a:r>
              <a:rPr sz="2400" b="1" spc="-45" dirty="0">
                <a:solidFill>
                  <a:srgbClr val="293110"/>
                </a:solidFill>
                <a:latin typeface="Times New Roman"/>
                <a:cs typeface="Times New Roman"/>
              </a:rPr>
              <a:t>Jawaharalal</a:t>
            </a:r>
            <a:r>
              <a:rPr sz="2400" b="1" spc="5" dirty="0">
                <a:solidFill>
                  <a:srgbClr val="293110"/>
                </a:solidFill>
                <a:latin typeface="Times New Roman"/>
                <a:cs typeface="Times New Roman"/>
              </a:rPr>
              <a:t> </a:t>
            </a:r>
            <a:r>
              <a:rPr sz="2400" b="1" spc="-100" dirty="0">
                <a:solidFill>
                  <a:srgbClr val="293110"/>
                </a:solidFill>
                <a:latin typeface="Times New Roman"/>
                <a:cs typeface="Times New Roman"/>
              </a:rPr>
              <a:t>Nehru</a:t>
            </a: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123189">
              <a:lnSpc>
                <a:spcPts val="1425"/>
              </a:lnSpc>
            </a:pPr>
            <a:fld id="{81D60167-4931-47E6-BA6A-407CBD079E47}" type="slidenum">
              <a:rPr dirty="0"/>
              <a:t>3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713082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2000" y="373891"/>
            <a:ext cx="6553199" cy="9977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95120" algn="l"/>
                <a:tab pos="2145665" algn="l"/>
                <a:tab pos="3794125" algn="l"/>
              </a:tabLst>
            </a:pPr>
            <a:r>
              <a:rPr sz="3200" spc="495" dirty="0" smtClean="0">
                <a:solidFill>
                  <a:srgbClr val="001F5F"/>
                </a:solidFill>
              </a:rPr>
              <a:t>S</a:t>
            </a:r>
            <a:r>
              <a:rPr sz="3200" spc="434" dirty="0" smtClean="0">
                <a:solidFill>
                  <a:srgbClr val="001F5F"/>
                </a:solidFill>
              </a:rPr>
              <a:t>t</a:t>
            </a:r>
            <a:r>
              <a:rPr sz="3200" spc="440" dirty="0" smtClean="0">
                <a:solidFill>
                  <a:srgbClr val="001F5F"/>
                </a:solidFill>
              </a:rPr>
              <a:t>a</a:t>
            </a:r>
            <a:r>
              <a:rPr sz="3200" spc="434" dirty="0" smtClean="0">
                <a:solidFill>
                  <a:srgbClr val="001F5F"/>
                </a:solidFill>
              </a:rPr>
              <a:t>tu</a:t>
            </a:r>
            <a:r>
              <a:rPr sz="3200" spc="235" dirty="0" smtClean="0">
                <a:solidFill>
                  <a:srgbClr val="001F5F"/>
                </a:solidFill>
              </a:rPr>
              <a:t>s</a:t>
            </a:r>
            <a:r>
              <a:rPr sz="3200" dirty="0" smtClean="0">
                <a:solidFill>
                  <a:srgbClr val="001F5F"/>
                </a:solidFill>
              </a:rPr>
              <a:t>	</a:t>
            </a:r>
            <a:r>
              <a:rPr sz="3200" spc="265" dirty="0" smtClean="0">
                <a:solidFill>
                  <a:srgbClr val="001F5F"/>
                </a:solidFill>
              </a:rPr>
              <a:t>o</a:t>
            </a:r>
            <a:r>
              <a:rPr sz="3200" dirty="0" smtClean="0">
                <a:solidFill>
                  <a:srgbClr val="001F5F"/>
                </a:solidFill>
              </a:rPr>
              <a:t>f	</a:t>
            </a:r>
            <a:r>
              <a:rPr sz="3200" spc="440" dirty="0" smtClean="0">
                <a:solidFill>
                  <a:srgbClr val="001F5F"/>
                </a:solidFill>
              </a:rPr>
              <a:t>w</a:t>
            </a:r>
            <a:r>
              <a:rPr sz="3200" spc="265" dirty="0" smtClean="0">
                <a:solidFill>
                  <a:srgbClr val="001F5F"/>
                </a:solidFill>
              </a:rPr>
              <a:t>o</a:t>
            </a:r>
            <a:r>
              <a:rPr sz="3200" spc="434" dirty="0" smtClean="0">
                <a:solidFill>
                  <a:srgbClr val="001F5F"/>
                </a:solidFill>
              </a:rPr>
              <a:t>m</a:t>
            </a:r>
            <a:r>
              <a:rPr sz="3200" spc="450" dirty="0" smtClean="0">
                <a:solidFill>
                  <a:srgbClr val="001F5F"/>
                </a:solidFill>
              </a:rPr>
              <a:t>e</a:t>
            </a:r>
            <a:r>
              <a:rPr sz="3200" spc="175" dirty="0" smtClean="0">
                <a:solidFill>
                  <a:srgbClr val="001F5F"/>
                </a:solidFill>
              </a:rPr>
              <a:t>n</a:t>
            </a:r>
            <a:r>
              <a:rPr sz="3200" dirty="0" smtClean="0">
                <a:solidFill>
                  <a:srgbClr val="001F5F"/>
                </a:solidFill>
              </a:rPr>
              <a:t>	</a:t>
            </a:r>
            <a:r>
              <a:rPr lang="en-IN" sz="3200" spc="175" dirty="0" smtClean="0">
                <a:solidFill>
                  <a:srgbClr val="001F5F"/>
                </a:solidFill>
              </a:rPr>
              <a:t>worldwide</a:t>
            </a:r>
            <a:r>
              <a:rPr lang="en-IN" sz="3200" spc="175" dirty="0">
                <a:solidFill>
                  <a:srgbClr val="001F5F"/>
                </a:solidFill>
              </a:rPr>
              <a:t/>
            </a:r>
            <a:br>
              <a:rPr lang="en-IN" sz="3200" spc="175" dirty="0">
                <a:solidFill>
                  <a:srgbClr val="001F5F"/>
                </a:solidFill>
              </a:rPr>
            </a:br>
            <a:endParaRPr sz="3200" dirty="0"/>
          </a:p>
        </p:txBody>
      </p:sp>
      <p:grpSp>
        <p:nvGrpSpPr>
          <p:cNvPr id="3" name="object 3"/>
          <p:cNvGrpSpPr/>
          <p:nvPr/>
        </p:nvGrpSpPr>
        <p:grpSpPr>
          <a:xfrm>
            <a:off x="320040" y="1864360"/>
            <a:ext cx="186690" cy="3131820"/>
            <a:chOff x="320040" y="1864360"/>
            <a:chExt cx="186690" cy="3131820"/>
          </a:xfrm>
        </p:grpSpPr>
        <p:sp>
          <p:nvSpPr>
            <p:cNvPr id="4" name="object 4"/>
            <p:cNvSpPr/>
            <p:nvPr/>
          </p:nvSpPr>
          <p:spPr>
            <a:xfrm>
              <a:off x="320040" y="1864360"/>
              <a:ext cx="186690" cy="18668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20040" y="3483610"/>
              <a:ext cx="186690" cy="18668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20040" y="3925570"/>
              <a:ext cx="186690" cy="18668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20040" y="4367530"/>
              <a:ext cx="186690" cy="18668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20040" y="4809489"/>
              <a:ext cx="186690" cy="18668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307340" y="1309742"/>
            <a:ext cx="7823834" cy="455765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40"/>
              </a:spcBef>
            </a:pPr>
            <a:r>
              <a:rPr sz="2400" b="1" u="heavy" dirty="0" smtClean="0">
                <a:solidFill>
                  <a:srgbClr val="660033"/>
                </a:solidFill>
                <a:uFill>
                  <a:solidFill>
                    <a:srgbClr val="660033"/>
                  </a:solidFill>
                </a:uFill>
                <a:latin typeface="Times New Roman"/>
                <a:cs typeface="Times New Roman"/>
              </a:rPr>
              <a:t>Women </a:t>
            </a:r>
            <a:r>
              <a:rPr sz="2400" b="1" u="heavy" spc="-5" dirty="0">
                <a:solidFill>
                  <a:srgbClr val="660033"/>
                </a:solidFill>
                <a:uFill>
                  <a:solidFill>
                    <a:srgbClr val="660033"/>
                  </a:solidFill>
                </a:uFill>
                <a:latin typeface="Times New Roman"/>
                <a:cs typeface="Times New Roman"/>
              </a:rPr>
              <a:t>and</a:t>
            </a:r>
            <a:r>
              <a:rPr sz="2400" b="1" u="heavy" spc="-25" dirty="0">
                <a:solidFill>
                  <a:srgbClr val="660033"/>
                </a:solidFill>
                <a:uFill>
                  <a:solidFill>
                    <a:srgbClr val="660033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u="heavy" spc="-5" dirty="0">
                <a:solidFill>
                  <a:srgbClr val="660033"/>
                </a:solidFill>
                <a:uFill>
                  <a:solidFill>
                    <a:srgbClr val="660033"/>
                  </a:solidFill>
                </a:uFill>
                <a:latin typeface="Times New Roman"/>
                <a:cs typeface="Times New Roman"/>
              </a:rPr>
              <a:t>Poverty</a:t>
            </a:r>
            <a:endParaRPr sz="2400" dirty="0">
              <a:latin typeface="Times New Roman"/>
              <a:cs typeface="Times New Roman"/>
            </a:endParaRPr>
          </a:p>
          <a:p>
            <a:pPr marL="285750">
              <a:lnSpc>
                <a:spcPct val="100000"/>
              </a:lnSpc>
              <a:spcBef>
                <a:spcPts val="620"/>
              </a:spcBef>
            </a:pP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70 % of the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1.2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billion people living in poverty are</a:t>
            </a:r>
            <a:r>
              <a:rPr sz="2400" spc="-25" dirty="0">
                <a:solidFill>
                  <a:srgbClr val="0C0C0C"/>
                </a:solidFill>
                <a:latin typeface="Times New Roman"/>
                <a:cs typeface="Times New Roman"/>
              </a:rPr>
              <a:t> </a:t>
            </a:r>
            <a:r>
              <a:rPr sz="2400" spc="-10" dirty="0">
                <a:solidFill>
                  <a:srgbClr val="0C0C0C"/>
                </a:solidFill>
                <a:latin typeface="Times New Roman"/>
                <a:cs typeface="Times New Roman"/>
              </a:rPr>
              <a:t>women</a:t>
            </a:r>
            <a:endParaRPr sz="2400" dirty="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5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b="1" u="heavy" dirty="0">
                <a:solidFill>
                  <a:srgbClr val="660033"/>
                </a:solidFill>
                <a:uFill>
                  <a:solidFill>
                    <a:srgbClr val="660033"/>
                  </a:solidFill>
                </a:uFill>
                <a:latin typeface="Times New Roman"/>
                <a:cs typeface="Times New Roman"/>
              </a:rPr>
              <a:t>Women as</a:t>
            </a:r>
            <a:r>
              <a:rPr sz="2400" b="1" u="heavy" spc="-25" dirty="0">
                <a:solidFill>
                  <a:srgbClr val="660033"/>
                </a:solidFill>
                <a:uFill>
                  <a:solidFill>
                    <a:srgbClr val="660033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400" b="1" u="heavy" dirty="0">
                <a:solidFill>
                  <a:srgbClr val="660033"/>
                </a:solidFill>
                <a:uFill>
                  <a:solidFill>
                    <a:srgbClr val="660033"/>
                  </a:solidFill>
                </a:uFill>
                <a:latin typeface="Times New Roman"/>
                <a:cs typeface="Times New Roman"/>
              </a:rPr>
              <a:t>Workers</a:t>
            </a:r>
            <a:endParaRPr sz="2400" dirty="0">
              <a:latin typeface="Times New Roman"/>
              <a:cs typeface="Times New Roman"/>
            </a:endParaRPr>
          </a:p>
          <a:p>
            <a:pPr marL="241300">
              <a:lnSpc>
                <a:spcPct val="100000"/>
              </a:lnSpc>
              <a:spcBef>
                <a:spcPts val="600"/>
              </a:spcBef>
            </a:pPr>
            <a:r>
              <a:rPr sz="2400" spc="-10" dirty="0">
                <a:latin typeface="Times New Roman"/>
                <a:cs typeface="Times New Roman"/>
              </a:rPr>
              <a:t>Women </a:t>
            </a:r>
            <a:r>
              <a:rPr sz="2400" dirty="0">
                <a:latin typeface="Times New Roman"/>
                <a:cs typeface="Times New Roman"/>
              </a:rPr>
              <a:t>do </a:t>
            </a:r>
            <a:r>
              <a:rPr sz="2400" spc="-5" dirty="0">
                <a:latin typeface="Times New Roman"/>
                <a:cs typeface="Times New Roman"/>
              </a:rPr>
              <a:t>more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than</a:t>
            </a:r>
          </a:p>
          <a:p>
            <a:pPr marL="285750" marR="2188210">
              <a:lnSpc>
                <a:spcPts val="3479"/>
              </a:lnSpc>
              <a:spcBef>
                <a:spcPts val="204"/>
              </a:spcBef>
            </a:pP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67% of the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hours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of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work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done in the</a:t>
            </a:r>
            <a:r>
              <a:rPr sz="2400" spc="-50" dirty="0">
                <a:solidFill>
                  <a:srgbClr val="0C0C0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world  Earn only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10% of the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world’s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income</a:t>
            </a:r>
            <a:endParaRPr sz="2400" dirty="0">
              <a:latin typeface="Times New Roman"/>
              <a:cs typeface="Times New Roman"/>
            </a:endParaRPr>
          </a:p>
          <a:p>
            <a:pPr marL="285750">
              <a:lnSpc>
                <a:spcPct val="100000"/>
              </a:lnSpc>
              <a:spcBef>
                <a:spcPts val="385"/>
              </a:spcBef>
            </a:pP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And own only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1% of the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world’s</a:t>
            </a:r>
            <a:r>
              <a:rPr sz="2400" spc="5" dirty="0">
                <a:solidFill>
                  <a:srgbClr val="0C0C0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property</a:t>
            </a:r>
            <a:endParaRPr sz="2400" dirty="0">
              <a:latin typeface="Times New Roman"/>
              <a:cs typeface="Times New Roman"/>
            </a:endParaRPr>
          </a:p>
          <a:p>
            <a:pPr marL="285750" marR="5080">
              <a:lnSpc>
                <a:spcPct val="100000"/>
              </a:lnSpc>
              <a:spcBef>
                <a:spcPts val="600"/>
              </a:spcBef>
            </a:pP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The value of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unremunerated work was estimated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at about $16  billion,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from which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$11 billion represents the invisible  contribution of</a:t>
            </a:r>
            <a:r>
              <a:rPr sz="2400" spc="-15" dirty="0">
                <a:solidFill>
                  <a:srgbClr val="0C0C0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women</a:t>
            </a:r>
            <a:endParaRPr sz="2400" dirty="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123189">
              <a:lnSpc>
                <a:spcPts val="1425"/>
              </a:lnSpc>
            </a:pPr>
            <a:fld id="{81D60167-4931-47E6-BA6A-407CBD079E47}" type="slidenum">
              <a:rPr dirty="0"/>
              <a:t>4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99177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871220"/>
            <a:ext cx="129159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5" dirty="0"/>
              <a:t>C</a:t>
            </a:r>
            <a:r>
              <a:rPr sz="3200" dirty="0"/>
              <a:t>o</a:t>
            </a:r>
            <a:r>
              <a:rPr sz="3200" spc="5" dirty="0"/>
              <a:t>n</a:t>
            </a:r>
            <a:r>
              <a:rPr sz="3200" dirty="0"/>
              <a:t>t…</a:t>
            </a:r>
            <a:endParaRPr sz="3200"/>
          </a:p>
        </p:txBody>
      </p:sp>
      <p:grpSp>
        <p:nvGrpSpPr>
          <p:cNvPr id="3" name="object 3"/>
          <p:cNvGrpSpPr/>
          <p:nvPr/>
        </p:nvGrpSpPr>
        <p:grpSpPr>
          <a:xfrm>
            <a:off x="320040" y="1866900"/>
            <a:ext cx="208279" cy="3294379"/>
            <a:chOff x="320040" y="1866900"/>
            <a:chExt cx="208279" cy="3294379"/>
          </a:xfrm>
        </p:grpSpPr>
        <p:sp>
          <p:nvSpPr>
            <p:cNvPr id="4" name="object 4"/>
            <p:cNvSpPr/>
            <p:nvPr/>
          </p:nvSpPr>
          <p:spPr>
            <a:xfrm>
              <a:off x="320040" y="1866900"/>
              <a:ext cx="208279" cy="20827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20040" y="2895600"/>
              <a:ext cx="208279" cy="20827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20040" y="3924300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20040" y="4953000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580390" y="1775459"/>
            <a:ext cx="7505065" cy="347726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 marR="64769">
              <a:lnSpc>
                <a:spcPct val="79900"/>
              </a:lnSpc>
              <a:spcBef>
                <a:spcPts val="675"/>
              </a:spcBef>
            </a:pPr>
            <a:r>
              <a:rPr sz="2400" spc="-10" dirty="0">
                <a:solidFill>
                  <a:srgbClr val="0C0C0C"/>
                </a:solidFill>
                <a:latin typeface="Times New Roman"/>
                <a:cs typeface="Times New Roman"/>
              </a:rPr>
              <a:t>Women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are paid 30-40%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less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than </a:t>
            </a:r>
            <a:r>
              <a:rPr sz="2400" spc="-10" dirty="0">
                <a:solidFill>
                  <a:srgbClr val="0C0C0C"/>
                </a:solidFill>
                <a:latin typeface="Times New Roman"/>
                <a:cs typeface="Times New Roman"/>
              </a:rPr>
              <a:t>men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for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comparable work 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on an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 average.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000">
              <a:latin typeface="Times New Roman"/>
              <a:cs typeface="Times New Roman"/>
            </a:endParaRPr>
          </a:p>
          <a:p>
            <a:pPr marL="12700" marR="5715">
              <a:lnSpc>
                <a:spcPct val="79900"/>
              </a:lnSpc>
            </a:pP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60-80% of the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food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in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most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developing countries is</a:t>
            </a:r>
            <a:r>
              <a:rPr sz="2400" spc="-80" dirty="0">
                <a:solidFill>
                  <a:srgbClr val="0C0C0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produced  by</a:t>
            </a:r>
            <a:r>
              <a:rPr sz="2400" spc="10" dirty="0">
                <a:solidFill>
                  <a:srgbClr val="0C0C0C"/>
                </a:solidFill>
                <a:latin typeface="Times New Roman"/>
                <a:cs typeface="Times New Roman"/>
              </a:rPr>
              <a:t>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women.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3000">
              <a:latin typeface="Times New Roman"/>
              <a:cs typeface="Times New Roman"/>
            </a:endParaRPr>
          </a:p>
          <a:p>
            <a:pPr marL="12700" marR="5080">
              <a:lnSpc>
                <a:spcPts val="2310"/>
              </a:lnSpc>
            </a:pPr>
            <a:r>
              <a:rPr sz="2400" spc="-10" dirty="0">
                <a:solidFill>
                  <a:srgbClr val="0C0C0C"/>
                </a:solidFill>
                <a:latin typeface="Times New Roman"/>
                <a:cs typeface="Times New Roman"/>
              </a:rPr>
              <a:t>Women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hold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between 10-20% managerial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and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administrative 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jobs.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spc="-10" dirty="0">
                <a:solidFill>
                  <a:srgbClr val="0C0C0C"/>
                </a:solidFill>
                <a:latin typeface="Times New Roman"/>
                <a:cs typeface="Times New Roman"/>
              </a:rPr>
              <a:t>Women </a:t>
            </a:r>
            <a:r>
              <a:rPr sz="2400" spc="-5" dirty="0">
                <a:solidFill>
                  <a:srgbClr val="0C0C0C"/>
                </a:solidFill>
                <a:latin typeface="Times New Roman"/>
                <a:cs typeface="Times New Roman"/>
              </a:rPr>
              <a:t>make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up less than 5% of the world’s heads of</a:t>
            </a:r>
            <a:r>
              <a:rPr sz="2400" spc="-90" dirty="0">
                <a:solidFill>
                  <a:srgbClr val="0C0C0C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0C0C0C"/>
                </a:solidFill>
                <a:latin typeface="Times New Roman"/>
                <a:cs typeface="Times New Roman"/>
              </a:rPr>
              <a:t>state.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123189">
              <a:lnSpc>
                <a:spcPts val="1425"/>
              </a:lnSpc>
            </a:pPr>
            <a:fld id="{81D60167-4931-47E6-BA6A-407CBD079E47}" type="slidenum">
              <a:rPr dirty="0"/>
              <a:t>5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53908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6070" y="1252220"/>
            <a:ext cx="8314690" cy="4237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45465" marR="1184910" indent="-533400">
              <a:lnSpc>
                <a:spcPct val="100000"/>
              </a:lnSpc>
              <a:spcBef>
                <a:spcPts val="100"/>
              </a:spcBef>
              <a:tabLst>
                <a:tab pos="459105" algn="l"/>
              </a:tabLst>
            </a:pPr>
            <a:r>
              <a:rPr sz="2400" spc="385" dirty="0">
                <a:solidFill>
                  <a:srgbClr val="BF0000"/>
                </a:solidFill>
                <a:latin typeface="Arial"/>
                <a:cs typeface="Arial"/>
              </a:rPr>
              <a:t>†	</a:t>
            </a:r>
            <a:r>
              <a:rPr sz="2400" spc="-5" dirty="0">
                <a:latin typeface="Times New Roman"/>
                <a:cs typeface="Times New Roman"/>
              </a:rPr>
              <a:t>Census </a:t>
            </a:r>
            <a:r>
              <a:rPr sz="2400" dirty="0">
                <a:latin typeface="Times New Roman"/>
                <a:cs typeface="Times New Roman"/>
              </a:rPr>
              <a:t>2001, </a:t>
            </a:r>
            <a:r>
              <a:rPr sz="2400" spc="-5" dirty="0">
                <a:latin typeface="Times New Roman"/>
                <a:cs typeface="Times New Roman"/>
              </a:rPr>
              <a:t>women </a:t>
            </a:r>
            <a:r>
              <a:rPr sz="2400" dirty="0">
                <a:latin typeface="Times New Roman"/>
                <a:cs typeface="Times New Roman"/>
              </a:rPr>
              <a:t>- 48.26 % of the total</a:t>
            </a:r>
            <a:r>
              <a:rPr sz="2400" spc="-8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population  of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India.</a:t>
            </a:r>
            <a:endParaRPr sz="2400">
              <a:latin typeface="Times New Roman"/>
              <a:cs typeface="Times New Roman"/>
            </a:endParaRPr>
          </a:p>
          <a:p>
            <a:pPr marL="545465">
              <a:lnSpc>
                <a:spcPct val="100000"/>
              </a:lnSpc>
            </a:pPr>
            <a:r>
              <a:rPr sz="2400" spc="-5" dirty="0">
                <a:latin typeface="Times New Roman"/>
                <a:cs typeface="Times New Roman"/>
              </a:rPr>
              <a:t>Among </a:t>
            </a:r>
            <a:r>
              <a:rPr sz="2400" dirty="0">
                <a:latin typeface="Times New Roman"/>
                <a:cs typeface="Times New Roman"/>
              </a:rPr>
              <a:t>the total population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82905" algn="l"/>
                <a:tab pos="1988185" algn="l"/>
              </a:tabLst>
            </a:pPr>
            <a:r>
              <a:rPr sz="2400" spc="385" dirty="0">
                <a:solidFill>
                  <a:srgbClr val="BF0000"/>
                </a:solidFill>
                <a:latin typeface="Arial"/>
                <a:cs typeface="Arial"/>
              </a:rPr>
              <a:t>†	</a:t>
            </a:r>
            <a:r>
              <a:rPr sz="2400" dirty="0">
                <a:latin typeface="Times New Roman"/>
                <a:cs typeface="Times New Roman"/>
              </a:rPr>
              <a:t>literacy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rate	-54.16%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880"/>
              </a:spcBef>
              <a:tabLst>
                <a:tab pos="459105" algn="l"/>
                <a:tab pos="2261235" algn="l"/>
              </a:tabLst>
            </a:pPr>
            <a:r>
              <a:rPr sz="2400" spc="385" dirty="0">
                <a:solidFill>
                  <a:srgbClr val="BF0000"/>
                </a:solidFill>
                <a:latin typeface="Arial"/>
                <a:cs typeface="Arial"/>
              </a:rPr>
              <a:t>†	</a:t>
            </a:r>
            <a:r>
              <a:rPr sz="2400" spc="-5" dirty="0">
                <a:latin typeface="Times New Roman"/>
                <a:cs typeface="Times New Roman"/>
              </a:rPr>
              <a:t>Rural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spc="-10" dirty="0">
                <a:latin typeface="Times New Roman"/>
                <a:cs typeface="Times New Roman"/>
              </a:rPr>
              <a:t>women	</a:t>
            </a:r>
            <a:r>
              <a:rPr sz="2400" dirty="0">
                <a:latin typeface="Times New Roman"/>
                <a:cs typeface="Times New Roman"/>
              </a:rPr>
              <a:t>literacy rate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-31.6%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382905" algn="l"/>
                <a:tab pos="1297940" algn="l"/>
                <a:tab pos="2345055" algn="l"/>
              </a:tabLst>
            </a:pPr>
            <a:r>
              <a:rPr sz="2400" spc="385" dirty="0">
                <a:solidFill>
                  <a:srgbClr val="BF0000"/>
                </a:solidFill>
                <a:latin typeface="Arial"/>
                <a:cs typeface="Arial"/>
              </a:rPr>
              <a:t>†	</a:t>
            </a:r>
            <a:r>
              <a:rPr sz="2400" spc="-5" dirty="0">
                <a:latin typeface="Times New Roman"/>
                <a:cs typeface="Times New Roman"/>
              </a:rPr>
              <a:t>Urban	women	</a:t>
            </a:r>
            <a:r>
              <a:rPr sz="2400" dirty="0">
                <a:latin typeface="Times New Roman"/>
                <a:cs typeface="Times New Roman"/>
              </a:rPr>
              <a:t>literacy</a:t>
            </a:r>
            <a:r>
              <a:rPr sz="2400" spc="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rate-54.01%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3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tabLst>
                <a:tab pos="459105" algn="l"/>
              </a:tabLst>
            </a:pPr>
            <a:r>
              <a:rPr sz="2400" spc="385" dirty="0">
                <a:solidFill>
                  <a:srgbClr val="BF0000"/>
                </a:solidFill>
                <a:latin typeface="Arial"/>
                <a:cs typeface="Arial"/>
              </a:rPr>
              <a:t>†	</a:t>
            </a:r>
            <a:r>
              <a:rPr sz="2400" spc="-5" dirty="0">
                <a:latin typeface="Times New Roman"/>
                <a:cs typeface="Times New Roman"/>
              </a:rPr>
              <a:t>Female </a:t>
            </a:r>
            <a:r>
              <a:rPr sz="2400" dirty="0">
                <a:latin typeface="Times New Roman"/>
                <a:cs typeface="Times New Roman"/>
              </a:rPr>
              <a:t>share of non-agricultural </a:t>
            </a:r>
            <a:r>
              <a:rPr sz="2400" spc="-5" dirty="0">
                <a:latin typeface="Times New Roman"/>
                <a:cs typeface="Times New Roman"/>
              </a:rPr>
              <a:t>wage employment </a:t>
            </a:r>
            <a:r>
              <a:rPr sz="2400" dirty="0">
                <a:latin typeface="Times New Roman"/>
                <a:cs typeface="Times New Roman"/>
              </a:rPr>
              <a:t>is </a:t>
            </a:r>
            <a:r>
              <a:rPr sz="2400" spc="-5" dirty="0">
                <a:latin typeface="Times New Roman"/>
                <a:cs typeface="Times New Roman"/>
              </a:rPr>
              <a:t>only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17%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06070" y="5924550"/>
            <a:ext cx="650875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385" dirty="0">
                <a:solidFill>
                  <a:srgbClr val="BF0000"/>
                </a:solidFill>
                <a:latin typeface="Arial"/>
                <a:cs typeface="Arial"/>
              </a:rPr>
              <a:t>†</a:t>
            </a:r>
            <a:r>
              <a:rPr sz="2400" spc="-60" dirty="0">
                <a:solidFill>
                  <a:srgbClr val="BF0000"/>
                </a:solidFill>
                <a:latin typeface="Arial"/>
                <a:cs typeface="Arial"/>
              </a:rPr>
              <a:t> </a:t>
            </a:r>
            <a:r>
              <a:rPr sz="2400" b="1" spc="-5" dirty="0">
                <a:solidFill>
                  <a:srgbClr val="0C0C0C"/>
                </a:solidFill>
                <a:latin typeface="Times New Roman"/>
                <a:cs typeface="Times New Roman"/>
              </a:rPr>
              <a:t>Participation </a:t>
            </a:r>
            <a:r>
              <a:rPr sz="2400" b="1" dirty="0">
                <a:solidFill>
                  <a:srgbClr val="0C0C0C"/>
                </a:solidFill>
                <a:latin typeface="Times New Roman"/>
                <a:cs typeface="Times New Roman"/>
              </a:rPr>
              <a:t>of </a:t>
            </a:r>
            <a:r>
              <a:rPr sz="2400" b="1" spc="-5" dirty="0">
                <a:solidFill>
                  <a:srgbClr val="0C0C0C"/>
                </a:solidFill>
                <a:latin typeface="Times New Roman"/>
                <a:cs typeface="Times New Roman"/>
              </a:rPr>
              <a:t>women </a:t>
            </a:r>
            <a:r>
              <a:rPr sz="2400" b="1" dirty="0">
                <a:solidFill>
                  <a:srgbClr val="0C0C0C"/>
                </a:solidFill>
                <a:latin typeface="Times New Roman"/>
                <a:cs typeface="Times New Roman"/>
              </a:rPr>
              <a:t>in </a:t>
            </a:r>
            <a:r>
              <a:rPr sz="2400" b="1" spc="-5" dirty="0">
                <a:solidFill>
                  <a:srgbClr val="0C0C0C"/>
                </a:solidFill>
                <a:latin typeface="Times New Roman"/>
                <a:cs typeface="Times New Roman"/>
              </a:rPr>
              <a:t>the workforce </a:t>
            </a:r>
            <a:r>
              <a:rPr sz="2400" b="1" dirty="0">
                <a:solidFill>
                  <a:srgbClr val="0C0C0C"/>
                </a:solidFill>
                <a:latin typeface="Times New Roman"/>
                <a:cs typeface="Times New Roman"/>
              </a:rPr>
              <a:t>is </a:t>
            </a:r>
            <a:r>
              <a:rPr sz="2400" b="1" spc="-5" dirty="0">
                <a:solidFill>
                  <a:srgbClr val="0C0C0C"/>
                </a:solidFill>
                <a:latin typeface="Times New Roman"/>
                <a:cs typeface="Times New Roman"/>
              </a:rPr>
              <a:t>only</a:t>
            </a:r>
            <a:endParaRPr sz="2400">
              <a:latin typeface="Times New Roman"/>
              <a:cs typeface="Times New Roman"/>
            </a:endParaRPr>
          </a:p>
          <a:p>
            <a:pPr marL="469900">
              <a:lnSpc>
                <a:spcPct val="100000"/>
              </a:lnSpc>
            </a:pPr>
            <a:r>
              <a:rPr sz="2400" dirty="0">
                <a:latin typeface="Times New Roman"/>
                <a:cs typeface="Times New Roman"/>
              </a:rPr>
              <a:t>13.9% in the urban </a:t>
            </a:r>
            <a:r>
              <a:rPr sz="2400" spc="-5" dirty="0">
                <a:latin typeface="Times New Roman"/>
                <a:cs typeface="Times New Roman"/>
              </a:rPr>
              <a:t>sector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and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39468" y="556654"/>
            <a:ext cx="7237731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91970" algn="l"/>
                <a:tab pos="2411730" algn="l"/>
                <a:tab pos="4260850" algn="l"/>
                <a:tab pos="4921885" algn="l"/>
              </a:tabLst>
            </a:pPr>
            <a:r>
              <a:rPr sz="2800" b="1" spc="55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sz="2800" b="1" spc="505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sz="2800" b="1" spc="49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sz="2800" b="1" spc="505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sz="2800" b="1" spc="48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sz="2800" b="1" spc="265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sz="2800" b="1" spc="295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	</a:t>
            </a:r>
            <a:r>
              <a:rPr sz="2800" b="1" spc="495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sz="2800" b="1" spc="295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sz="2800" b="1" spc="49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sz="2800" b="1" spc="495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sz="2800" b="1" spc="195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sz="2800" b="1" spc="42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sz="2800" b="1" spc="195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sz="2800" b="1" spc="365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sz="2800" b="1" spc="48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sz="2800" b="1" spc="36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sz="2800" b="1" spc="42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sz="2800" b="1" spc="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89009" y="6526530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035B74"/>
                </a:solidFill>
                <a:latin typeface="Arial"/>
                <a:cs typeface="Arial"/>
              </a:rPr>
              <a:t>7</a:t>
            </a:r>
            <a:endParaRPr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30805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0700" y="318770"/>
            <a:ext cx="173164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 spc="-5" dirty="0">
                <a:latin typeface="Times New Roman"/>
                <a:cs typeface="Times New Roman"/>
              </a:rPr>
              <a:t>Cont…….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72440" y="1050289"/>
            <a:ext cx="243840" cy="3468370"/>
            <a:chOff x="472440" y="1050289"/>
            <a:chExt cx="243840" cy="3468370"/>
          </a:xfrm>
        </p:grpSpPr>
        <p:sp>
          <p:nvSpPr>
            <p:cNvPr id="4" name="object 4"/>
            <p:cNvSpPr/>
            <p:nvPr/>
          </p:nvSpPr>
          <p:spPr>
            <a:xfrm>
              <a:off x="472440" y="1050289"/>
              <a:ext cx="243840" cy="24383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72440" y="4274819"/>
              <a:ext cx="243840" cy="24383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731519" y="799253"/>
            <a:ext cx="7334250" cy="5210810"/>
          </a:xfrm>
          <a:prstGeom prst="rect">
            <a:avLst/>
          </a:prstGeom>
        </p:spPr>
        <p:txBody>
          <a:bodyPr vert="horz" wrap="square" lIns="0" tIns="1606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65"/>
              </a:spcBef>
            </a:pPr>
            <a:r>
              <a:rPr sz="2800" b="1" dirty="0">
                <a:solidFill>
                  <a:srgbClr val="02485B"/>
                </a:solidFill>
                <a:latin typeface="Times New Roman"/>
                <a:cs typeface="Times New Roman"/>
              </a:rPr>
              <a:t>Women’s </a:t>
            </a:r>
            <a:r>
              <a:rPr sz="2800" b="1" spc="-10" dirty="0">
                <a:solidFill>
                  <a:srgbClr val="02485B"/>
                </a:solidFill>
                <a:latin typeface="Times New Roman"/>
                <a:cs typeface="Times New Roman"/>
              </a:rPr>
              <a:t>wage </a:t>
            </a:r>
            <a:r>
              <a:rPr sz="2800" b="1" spc="-5" dirty="0">
                <a:solidFill>
                  <a:srgbClr val="02485B"/>
                </a:solidFill>
                <a:latin typeface="Times New Roman"/>
                <a:cs typeface="Times New Roman"/>
              </a:rPr>
              <a:t>rates are, </a:t>
            </a:r>
            <a:r>
              <a:rPr sz="2800" b="1" dirty="0">
                <a:solidFill>
                  <a:srgbClr val="02485B"/>
                </a:solidFill>
                <a:latin typeface="Times New Roman"/>
                <a:cs typeface="Times New Roman"/>
              </a:rPr>
              <a:t>on an</a:t>
            </a:r>
            <a:r>
              <a:rPr sz="2800" b="1" spc="-30" dirty="0">
                <a:solidFill>
                  <a:srgbClr val="02485B"/>
                </a:solidFill>
                <a:latin typeface="Times New Roman"/>
                <a:cs typeface="Times New Roman"/>
              </a:rPr>
              <a:t> </a:t>
            </a:r>
            <a:r>
              <a:rPr sz="2800" b="1" dirty="0">
                <a:solidFill>
                  <a:srgbClr val="02485B"/>
                </a:solidFill>
                <a:latin typeface="Times New Roman"/>
                <a:cs typeface="Times New Roman"/>
              </a:rPr>
              <a:t>average</a:t>
            </a:r>
            <a:endParaRPr sz="2800">
              <a:latin typeface="Times New Roman"/>
              <a:cs typeface="Times New Roman"/>
            </a:endParaRPr>
          </a:p>
          <a:p>
            <a:pPr marL="270510">
              <a:lnSpc>
                <a:spcPct val="100000"/>
              </a:lnSpc>
              <a:spcBef>
                <a:spcPts val="1000"/>
              </a:spcBef>
            </a:pPr>
            <a:r>
              <a:rPr sz="2400" dirty="0">
                <a:latin typeface="Times New Roman"/>
                <a:cs typeface="Times New Roman"/>
              </a:rPr>
              <a:t>only 75 % of </a:t>
            </a:r>
            <a:r>
              <a:rPr sz="2400" spc="-5" dirty="0">
                <a:latin typeface="Times New Roman"/>
                <a:cs typeface="Times New Roman"/>
              </a:rPr>
              <a:t>men’s wage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rates</a:t>
            </a:r>
            <a:endParaRPr sz="2400">
              <a:latin typeface="Times New Roman"/>
              <a:cs typeface="Times New Roman"/>
            </a:endParaRPr>
          </a:p>
          <a:p>
            <a:pPr marL="274320">
              <a:lnSpc>
                <a:spcPct val="100000"/>
              </a:lnSpc>
              <a:spcBef>
                <a:spcPts val="680"/>
              </a:spcBef>
            </a:pPr>
            <a:r>
              <a:rPr sz="2400" dirty="0">
                <a:latin typeface="Times New Roman"/>
                <a:cs typeface="Times New Roman"/>
              </a:rPr>
              <a:t>constitute only 25% of the </a:t>
            </a:r>
            <a:r>
              <a:rPr sz="2400" spc="-5" dirty="0">
                <a:latin typeface="Times New Roman"/>
                <a:cs typeface="Times New Roman"/>
              </a:rPr>
              <a:t>family</a:t>
            </a:r>
            <a:r>
              <a:rPr sz="2400" spc="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income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500">
              <a:latin typeface="Times New Roman"/>
              <a:cs typeface="Times New Roman"/>
            </a:endParaRPr>
          </a:p>
          <a:p>
            <a:pPr marL="12700" marR="5080" indent="185420">
              <a:lnSpc>
                <a:spcPct val="100000"/>
              </a:lnSpc>
              <a:tabLst>
                <a:tab pos="2661285" algn="l"/>
              </a:tabLst>
            </a:pPr>
            <a:r>
              <a:rPr sz="2400" b="1" i="1" spc="-5" dirty="0">
                <a:solidFill>
                  <a:srgbClr val="006600"/>
                </a:solidFill>
                <a:latin typeface="Times New Roman"/>
                <a:cs typeface="Times New Roman"/>
              </a:rPr>
              <a:t>In </a:t>
            </a:r>
            <a:r>
              <a:rPr sz="2400" b="1" i="1" dirty="0">
                <a:solidFill>
                  <a:srgbClr val="006600"/>
                </a:solidFill>
                <a:latin typeface="Times New Roman"/>
                <a:cs typeface="Times New Roman"/>
              </a:rPr>
              <a:t>no</a:t>
            </a:r>
            <a:r>
              <a:rPr sz="2400" b="1" i="1" spc="5" dirty="0">
                <a:solidFill>
                  <a:srgbClr val="006600"/>
                </a:solidFill>
                <a:latin typeface="Times New Roman"/>
                <a:cs typeface="Times New Roman"/>
              </a:rPr>
              <a:t> </a:t>
            </a:r>
            <a:r>
              <a:rPr sz="2400" b="1" i="1" spc="-5" dirty="0">
                <a:solidFill>
                  <a:srgbClr val="006600"/>
                </a:solidFill>
                <a:latin typeface="Times New Roman"/>
                <a:cs typeface="Times New Roman"/>
              </a:rPr>
              <a:t>Indian</a:t>
            </a:r>
            <a:r>
              <a:rPr sz="2400" b="1" i="1" spc="5" dirty="0">
                <a:solidFill>
                  <a:srgbClr val="006600"/>
                </a:solidFill>
                <a:latin typeface="Times New Roman"/>
                <a:cs typeface="Times New Roman"/>
              </a:rPr>
              <a:t> </a:t>
            </a:r>
            <a:r>
              <a:rPr sz="2400" b="1" i="1" spc="-5" dirty="0">
                <a:solidFill>
                  <a:srgbClr val="006600"/>
                </a:solidFill>
                <a:latin typeface="Times New Roman"/>
                <a:cs typeface="Times New Roman"/>
              </a:rPr>
              <a:t>State	women and </a:t>
            </a:r>
            <a:r>
              <a:rPr sz="2400" b="1" i="1" spc="5" dirty="0">
                <a:solidFill>
                  <a:srgbClr val="006600"/>
                </a:solidFill>
                <a:latin typeface="Times New Roman"/>
                <a:cs typeface="Times New Roman"/>
              </a:rPr>
              <a:t>men </a:t>
            </a:r>
            <a:r>
              <a:rPr sz="2400" b="1" i="1" spc="-5" dirty="0">
                <a:solidFill>
                  <a:srgbClr val="006600"/>
                </a:solidFill>
                <a:latin typeface="Times New Roman"/>
                <a:cs typeface="Times New Roman"/>
              </a:rPr>
              <a:t>earn equal wages </a:t>
            </a:r>
            <a:r>
              <a:rPr sz="2400" b="1" i="1" dirty="0">
                <a:solidFill>
                  <a:srgbClr val="006600"/>
                </a:solidFill>
                <a:latin typeface="Times New Roman"/>
                <a:cs typeface="Times New Roman"/>
              </a:rPr>
              <a:t>in  agricultur</a:t>
            </a:r>
            <a:r>
              <a:rPr sz="2400" i="1" dirty="0">
                <a:latin typeface="Times New Roman"/>
                <a:cs typeface="Times New Roman"/>
              </a:rPr>
              <a:t>e.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6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760"/>
              </a:spcBef>
            </a:pPr>
            <a:r>
              <a:rPr sz="2800" b="1" dirty="0">
                <a:solidFill>
                  <a:srgbClr val="02485B"/>
                </a:solidFill>
                <a:latin typeface="Times New Roman"/>
                <a:cs typeface="Times New Roman"/>
              </a:rPr>
              <a:t>Women</a:t>
            </a:r>
            <a:r>
              <a:rPr sz="2800" b="1" spc="-10" dirty="0">
                <a:solidFill>
                  <a:srgbClr val="02485B"/>
                </a:solidFill>
                <a:latin typeface="Times New Roman"/>
                <a:cs typeface="Times New Roman"/>
              </a:rPr>
              <a:t> </a:t>
            </a:r>
            <a:r>
              <a:rPr sz="2800" b="1" spc="-5" dirty="0">
                <a:solidFill>
                  <a:srgbClr val="02485B"/>
                </a:solidFill>
                <a:latin typeface="Times New Roman"/>
                <a:cs typeface="Times New Roman"/>
              </a:rPr>
              <a:t>occupy</a:t>
            </a:r>
            <a:endParaRPr sz="2800">
              <a:latin typeface="Times New Roman"/>
              <a:cs typeface="Times New Roman"/>
            </a:endParaRPr>
          </a:p>
          <a:p>
            <a:pPr marL="359410">
              <a:lnSpc>
                <a:spcPct val="100000"/>
              </a:lnSpc>
              <a:spcBef>
                <a:spcPts val="1000"/>
              </a:spcBef>
            </a:pPr>
            <a:r>
              <a:rPr sz="2400" dirty="0">
                <a:latin typeface="Times New Roman"/>
                <a:cs typeface="Times New Roman"/>
              </a:rPr>
              <a:t>only 9% of </a:t>
            </a:r>
            <a:r>
              <a:rPr sz="2400" spc="-5" dirty="0">
                <a:latin typeface="Times New Roman"/>
                <a:cs typeface="Times New Roman"/>
              </a:rPr>
              <a:t>parliamentary</a:t>
            </a:r>
            <a:r>
              <a:rPr sz="2400" spc="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seats</a:t>
            </a:r>
            <a:endParaRPr sz="2400">
              <a:latin typeface="Times New Roman"/>
              <a:cs typeface="Times New Roman"/>
            </a:endParaRPr>
          </a:p>
          <a:p>
            <a:pPr marL="350520" marR="356235">
              <a:lnSpc>
                <a:spcPct val="120800"/>
              </a:lnSpc>
              <a:spcBef>
                <a:spcPts val="80"/>
              </a:spcBef>
            </a:pPr>
            <a:r>
              <a:rPr sz="2400" spc="-5" dirty="0">
                <a:latin typeface="Times New Roman"/>
                <a:cs typeface="Times New Roman"/>
              </a:rPr>
              <a:t>less </a:t>
            </a:r>
            <a:r>
              <a:rPr sz="2400" dirty="0">
                <a:latin typeface="Times New Roman"/>
                <a:cs typeface="Times New Roman"/>
              </a:rPr>
              <a:t>than 4% seats in </a:t>
            </a:r>
            <a:r>
              <a:rPr sz="2400" spc="-5" dirty="0">
                <a:latin typeface="Times New Roman"/>
                <a:cs typeface="Times New Roman"/>
              </a:rPr>
              <a:t>High Courts </a:t>
            </a:r>
            <a:r>
              <a:rPr sz="2400" dirty="0">
                <a:latin typeface="Times New Roman"/>
                <a:cs typeface="Times New Roman"/>
              </a:rPr>
              <a:t>and </a:t>
            </a:r>
            <a:r>
              <a:rPr sz="2400" spc="-5" dirty="0">
                <a:latin typeface="Times New Roman"/>
                <a:cs typeface="Times New Roman"/>
              </a:rPr>
              <a:t>Supreme Court  less </a:t>
            </a:r>
            <a:r>
              <a:rPr sz="2400" dirty="0">
                <a:latin typeface="Times New Roman"/>
                <a:cs typeface="Times New Roman"/>
              </a:rPr>
              <a:t>than 3% </a:t>
            </a:r>
            <a:r>
              <a:rPr sz="2400" spc="-5" dirty="0">
                <a:latin typeface="Times New Roman"/>
                <a:cs typeface="Times New Roman"/>
              </a:rPr>
              <a:t>administrators </a:t>
            </a:r>
            <a:r>
              <a:rPr sz="2400" dirty="0">
                <a:latin typeface="Times New Roman"/>
                <a:cs typeface="Times New Roman"/>
              </a:rPr>
              <a:t>and </a:t>
            </a:r>
            <a:r>
              <a:rPr sz="2400" spc="-5" dirty="0">
                <a:latin typeface="Times New Roman"/>
                <a:cs typeface="Times New Roman"/>
              </a:rPr>
              <a:t>managers </a:t>
            </a:r>
            <a:r>
              <a:rPr sz="2400" dirty="0">
                <a:latin typeface="Times New Roman"/>
                <a:cs typeface="Times New Roman"/>
              </a:rPr>
              <a:t>are</a:t>
            </a:r>
            <a:r>
              <a:rPr sz="2400" spc="-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women.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7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46133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74750" y="535940"/>
            <a:ext cx="6934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 dirty="0">
                <a:solidFill>
                  <a:srgbClr val="006600"/>
                </a:solidFill>
              </a:rPr>
              <a:t>Distribution </a:t>
            </a:r>
            <a:r>
              <a:rPr sz="3200" dirty="0">
                <a:solidFill>
                  <a:srgbClr val="006600"/>
                </a:solidFill>
              </a:rPr>
              <a:t>of women </a:t>
            </a:r>
            <a:r>
              <a:rPr sz="3200" spc="-5" dirty="0">
                <a:solidFill>
                  <a:srgbClr val="006600"/>
                </a:solidFill>
              </a:rPr>
              <a:t>workers in</a:t>
            </a:r>
            <a:r>
              <a:rPr sz="3200" spc="25" dirty="0">
                <a:solidFill>
                  <a:srgbClr val="006600"/>
                </a:solidFill>
              </a:rPr>
              <a:t> </a:t>
            </a:r>
            <a:r>
              <a:rPr sz="3200" dirty="0">
                <a:solidFill>
                  <a:srgbClr val="006600"/>
                </a:solidFill>
              </a:rPr>
              <a:t>India</a:t>
            </a:r>
            <a:endParaRPr sz="3200"/>
          </a:p>
        </p:txBody>
      </p:sp>
      <p:grpSp>
        <p:nvGrpSpPr>
          <p:cNvPr id="3" name="object 3"/>
          <p:cNvGrpSpPr/>
          <p:nvPr/>
        </p:nvGrpSpPr>
        <p:grpSpPr>
          <a:xfrm>
            <a:off x="685800" y="1436369"/>
            <a:ext cx="7999730" cy="4507230"/>
            <a:chOff x="685800" y="1436369"/>
            <a:chExt cx="7999730" cy="4507230"/>
          </a:xfrm>
        </p:grpSpPr>
        <p:sp>
          <p:nvSpPr>
            <p:cNvPr id="4" name="object 4"/>
            <p:cNvSpPr/>
            <p:nvPr/>
          </p:nvSpPr>
          <p:spPr>
            <a:xfrm>
              <a:off x="685800" y="1436369"/>
              <a:ext cx="1259839" cy="94615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945639" y="1436369"/>
              <a:ext cx="1705610" cy="946150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652520" y="1436369"/>
              <a:ext cx="1798320" cy="946150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450840" y="1436369"/>
              <a:ext cx="1616710" cy="946150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068820" y="1436369"/>
              <a:ext cx="1616709" cy="946150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85800" y="2382519"/>
              <a:ext cx="1259839" cy="619760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945639" y="2382519"/>
              <a:ext cx="1705610" cy="619760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652520" y="2382519"/>
              <a:ext cx="1798320" cy="619760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450840" y="2382519"/>
              <a:ext cx="1616710" cy="619760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7068820" y="2382519"/>
              <a:ext cx="1616709" cy="619760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85800" y="3002280"/>
              <a:ext cx="1259839" cy="591820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945639" y="3002280"/>
              <a:ext cx="1705610" cy="591820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652520" y="3002280"/>
              <a:ext cx="1798320" cy="591820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450840" y="3002280"/>
              <a:ext cx="1616710" cy="591820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7068820" y="3002280"/>
              <a:ext cx="1616709" cy="591820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685800" y="3595369"/>
              <a:ext cx="1259839" cy="591820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945639" y="3595369"/>
              <a:ext cx="1705610" cy="591820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652520" y="3595369"/>
              <a:ext cx="1798320" cy="591820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450840" y="3595369"/>
              <a:ext cx="1616710" cy="591820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068820" y="3595369"/>
              <a:ext cx="1616709" cy="591820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685800" y="4187190"/>
              <a:ext cx="1259839" cy="591819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1945639" y="4187190"/>
              <a:ext cx="1705610" cy="591819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652520" y="4187190"/>
              <a:ext cx="1798320" cy="591819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450840" y="4187190"/>
              <a:ext cx="1616710" cy="591819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7068820" y="4187190"/>
              <a:ext cx="1616709" cy="591819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85800" y="4779010"/>
              <a:ext cx="1259839" cy="591819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1945639" y="4779010"/>
              <a:ext cx="1705610" cy="591819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3652520" y="4779010"/>
              <a:ext cx="1798320" cy="591819"/>
            </a:xfrm>
            <a:prstGeom prst="rect">
              <a:avLst/>
            </a:prstGeom>
            <a:blipFill>
              <a:blip r:embed="rId1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5450840" y="4779010"/>
              <a:ext cx="1616710" cy="591819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7068820" y="4779010"/>
              <a:ext cx="1616709" cy="591819"/>
            </a:xfrm>
            <a:prstGeom prst="rect">
              <a:avLst/>
            </a:prstGeom>
            <a:blipFill>
              <a:blip r:embed="rId1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685800" y="5370829"/>
              <a:ext cx="1259839" cy="572769"/>
            </a:xfrm>
            <a:prstGeom prst="rect">
              <a:avLst/>
            </a:prstGeom>
            <a:blipFill>
              <a:blip r:embed="rId1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1945639" y="5370829"/>
              <a:ext cx="1705610" cy="572769"/>
            </a:xfrm>
            <a:prstGeom prst="rect">
              <a:avLst/>
            </a:prstGeom>
            <a:blipFill>
              <a:blip r:embed="rId1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3652520" y="5370829"/>
              <a:ext cx="1798320" cy="572769"/>
            </a:xfrm>
            <a:prstGeom prst="rect">
              <a:avLst/>
            </a:prstGeom>
            <a:blipFill>
              <a:blip r:embed="rId1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5450840" y="5370829"/>
              <a:ext cx="1616710" cy="572769"/>
            </a:xfrm>
            <a:prstGeom prst="rect">
              <a:avLst/>
            </a:prstGeom>
            <a:blipFill>
              <a:blip r:embed="rId1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7068820" y="5370829"/>
              <a:ext cx="1616709" cy="572769"/>
            </a:xfrm>
            <a:prstGeom prst="rect">
              <a:avLst/>
            </a:prstGeom>
            <a:blipFill>
              <a:blip r:embed="rId1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39" name="object 39"/>
          <p:cNvGraphicFramePr>
            <a:graphicFrameLocks noGrp="1"/>
          </p:cNvGraphicFramePr>
          <p:nvPr/>
        </p:nvGraphicFramePr>
        <p:xfrm>
          <a:off x="722630" y="1435861"/>
          <a:ext cx="7726044" cy="41876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3605"/>
                <a:gridCol w="1885950"/>
                <a:gridCol w="1851660"/>
                <a:gridCol w="1699260"/>
                <a:gridCol w="1385569"/>
              </a:tblGrid>
              <a:tr h="890483">
                <a:tc>
                  <a:txBody>
                    <a:bodyPr/>
                    <a:lstStyle/>
                    <a:p>
                      <a:pPr marL="31750">
                        <a:lnSpc>
                          <a:spcPts val="1964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Year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ts val="1964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Female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389255" marR="421640">
                        <a:lnSpc>
                          <a:spcPct val="106000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Po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p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u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ation 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Million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09550">
                        <a:lnSpc>
                          <a:spcPts val="1964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Cultivators(%)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57480">
                        <a:lnSpc>
                          <a:spcPts val="1964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Agricultural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15748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Labourers</a:t>
                      </a:r>
                      <a:r>
                        <a:rPr sz="1800" b="1" spc="-4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(%)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ts val="1964"/>
                        </a:lnSpc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Industry</a:t>
                      </a:r>
                      <a:r>
                        <a:rPr sz="1800" b="1" spc="-5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and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1800" b="1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Service</a:t>
                      </a:r>
                      <a:r>
                        <a:rPr sz="1800" b="1" spc="-30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Times New Roman"/>
                          <a:cs typeface="Times New Roman"/>
                        </a:rPr>
                        <a:t>(%)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  <a:tr h="492760">
                <a:tc>
                  <a:txBody>
                    <a:bodyPr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1951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0480" marB="0"/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173,543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0480" marB="0"/>
                </a:tc>
                <a:tc>
                  <a:txBody>
                    <a:bodyPr/>
                    <a:lstStyle/>
                    <a:p>
                      <a:pPr marL="84074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45.3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0480" marB="0"/>
                </a:tc>
                <a:tc>
                  <a:txBody>
                    <a:bodyPr/>
                    <a:lstStyle/>
                    <a:p>
                      <a:pPr marR="592455" algn="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31.3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0480" marB="0"/>
                </a:tc>
                <a:tc>
                  <a:txBody>
                    <a:bodyPr/>
                    <a:lstStyle/>
                    <a:p>
                      <a:pPr marR="359410" algn="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1800" spc="-1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3</a:t>
                      </a: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30480" marB="0"/>
                </a:tc>
              </a:tr>
              <a:tr h="606425">
                <a:tc>
                  <a:txBody>
                    <a:bodyPr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1250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1961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8750" marB="0"/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  <a:spcBef>
                          <a:spcPts val="1250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212,467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8750" marB="0"/>
                </a:tc>
                <a:tc>
                  <a:txBody>
                    <a:bodyPr/>
                    <a:lstStyle/>
                    <a:p>
                      <a:pPr marL="840740">
                        <a:lnSpc>
                          <a:spcPct val="100000"/>
                        </a:lnSpc>
                        <a:spcBef>
                          <a:spcPts val="1250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55.7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8750" marB="0"/>
                </a:tc>
                <a:tc>
                  <a:txBody>
                    <a:bodyPr/>
                    <a:lstStyle/>
                    <a:p>
                      <a:pPr marR="592455" algn="r">
                        <a:lnSpc>
                          <a:spcPct val="100000"/>
                        </a:lnSpc>
                        <a:spcBef>
                          <a:spcPts val="1250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23.9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8750" marB="0"/>
                </a:tc>
                <a:tc>
                  <a:txBody>
                    <a:bodyPr/>
                    <a:lstStyle/>
                    <a:p>
                      <a:pPr marR="359410" algn="r">
                        <a:lnSpc>
                          <a:spcPct val="100000"/>
                        </a:lnSpc>
                        <a:spcBef>
                          <a:spcPts val="1250"/>
                        </a:spcBef>
                      </a:pP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1800" spc="-1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58750" marB="0"/>
                </a:tc>
              </a:tr>
              <a:tr h="591819">
                <a:tc>
                  <a:txBody>
                    <a:bodyPr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1971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263,900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L="840740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29.6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R="592455" algn="r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50.5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R="302260" algn="r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1800" spc="-1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9</a:t>
                      </a: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90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</a:tr>
              <a:tr h="591820">
                <a:tc>
                  <a:txBody>
                    <a:bodyPr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1981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321.357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L="840740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33.2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R="592455" algn="r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46.2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R="359410" algn="r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1800" spc="-1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6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</a:tr>
              <a:tr h="591820">
                <a:tc>
                  <a:txBody>
                    <a:bodyPr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1991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402,813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L="840740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34.5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R="592455" algn="r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43.6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R="359410" algn="r">
                        <a:lnSpc>
                          <a:spcPct val="100000"/>
                        </a:lnSpc>
                        <a:spcBef>
                          <a:spcPts val="1135"/>
                        </a:spcBef>
                      </a:pP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1800" spc="-1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9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</a:tr>
              <a:tr h="422488">
                <a:tc>
                  <a:txBody>
                    <a:bodyPr/>
                    <a:lstStyle/>
                    <a:p>
                      <a:pPr marL="31750">
                        <a:lnSpc>
                          <a:spcPts val="209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2001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L="389255">
                        <a:lnSpc>
                          <a:spcPts val="209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494</a:t>
                      </a:r>
                      <a:r>
                        <a:rPr sz="1800" spc="-1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800" spc="-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million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L="840740">
                        <a:lnSpc>
                          <a:spcPts val="209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36.5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R="620395" algn="r">
                        <a:lnSpc>
                          <a:spcPts val="2090"/>
                        </a:lnSpc>
                        <a:spcBef>
                          <a:spcPts val="1135"/>
                        </a:spcBef>
                      </a:pP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43</a:t>
                      </a: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 marR="359410" algn="r">
                        <a:lnSpc>
                          <a:spcPts val="2090"/>
                        </a:lnSpc>
                        <a:spcBef>
                          <a:spcPts val="1135"/>
                        </a:spcBef>
                      </a:pP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1800" spc="-1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1800" spc="5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1800" dirty="0">
                          <a:solidFill>
                            <a:srgbClr val="0C0C0C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144145" marB="0"/>
                </a:tc>
              </a:tr>
            </a:tbl>
          </a:graphicData>
        </a:graphic>
      </p:graphicFrame>
      <p:sp>
        <p:nvSpPr>
          <p:cNvPr id="41" name="object 41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8</a:t>
            </a:fld>
            <a:endParaRPr dirty="0"/>
          </a:p>
        </p:txBody>
      </p:sp>
      <p:sp>
        <p:nvSpPr>
          <p:cNvPr id="40" name="object 40"/>
          <p:cNvSpPr txBox="1"/>
          <p:nvPr/>
        </p:nvSpPr>
        <p:spPr>
          <a:xfrm>
            <a:off x="2668270" y="6282690"/>
            <a:ext cx="53454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latin typeface="Arial"/>
                <a:cs typeface="Arial"/>
              </a:rPr>
              <a:t>Source </a:t>
            </a:r>
            <a:r>
              <a:rPr sz="1800" dirty="0">
                <a:latin typeface="Arial"/>
                <a:cs typeface="Arial"/>
              </a:rPr>
              <a:t>: </a:t>
            </a:r>
            <a:r>
              <a:rPr sz="1800" spc="-5" dirty="0">
                <a:latin typeface="Arial"/>
                <a:cs typeface="Arial"/>
              </a:rPr>
              <a:t>Registrar </a:t>
            </a:r>
            <a:r>
              <a:rPr sz="1800" spc="-10" dirty="0">
                <a:latin typeface="Arial"/>
                <a:cs typeface="Arial"/>
              </a:rPr>
              <a:t>General </a:t>
            </a:r>
            <a:r>
              <a:rPr sz="1800" spc="-5" dirty="0">
                <a:latin typeface="Arial"/>
                <a:cs typeface="Arial"/>
              </a:rPr>
              <a:t>of </a:t>
            </a:r>
            <a:r>
              <a:rPr sz="1800" spc="-10" dirty="0">
                <a:latin typeface="Arial"/>
                <a:cs typeface="Arial"/>
              </a:rPr>
              <a:t>India, </a:t>
            </a:r>
            <a:r>
              <a:rPr sz="1800" spc="-5" dirty="0">
                <a:latin typeface="Arial"/>
                <a:cs typeface="Arial"/>
              </a:rPr>
              <a:t>New </a:t>
            </a:r>
            <a:r>
              <a:rPr sz="1800" spc="-10" dirty="0">
                <a:latin typeface="Arial"/>
                <a:cs typeface="Arial"/>
              </a:rPr>
              <a:t>Delhi,</a:t>
            </a:r>
            <a:r>
              <a:rPr sz="1800" spc="-5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2001</a:t>
            </a:r>
            <a:endParaRPr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1417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85239" y="875423"/>
            <a:ext cx="625856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 dirty="0">
                <a:solidFill>
                  <a:srgbClr val="CC0099"/>
                </a:solidFill>
                <a:latin typeface="Times New Roman"/>
                <a:cs typeface="Times New Roman"/>
              </a:rPr>
              <a:t>Women </a:t>
            </a:r>
            <a:r>
              <a:rPr sz="2800" b="1" dirty="0">
                <a:solidFill>
                  <a:srgbClr val="CC0099"/>
                </a:solidFill>
                <a:latin typeface="Times New Roman"/>
                <a:cs typeface="Times New Roman"/>
              </a:rPr>
              <a:t>– </a:t>
            </a:r>
            <a:r>
              <a:rPr sz="2800" b="1" spc="-5" dirty="0">
                <a:solidFill>
                  <a:srgbClr val="CC0099"/>
                </a:solidFill>
                <a:latin typeface="Times New Roman"/>
                <a:cs typeface="Times New Roman"/>
              </a:rPr>
              <a:t>Contribution </a:t>
            </a:r>
            <a:r>
              <a:rPr sz="2800" b="1" spc="-10" dirty="0">
                <a:solidFill>
                  <a:srgbClr val="CC0099"/>
                </a:solidFill>
                <a:latin typeface="Times New Roman"/>
                <a:cs typeface="Times New Roman"/>
              </a:rPr>
              <a:t>and</a:t>
            </a:r>
            <a:r>
              <a:rPr sz="2800" b="1" spc="-100" dirty="0">
                <a:solidFill>
                  <a:srgbClr val="CC0099"/>
                </a:solidFill>
                <a:latin typeface="Times New Roman"/>
                <a:cs typeface="Times New Roman"/>
              </a:rPr>
              <a:t> </a:t>
            </a:r>
            <a:r>
              <a:rPr sz="2800" b="1" spc="-5" dirty="0">
                <a:solidFill>
                  <a:srgbClr val="CC0099"/>
                </a:solidFill>
                <a:latin typeface="Times New Roman"/>
                <a:cs typeface="Times New Roman"/>
              </a:rPr>
              <a:t>Status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58140" y="1590040"/>
            <a:ext cx="8447405" cy="331597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311150" marR="269875" indent="-273050">
              <a:lnSpc>
                <a:spcPts val="3030"/>
              </a:lnSpc>
              <a:spcBef>
                <a:spcPts val="475"/>
              </a:spcBef>
            </a:pPr>
            <a:r>
              <a:rPr sz="3975" baseline="6289" dirty="0">
                <a:solidFill>
                  <a:srgbClr val="0ACFD8"/>
                </a:solidFill>
                <a:latin typeface="UnDotum"/>
                <a:cs typeface="UnDotum"/>
              </a:rPr>
              <a:t></a:t>
            </a:r>
            <a:r>
              <a:rPr sz="2800" dirty="0">
                <a:solidFill>
                  <a:srgbClr val="0066CC"/>
                </a:solidFill>
                <a:latin typeface="Times New Roman"/>
                <a:cs typeface="Times New Roman"/>
              </a:rPr>
              <a:t>Women </a:t>
            </a:r>
            <a:r>
              <a:rPr sz="2800" spc="-5" dirty="0">
                <a:solidFill>
                  <a:srgbClr val="0066CC"/>
                </a:solidFill>
                <a:latin typeface="Times New Roman"/>
                <a:cs typeface="Times New Roman"/>
              </a:rPr>
              <a:t>contribute </a:t>
            </a:r>
            <a:r>
              <a:rPr sz="2800" dirty="0">
                <a:solidFill>
                  <a:srgbClr val="0066CC"/>
                </a:solidFill>
                <a:latin typeface="Times New Roman"/>
                <a:cs typeface="Times New Roman"/>
              </a:rPr>
              <a:t>to </a:t>
            </a:r>
            <a:r>
              <a:rPr sz="2800" spc="-5" dirty="0">
                <a:solidFill>
                  <a:srgbClr val="0066CC"/>
                </a:solidFill>
                <a:latin typeface="Times New Roman"/>
                <a:cs typeface="Times New Roman"/>
              </a:rPr>
              <a:t>two-thirds </a:t>
            </a:r>
            <a:r>
              <a:rPr sz="2800" dirty="0">
                <a:solidFill>
                  <a:srgbClr val="0066CC"/>
                </a:solidFill>
                <a:latin typeface="Times New Roman"/>
                <a:cs typeface="Times New Roman"/>
              </a:rPr>
              <a:t>of the world’s </a:t>
            </a:r>
            <a:r>
              <a:rPr sz="2800" spc="-5" dirty="0">
                <a:solidFill>
                  <a:srgbClr val="0066CC"/>
                </a:solidFill>
                <a:latin typeface="Times New Roman"/>
                <a:cs typeface="Times New Roman"/>
              </a:rPr>
              <a:t>work  </a:t>
            </a:r>
            <a:r>
              <a:rPr sz="2800" dirty="0">
                <a:solidFill>
                  <a:srgbClr val="0066CC"/>
                </a:solidFill>
                <a:latin typeface="Times New Roman"/>
                <a:cs typeface="Times New Roman"/>
              </a:rPr>
              <a:t>hours, produce 50 per </a:t>
            </a:r>
            <a:r>
              <a:rPr sz="2800" spc="-10" dirty="0">
                <a:solidFill>
                  <a:srgbClr val="0066CC"/>
                </a:solidFill>
                <a:latin typeface="Times New Roman"/>
                <a:cs typeface="Times New Roman"/>
              </a:rPr>
              <a:t>cent </a:t>
            </a:r>
            <a:r>
              <a:rPr sz="2800" dirty="0">
                <a:solidFill>
                  <a:srgbClr val="0066CC"/>
                </a:solidFill>
                <a:latin typeface="Times New Roman"/>
                <a:cs typeface="Times New Roman"/>
              </a:rPr>
              <a:t>of the world’s food</a:t>
            </a:r>
            <a:r>
              <a:rPr sz="2800" spc="-110" dirty="0">
                <a:solidFill>
                  <a:srgbClr val="0066CC"/>
                </a:solidFill>
                <a:latin typeface="Times New Roman"/>
                <a:cs typeface="Times New Roman"/>
              </a:rPr>
              <a:t> </a:t>
            </a:r>
            <a:r>
              <a:rPr sz="2800" spc="-5" dirty="0">
                <a:solidFill>
                  <a:srgbClr val="0066CC"/>
                </a:solidFill>
                <a:latin typeface="Times New Roman"/>
                <a:cs typeface="Times New Roman"/>
              </a:rPr>
              <a:t>supplies</a:t>
            </a:r>
            <a:endParaRPr sz="2800">
              <a:latin typeface="Times New Roman"/>
              <a:cs typeface="Times New Roman"/>
            </a:endParaRPr>
          </a:p>
          <a:p>
            <a:pPr marL="311150" marR="30480" indent="-273050">
              <a:lnSpc>
                <a:spcPts val="3030"/>
              </a:lnSpc>
              <a:spcBef>
                <a:spcPts val="680"/>
              </a:spcBef>
            </a:pPr>
            <a:r>
              <a:rPr sz="3975" baseline="6289" dirty="0">
                <a:solidFill>
                  <a:srgbClr val="0ACFD8"/>
                </a:solidFill>
                <a:latin typeface="UnDotum"/>
                <a:cs typeface="UnDotum"/>
              </a:rPr>
              <a:t></a:t>
            </a:r>
            <a:r>
              <a:rPr sz="2800" dirty="0">
                <a:latin typeface="Times New Roman"/>
                <a:cs typeface="Times New Roman"/>
              </a:rPr>
              <a:t>Women </a:t>
            </a:r>
            <a:r>
              <a:rPr sz="2800" spc="-5" dirty="0">
                <a:latin typeface="Times New Roman"/>
                <a:cs typeface="Times New Roman"/>
              </a:rPr>
              <a:t>work </a:t>
            </a:r>
            <a:r>
              <a:rPr sz="2800" dirty="0">
                <a:latin typeface="Times New Roman"/>
                <a:cs typeface="Times New Roman"/>
              </a:rPr>
              <a:t>in </a:t>
            </a:r>
            <a:r>
              <a:rPr sz="2800" spc="-5" dirty="0">
                <a:latin typeface="Times New Roman"/>
                <a:cs typeface="Times New Roman"/>
              </a:rPr>
              <a:t>fields, take care </a:t>
            </a:r>
            <a:r>
              <a:rPr sz="2800" dirty="0">
                <a:latin typeface="Times New Roman"/>
                <a:cs typeface="Times New Roman"/>
              </a:rPr>
              <a:t>of </a:t>
            </a:r>
            <a:r>
              <a:rPr sz="2800" spc="-10" dirty="0">
                <a:latin typeface="Times New Roman"/>
                <a:cs typeface="Times New Roman"/>
              </a:rPr>
              <a:t>families </a:t>
            </a:r>
            <a:r>
              <a:rPr sz="2800" spc="-5" dirty="0">
                <a:latin typeface="Times New Roman"/>
                <a:cs typeface="Times New Roman"/>
              </a:rPr>
              <a:t>and </a:t>
            </a:r>
            <a:r>
              <a:rPr sz="2800" spc="-10" dirty="0">
                <a:latin typeface="Times New Roman"/>
                <a:cs typeface="Times New Roman"/>
              </a:rPr>
              <a:t>manage  </a:t>
            </a:r>
            <a:r>
              <a:rPr sz="2800" dirty="0">
                <a:latin typeface="Times New Roman"/>
                <a:cs typeface="Times New Roman"/>
              </a:rPr>
              <a:t>household</a:t>
            </a:r>
            <a:endParaRPr sz="2800">
              <a:latin typeface="Times New Roman"/>
              <a:cs typeface="Times New Roman"/>
            </a:endParaRPr>
          </a:p>
          <a:p>
            <a:pPr marL="311150" marR="339090" indent="-273050">
              <a:lnSpc>
                <a:spcPct val="90000"/>
              </a:lnSpc>
              <a:spcBef>
                <a:spcPts val="640"/>
              </a:spcBef>
            </a:pPr>
            <a:r>
              <a:rPr sz="3975" spc="-7" baseline="6289" dirty="0">
                <a:solidFill>
                  <a:srgbClr val="0ACFD8"/>
                </a:solidFill>
                <a:latin typeface="UnDotum"/>
                <a:cs typeface="UnDotum"/>
              </a:rPr>
              <a:t>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Despite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the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services rendered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by </a:t>
            </a:r>
            <a:r>
              <a:rPr sz="2800" spc="-10" dirty="0">
                <a:solidFill>
                  <a:srgbClr val="006699"/>
                </a:solidFill>
                <a:latin typeface="Times New Roman"/>
                <a:cs typeface="Times New Roman"/>
              </a:rPr>
              <a:t>women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in the </a:t>
            </a:r>
            <a:r>
              <a:rPr sz="2800" spc="-10" dirty="0">
                <a:solidFill>
                  <a:srgbClr val="006699"/>
                </a:solidFill>
                <a:latin typeface="Times New Roman"/>
                <a:cs typeface="Times New Roman"/>
              </a:rPr>
              <a:t>family 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and work place,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they </a:t>
            </a:r>
            <a:r>
              <a:rPr sz="2800" spc="-10" dirty="0">
                <a:solidFill>
                  <a:srgbClr val="006699"/>
                </a:solidFill>
                <a:latin typeface="Times New Roman"/>
                <a:cs typeface="Times New Roman"/>
              </a:rPr>
              <a:t>make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up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for nearly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70 per </a:t>
            </a:r>
            <a:r>
              <a:rPr sz="2800" spc="-10" dirty="0">
                <a:solidFill>
                  <a:srgbClr val="006699"/>
                </a:solidFill>
                <a:latin typeface="Times New Roman"/>
                <a:cs typeface="Times New Roman"/>
              </a:rPr>
              <a:t>cent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of  the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world’s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poor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and more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than 65 per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cent </a:t>
            </a:r>
            <a:r>
              <a:rPr sz="2800" dirty="0">
                <a:solidFill>
                  <a:srgbClr val="006699"/>
                </a:solidFill>
                <a:latin typeface="Times New Roman"/>
                <a:cs typeface="Times New Roman"/>
              </a:rPr>
              <a:t>of the  </a:t>
            </a:r>
            <a:r>
              <a:rPr sz="2800" spc="-5" dirty="0">
                <a:solidFill>
                  <a:srgbClr val="006699"/>
                </a:solidFill>
                <a:latin typeface="Times New Roman"/>
                <a:cs typeface="Times New Roman"/>
              </a:rPr>
              <a:t>illiterates</a:t>
            </a:r>
            <a:endParaRPr sz="28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666116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9700" y="947420"/>
            <a:ext cx="8788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0C0C0C"/>
                </a:solidFill>
              </a:rPr>
              <a:t>Share of Farm </a:t>
            </a:r>
            <a:r>
              <a:rPr sz="3200" spc="10" dirty="0">
                <a:solidFill>
                  <a:srgbClr val="0C0C0C"/>
                </a:solidFill>
              </a:rPr>
              <a:t>Women </a:t>
            </a:r>
            <a:r>
              <a:rPr sz="3200" spc="-5" dirty="0">
                <a:solidFill>
                  <a:srgbClr val="0C0C0C"/>
                </a:solidFill>
              </a:rPr>
              <a:t>in </a:t>
            </a:r>
            <a:r>
              <a:rPr sz="3200" dirty="0">
                <a:solidFill>
                  <a:srgbClr val="0C0C0C"/>
                </a:solidFill>
              </a:rPr>
              <a:t>Agricultural</a:t>
            </a:r>
            <a:r>
              <a:rPr sz="3200" spc="-15" dirty="0">
                <a:solidFill>
                  <a:srgbClr val="0C0C0C"/>
                </a:solidFill>
              </a:rPr>
              <a:t> </a:t>
            </a:r>
            <a:r>
              <a:rPr sz="3200" dirty="0">
                <a:solidFill>
                  <a:srgbClr val="0C0C0C"/>
                </a:solidFill>
              </a:rPr>
              <a:t>Operations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10</a:t>
            </a:fld>
            <a:endParaRPr dirty="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57200" y="1935479"/>
          <a:ext cx="8230234" cy="308990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26560"/>
                <a:gridCol w="4003674"/>
              </a:tblGrid>
              <a:tr h="539750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0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Activity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solidFill>
                      <a:srgbClr val="0E6EC5"/>
                    </a:solidFill>
                  </a:tcPr>
                </a:tc>
                <a:tc>
                  <a:txBody>
                    <a:bodyPr/>
                    <a:lstStyle/>
                    <a:p>
                      <a:pPr marL="46609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000" b="1" spc="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Involvement </a:t>
                      </a:r>
                      <a:r>
                        <a:rPr sz="20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(percentage</a:t>
                      </a:r>
                      <a:r>
                        <a:rPr sz="2000" b="1" spc="-2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000" b="1" spc="10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solidFill>
                      <a:srgbClr val="0E6EC5"/>
                    </a:solidFill>
                  </a:tcPr>
                </a:tc>
              </a:tr>
              <a:tr h="539750">
                <a:tc>
                  <a:txBody>
                    <a:bodyPr/>
                    <a:lstStyle/>
                    <a:p>
                      <a:pPr marL="115062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Land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preparation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32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CCD4E9"/>
                    </a:solidFill>
                  </a:tcPr>
                </a:tc>
              </a:tr>
              <a:tr h="539750">
                <a:tc>
                  <a:txBody>
                    <a:bodyPr/>
                    <a:lstStyle/>
                    <a:p>
                      <a:pPr marL="95631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Sowing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000" spc="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cleaning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80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solidFill>
                      <a:srgbClr val="E6EAF4"/>
                    </a:solidFill>
                  </a:tcPr>
                </a:tc>
              </a:tr>
              <a:tr h="539750">
                <a:tc>
                  <a:txBody>
                    <a:bodyPr/>
                    <a:lstStyle/>
                    <a:p>
                      <a:pPr marL="90551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Intercultural activities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86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19050" marB="0">
                    <a:solidFill>
                      <a:srgbClr val="CCD4E9"/>
                    </a:solidFill>
                  </a:tcPr>
                </a:tc>
              </a:tr>
              <a:tr h="930909">
                <a:tc>
                  <a:txBody>
                    <a:bodyPr/>
                    <a:lstStyle/>
                    <a:p>
                      <a:pPr marL="580390" marR="458470" indent="-231140">
                        <a:lnSpc>
                          <a:spcPts val="2220"/>
                        </a:lnSpc>
                        <a:spcBef>
                          <a:spcPts val="380"/>
                        </a:spcBef>
                      </a:pPr>
                      <a:r>
                        <a:rPr sz="2000" spc="-5" dirty="0">
                          <a:latin typeface="Times New Roman"/>
                          <a:cs typeface="Times New Roman"/>
                        </a:rPr>
                        <a:t>Harvesting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–reaping, winnowing,  drying, </a:t>
                      </a:r>
                      <a:r>
                        <a:rPr sz="2000" spc="-5" dirty="0">
                          <a:latin typeface="Times New Roman"/>
                          <a:cs typeface="Times New Roman"/>
                        </a:rPr>
                        <a:t>cleaning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2000" spc="-10" dirty="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000" dirty="0">
                          <a:latin typeface="Times New Roman"/>
                          <a:cs typeface="Times New Roman"/>
                        </a:rPr>
                        <a:t>storage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4826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R="10541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2000" dirty="0">
                          <a:latin typeface="Times New Roman"/>
                          <a:cs typeface="Times New Roman"/>
                        </a:rPr>
                        <a:t>84</a:t>
                      </a:r>
                      <a:endParaRPr sz="20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E6EAF4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844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4809" y="377892"/>
            <a:ext cx="7849234" cy="90537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37920" algn="l"/>
                <a:tab pos="2004060" algn="l"/>
                <a:tab pos="3552190" algn="l"/>
                <a:tab pos="6142990" algn="l"/>
                <a:tab pos="6738620" algn="l"/>
              </a:tabLst>
            </a:pPr>
            <a:r>
              <a:rPr sz="2900" b="1" spc="229" dirty="0" smtClean="0">
                <a:solidFill>
                  <a:srgbClr val="660033"/>
                </a:solidFill>
              </a:rPr>
              <a:t>T</a:t>
            </a:r>
            <a:r>
              <a:rPr sz="2900" b="1" spc="340" dirty="0" smtClean="0">
                <a:solidFill>
                  <a:srgbClr val="660033"/>
                </a:solidFill>
              </a:rPr>
              <a:t>i</a:t>
            </a:r>
            <a:r>
              <a:rPr sz="2900" b="1" spc="395" dirty="0" smtClean="0">
                <a:solidFill>
                  <a:srgbClr val="660033"/>
                </a:solidFill>
              </a:rPr>
              <a:t>m</a:t>
            </a:r>
            <a:r>
              <a:rPr sz="2900" b="1" spc="160" dirty="0" smtClean="0">
                <a:solidFill>
                  <a:srgbClr val="660033"/>
                </a:solidFill>
              </a:rPr>
              <a:t>e</a:t>
            </a:r>
            <a:r>
              <a:rPr sz="2900" b="1" dirty="0" smtClean="0">
                <a:solidFill>
                  <a:srgbClr val="660033"/>
                </a:solidFill>
              </a:rPr>
              <a:t>	</a:t>
            </a:r>
            <a:r>
              <a:rPr sz="2900" b="1" spc="400" dirty="0" smtClean="0">
                <a:solidFill>
                  <a:srgbClr val="660033"/>
                </a:solidFill>
              </a:rPr>
              <a:t>an</a:t>
            </a:r>
            <a:r>
              <a:rPr sz="2900" b="1" spc="50" dirty="0" smtClean="0">
                <a:solidFill>
                  <a:srgbClr val="660033"/>
                </a:solidFill>
              </a:rPr>
              <a:t>d</a:t>
            </a:r>
            <a:r>
              <a:rPr sz="2900" b="1" dirty="0" smtClean="0">
                <a:solidFill>
                  <a:srgbClr val="660033"/>
                </a:solidFill>
              </a:rPr>
              <a:t>	</a:t>
            </a:r>
            <a:r>
              <a:rPr sz="2900" b="1" spc="400" dirty="0" smtClean="0">
                <a:solidFill>
                  <a:srgbClr val="660033"/>
                </a:solidFill>
              </a:rPr>
              <a:t>E</a:t>
            </a:r>
            <a:r>
              <a:rPr sz="2900" b="1" spc="390" dirty="0" smtClean="0">
                <a:solidFill>
                  <a:srgbClr val="660033"/>
                </a:solidFill>
              </a:rPr>
              <a:t>n</a:t>
            </a:r>
            <a:r>
              <a:rPr sz="2900" b="1" spc="405" dirty="0" smtClean="0">
                <a:solidFill>
                  <a:srgbClr val="660033"/>
                </a:solidFill>
              </a:rPr>
              <a:t>e</a:t>
            </a:r>
            <a:r>
              <a:rPr sz="2900" b="1" spc="225" dirty="0" smtClean="0">
                <a:solidFill>
                  <a:srgbClr val="660033"/>
                </a:solidFill>
              </a:rPr>
              <a:t>r</a:t>
            </a:r>
            <a:r>
              <a:rPr sz="2900" b="1" spc="345" dirty="0" smtClean="0">
                <a:solidFill>
                  <a:srgbClr val="660033"/>
                </a:solidFill>
              </a:rPr>
              <a:t>g</a:t>
            </a:r>
            <a:r>
              <a:rPr sz="2900" b="1" spc="105" dirty="0" smtClean="0">
                <a:solidFill>
                  <a:srgbClr val="660033"/>
                </a:solidFill>
              </a:rPr>
              <a:t>y</a:t>
            </a:r>
            <a:r>
              <a:rPr sz="2900" b="1" dirty="0" smtClean="0">
                <a:solidFill>
                  <a:srgbClr val="660033"/>
                </a:solidFill>
              </a:rPr>
              <a:t>	</a:t>
            </a:r>
            <a:r>
              <a:rPr sz="2900" b="1" spc="400" dirty="0" smtClean="0">
                <a:solidFill>
                  <a:srgbClr val="660033"/>
                </a:solidFill>
              </a:rPr>
              <a:t>D</a:t>
            </a:r>
            <a:r>
              <a:rPr sz="2900" b="1" spc="340" dirty="0" smtClean="0">
                <a:solidFill>
                  <a:srgbClr val="660033"/>
                </a:solidFill>
              </a:rPr>
              <a:t>i</a:t>
            </a:r>
            <a:r>
              <a:rPr sz="2900" b="1" spc="450" dirty="0" smtClean="0">
                <a:solidFill>
                  <a:srgbClr val="660033"/>
                </a:solidFill>
              </a:rPr>
              <a:t>s</a:t>
            </a:r>
            <a:r>
              <a:rPr sz="2900" b="1" spc="385" dirty="0" smtClean="0">
                <a:solidFill>
                  <a:srgbClr val="660033"/>
                </a:solidFill>
              </a:rPr>
              <a:t>t</a:t>
            </a:r>
            <a:r>
              <a:rPr sz="2900" b="1" spc="240" dirty="0" smtClean="0">
                <a:solidFill>
                  <a:srgbClr val="660033"/>
                </a:solidFill>
              </a:rPr>
              <a:t>r</a:t>
            </a:r>
            <a:r>
              <a:rPr sz="2900" b="1" spc="340" dirty="0" smtClean="0">
                <a:solidFill>
                  <a:srgbClr val="660033"/>
                </a:solidFill>
              </a:rPr>
              <a:t>i</a:t>
            </a:r>
            <a:r>
              <a:rPr sz="2900" b="1" spc="240" dirty="0" smtClean="0">
                <a:solidFill>
                  <a:srgbClr val="660033"/>
                </a:solidFill>
              </a:rPr>
              <a:t>b</a:t>
            </a:r>
            <a:r>
              <a:rPr sz="2900" b="1" spc="400" dirty="0" smtClean="0">
                <a:solidFill>
                  <a:srgbClr val="660033"/>
                </a:solidFill>
              </a:rPr>
              <a:t>u</a:t>
            </a:r>
            <a:r>
              <a:rPr sz="2900" b="1" spc="385" dirty="0" smtClean="0">
                <a:solidFill>
                  <a:srgbClr val="660033"/>
                </a:solidFill>
              </a:rPr>
              <a:t>t</a:t>
            </a:r>
            <a:r>
              <a:rPr sz="2900" b="1" spc="345" dirty="0" smtClean="0">
                <a:solidFill>
                  <a:srgbClr val="660033"/>
                </a:solidFill>
              </a:rPr>
              <a:t>i</a:t>
            </a:r>
            <a:r>
              <a:rPr sz="2900" b="1" spc="235" dirty="0" smtClean="0">
                <a:solidFill>
                  <a:srgbClr val="660033"/>
                </a:solidFill>
              </a:rPr>
              <a:t>o</a:t>
            </a:r>
            <a:r>
              <a:rPr sz="2900" b="1" spc="155" dirty="0" smtClean="0">
                <a:solidFill>
                  <a:srgbClr val="660033"/>
                </a:solidFill>
              </a:rPr>
              <a:t>n</a:t>
            </a:r>
            <a:r>
              <a:rPr sz="2900" b="1" dirty="0" smtClean="0">
                <a:solidFill>
                  <a:srgbClr val="660033"/>
                </a:solidFill>
              </a:rPr>
              <a:t>	</a:t>
            </a:r>
            <a:r>
              <a:rPr sz="2900" b="1" spc="240" dirty="0" smtClean="0">
                <a:solidFill>
                  <a:srgbClr val="660033"/>
                </a:solidFill>
              </a:rPr>
              <a:t>b</a:t>
            </a:r>
            <a:r>
              <a:rPr sz="2900" b="1" spc="105" dirty="0" smtClean="0">
                <a:solidFill>
                  <a:srgbClr val="660033"/>
                </a:solidFill>
              </a:rPr>
              <a:t>y</a:t>
            </a:r>
            <a:r>
              <a:rPr sz="2900" b="1" dirty="0" smtClean="0">
                <a:solidFill>
                  <a:srgbClr val="660033"/>
                </a:solidFill>
              </a:rPr>
              <a:t>	</a:t>
            </a:r>
            <a:r>
              <a:rPr sz="2900" b="1" spc="240" dirty="0" smtClean="0">
                <a:solidFill>
                  <a:srgbClr val="660033"/>
                </a:solidFill>
              </a:rPr>
              <a:t>R</a:t>
            </a:r>
            <a:r>
              <a:rPr sz="2900" b="1" spc="400" dirty="0" smtClean="0">
                <a:solidFill>
                  <a:srgbClr val="660033"/>
                </a:solidFill>
              </a:rPr>
              <a:t>u</a:t>
            </a:r>
            <a:r>
              <a:rPr sz="2900" b="1" spc="225" dirty="0" smtClean="0">
                <a:solidFill>
                  <a:srgbClr val="660033"/>
                </a:solidFill>
              </a:rPr>
              <a:t>r</a:t>
            </a:r>
            <a:r>
              <a:rPr sz="2900" b="1" spc="400" dirty="0" smtClean="0">
                <a:solidFill>
                  <a:srgbClr val="660033"/>
                </a:solidFill>
              </a:rPr>
              <a:t>a</a:t>
            </a:r>
            <a:r>
              <a:rPr sz="2900" b="1" spc="105" dirty="0" smtClean="0">
                <a:solidFill>
                  <a:srgbClr val="660033"/>
                </a:solidFill>
              </a:rPr>
              <a:t>l</a:t>
            </a:r>
            <a:r>
              <a:rPr lang="en-US" sz="2900" b="1" spc="105" dirty="0">
                <a:solidFill>
                  <a:srgbClr val="660033"/>
                </a:solidFill>
              </a:rPr>
              <a:t> </a:t>
            </a:r>
            <a:r>
              <a:rPr lang="en-US" sz="2900" b="1" spc="105" dirty="0" smtClean="0">
                <a:solidFill>
                  <a:srgbClr val="660033"/>
                </a:solidFill>
              </a:rPr>
              <a:t>Women</a:t>
            </a:r>
            <a:endParaRPr sz="2900" b="1" dirty="0"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11</a:t>
            </a:fld>
            <a:endParaRPr dirty="0"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57200" y="1935479"/>
          <a:ext cx="8229599" cy="299135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37130"/>
                <a:gridCol w="2010410"/>
                <a:gridCol w="1677670"/>
                <a:gridCol w="2104389"/>
              </a:tblGrid>
              <a:tr h="640079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solidFill>
                      <a:srgbClr val="0E6EC5"/>
                    </a:solidFill>
                  </a:tcPr>
                </a:tc>
                <a:tc>
                  <a:txBody>
                    <a:bodyPr/>
                    <a:lstStyle/>
                    <a:p>
                      <a:pPr marL="419734" marR="439420" indent="48260">
                        <a:lnSpc>
                          <a:spcPct val="101899"/>
                        </a:lnSpc>
                        <a:spcBef>
                          <a:spcPts val="225"/>
                        </a:spcBef>
                      </a:pPr>
                      <a:r>
                        <a:rPr sz="1800" b="1" spc="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Duration  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ou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rs/</a:t>
                      </a:r>
                      <a:r>
                        <a:rPr sz="1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8575" marB="0">
                    <a:solidFill>
                      <a:srgbClr val="0E6EC5"/>
                    </a:solidFill>
                  </a:tcPr>
                </a:tc>
                <a:tc>
                  <a:txBody>
                    <a:bodyPr/>
                    <a:lstStyle/>
                    <a:p>
                      <a:pPr marL="605790" marR="474980" indent="-158750">
                        <a:lnSpc>
                          <a:spcPct val="101899"/>
                        </a:lnSpc>
                        <a:spcBef>
                          <a:spcPts val="225"/>
                        </a:spcBef>
                      </a:pP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En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8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1800" b="1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g</a:t>
                      </a:r>
                      <a:r>
                        <a:rPr sz="1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y  </a:t>
                      </a:r>
                      <a:r>
                        <a:rPr sz="1800" b="1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K.cal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28575" marB="0">
                    <a:solidFill>
                      <a:srgbClr val="0E6EC5"/>
                    </a:solidFill>
                  </a:tcPr>
                </a:tc>
                <a:tc>
                  <a:txBody>
                    <a:bodyPr/>
                    <a:lstStyle/>
                    <a:p>
                      <a:pPr marL="67310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8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Percentage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4290" marB="0">
                    <a:solidFill>
                      <a:srgbClr val="0E6EC5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800" dirty="0">
                          <a:latin typeface="Trebuchet MS"/>
                          <a:cs typeface="Trebuchet MS"/>
                        </a:rPr>
                        <a:t>Domestic</a:t>
                      </a:r>
                      <a:r>
                        <a:rPr sz="1800" spc="-9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55" dirty="0">
                          <a:latin typeface="Trebuchet MS"/>
                          <a:cs typeface="Trebuchet MS"/>
                        </a:rPr>
                        <a:t>activities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342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R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7.55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903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22555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40.5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</a:tr>
              <a:tr h="640079">
                <a:tc>
                  <a:txBody>
                    <a:bodyPr/>
                    <a:lstStyle/>
                    <a:p>
                      <a:pPr marL="90170" marR="611505">
                        <a:lnSpc>
                          <a:spcPct val="101400"/>
                        </a:lnSpc>
                        <a:spcBef>
                          <a:spcPts val="250"/>
                        </a:spcBef>
                      </a:pPr>
                      <a:r>
                        <a:rPr sz="1800" spc="-10" dirty="0">
                          <a:latin typeface="Trebuchet MS"/>
                          <a:cs typeface="Trebuchet MS"/>
                        </a:rPr>
                        <a:t>Agriculture</a:t>
                      </a:r>
                      <a:r>
                        <a:rPr sz="1800" spc="-150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45" dirty="0">
                          <a:latin typeface="Trebuchet MS"/>
                          <a:cs typeface="Trebuchet MS"/>
                        </a:rPr>
                        <a:t>allied  </a:t>
                      </a:r>
                      <a:r>
                        <a:rPr sz="1800" spc="-55" dirty="0">
                          <a:latin typeface="Trebuchet MS"/>
                          <a:cs typeface="Trebuchet MS"/>
                        </a:rPr>
                        <a:t>activities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3175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R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7.00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283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L="122555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39.69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E6EAF4"/>
                    </a:solidFill>
                  </a:tcPr>
                </a:tc>
              </a:tr>
              <a:tr h="372110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spc="-50" dirty="0">
                          <a:latin typeface="Trebuchet MS"/>
                          <a:cs typeface="Trebuchet MS"/>
                        </a:rPr>
                        <a:t>Sleep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3556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R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6.50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283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22555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12.76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</a:tr>
              <a:tr h="369570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1800" spc="-30" dirty="0">
                          <a:latin typeface="Trebuchet MS"/>
                          <a:cs typeface="Trebuchet MS"/>
                        </a:rPr>
                        <a:t>Rest </a:t>
                      </a:r>
                      <a:r>
                        <a:rPr sz="1800" spc="-5" dirty="0">
                          <a:latin typeface="Trebuchet MS"/>
                          <a:cs typeface="Trebuchet MS"/>
                        </a:rPr>
                        <a:t>and</a:t>
                      </a:r>
                      <a:r>
                        <a:rPr sz="1800" spc="-165" dirty="0"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800" spc="-45" dirty="0">
                          <a:latin typeface="Trebuchet MS"/>
                          <a:cs typeface="Trebuchet MS"/>
                        </a:rPr>
                        <a:t>recreation</a:t>
                      </a:r>
                      <a:endParaRPr sz="1800">
                        <a:latin typeface="Trebuchet MS"/>
                        <a:cs typeface="Trebuchet MS"/>
                      </a:endParaRPr>
                    </a:p>
                  </a:txBody>
                  <a:tcPr marL="0" marR="0" marT="3429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R="1905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2.15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155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E6EAF4"/>
                    </a:solidFill>
                  </a:tcPr>
                </a:tc>
                <a:tc>
                  <a:txBody>
                    <a:bodyPr/>
                    <a:lstStyle/>
                    <a:p>
                      <a:pPr marL="122555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800" dirty="0">
                          <a:latin typeface="Times New Roman"/>
                          <a:cs typeface="Times New Roman"/>
                        </a:rPr>
                        <a:t>6.97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solidFill>
                      <a:srgbClr val="E6EAF4"/>
                    </a:solidFill>
                  </a:tcPr>
                </a:tc>
              </a:tr>
              <a:tr h="370839"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1800" b="1" spc="25" dirty="0">
                          <a:latin typeface="Arial"/>
                          <a:cs typeface="Arial"/>
                        </a:rPr>
                        <a:t>Total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T="3556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R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23.20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2255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  <a:tc>
                  <a:txBody>
                    <a:bodyPr/>
                    <a:lstStyle/>
                    <a:p>
                      <a:pPr marL="122555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1800" b="1" dirty="0">
                          <a:latin typeface="Times New Roman"/>
                          <a:cs typeface="Times New Roman"/>
                        </a:rPr>
                        <a:t>100.0</a:t>
                      </a:r>
                      <a:endParaRPr sz="1800">
                        <a:latin typeface="Times New Roman"/>
                        <a:cs typeface="Times New Roman"/>
                      </a:endParaRPr>
                    </a:p>
                  </a:txBody>
                  <a:tcPr marL="0" marR="0" marT="21590" marB="0">
                    <a:solidFill>
                      <a:srgbClr val="CCD4E9"/>
                    </a:solidFill>
                  </a:tcPr>
                </a:tc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5801359" y="5214620"/>
            <a:ext cx="13455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latin typeface="Arial"/>
                <a:cs typeface="Arial"/>
              </a:rPr>
              <a:t>Joshi</a:t>
            </a:r>
            <a:r>
              <a:rPr sz="1800" b="1" spc="-75" dirty="0">
                <a:latin typeface="Arial"/>
                <a:cs typeface="Arial"/>
              </a:rPr>
              <a:t> </a:t>
            </a:r>
            <a:r>
              <a:rPr sz="1800" spc="-5" dirty="0">
                <a:latin typeface="Arial"/>
                <a:cs typeface="Arial"/>
              </a:rPr>
              <a:t>(1999)</a:t>
            </a:r>
            <a:endParaRPr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310413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04569" y="1042670"/>
            <a:ext cx="49015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5" dirty="0">
                <a:solidFill>
                  <a:srgbClr val="660033"/>
                </a:solidFill>
              </a:rPr>
              <a:t>Why </a:t>
            </a:r>
            <a:r>
              <a:rPr sz="3200" dirty="0">
                <a:solidFill>
                  <a:srgbClr val="660033"/>
                </a:solidFill>
              </a:rPr>
              <a:t>women </a:t>
            </a:r>
            <a:r>
              <a:rPr sz="3200" spc="-5" dirty="0">
                <a:solidFill>
                  <a:srgbClr val="660033"/>
                </a:solidFill>
              </a:rPr>
              <a:t>in</a:t>
            </a:r>
            <a:r>
              <a:rPr sz="3200" spc="-70" dirty="0">
                <a:solidFill>
                  <a:srgbClr val="660033"/>
                </a:solidFill>
              </a:rPr>
              <a:t> </a:t>
            </a:r>
            <a:r>
              <a:rPr sz="3200" dirty="0">
                <a:solidFill>
                  <a:srgbClr val="660033"/>
                </a:solidFill>
              </a:rPr>
              <a:t>agriculture?</a:t>
            </a:r>
            <a:endParaRPr sz="3200"/>
          </a:p>
        </p:txBody>
      </p:sp>
      <p:grpSp>
        <p:nvGrpSpPr>
          <p:cNvPr id="3" name="object 3"/>
          <p:cNvGrpSpPr/>
          <p:nvPr/>
        </p:nvGrpSpPr>
        <p:grpSpPr>
          <a:xfrm>
            <a:off x="396240" y="2029460"/>
            <a:ext cx="208279" cy="3742690"/>
            <a:chOff x="396240" y="2029460"/>
            <a:chExt cx="208279" cy="3742690"/>
          </a:xfrm>
        </p:grpSpPr>
        <p:sp>
          <p:nvSpPr>
            <p:cNvPr id="4" name="object 4"/>
            <p:cNvSpPr/>
            <p:nvPr/>
          </p:nvSpPr>
          <p:spPr>
            <a:xfrm>
              <a:off x="396240" y="2029460"/>
              <a:ext cx="208279" cy="20827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96240" y="2913380"/>
              <a:ext cx="208279" cy="20827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96240" y="3796030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96240" y="4679950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96240" y="5563869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732790" y="1938020"/>
            <a:ext cx="4721225" cy="39255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Times New Roman"/>
                <a:cs typeface="Times New Roman"/>
              </a:rPr>
              <a:t>In order to eradicating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poverty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500">
              <a:latin typeface="Times New Roman"/>
              <a:cs typeface="Times New Roman"/>
            </a:endParaRPr>
          </a:p>
          <a:p>
            <a:pPr marL="88900">
              <a:lnSpc>
                <a:spcPct val="100000"/>
              </a:lnSpc>
              <a:tabLst>
                <a:tab pos="1452880" algn="l"/>
              </a:tabLst>
            </a:pPr>
            <a:r>
              <a:rPr sz="2400" spc="5" dirty="0">
                <a:latin typeface="Times New Roman"/>
                <a:cs typeface="Times New Roman"/>
              </a:rPr>
              <a:t>To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ensure	food</a:t>
            </a:r>
            <a:r>
              <a:rPr sz="240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security</a:t>
            </a:r>
            <a:endParaRPr sz="2400">
              <a:latin typeface="Times New Roman"/>
              <a:cs typeface="Times New Roman"/>
            </a:endParaRPr>
          </a:p>
          <a:p>
            <a:pPr marL="12700" marR="5080" indent="76200">
              <a:lnSpc>
                <a:spcPts val="6959"/>
              </a:lnSpc>
              <a:spcBef>
                <a:spcPts val="900"/>
              </a:spcBef>
              <a:tabLst>
                <a:tab pos="579755" algn="l"/>
                <a:tab pos="1580515" algn="l"/>
                <a:tab pos="2369185" algn="l"/>
              </a:tabLst>
            </a:pPr>
            <a:r>
              <a:rPr sz="2400" spc="5" dirty="0">
                <a:latin typeface="Times New Roman"/>
                <a:cs typeface="Times New Roman"/>
              </a:rPr>
              <a:t>To	</a:t>
            </a:r>
            <a:r>
              <a:rPr sz="2400" dirty="0">
                <a:latin typeface="Times New Roman"/>
                <a:cs typeface="Times New Roman"/>
              </a:rPr>
              <a:t>increase their	</a:t>
            </a:r>
            <a:r>
              <a:rPr sz="2400" spc="-5" dirty="0">
                <a:latin typeface="Times New Roman"/>
                <a:cs typeface="Times New Roman"/>
              </a:rPr>
              <a:t>stake </a:t>
            </a:r>
            <a:r>
              <a:rPr sz="2400" dirty="0">
                <a:latin typeface="Times New Roman"/>
                <a:cs typeface="Times New Roman"/>
              </a:rPr>
              <a:t>in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agriculture  </a:t>
            </a:r>
            <a:r>
              <a:rPr sz="2400" spc="5" dirty="0">
                <a:latin typeface="Times New Roman"/>
                <a:cs typeface="Times New Roman"/>
              </a:rPr>
              <a:t>To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increase	economic </a:t>
            </a:r>
            <a:r>
              <a:rPr sz="2400" dirty="0">
                <a:latin typeface="Times New Roman"/>
                <a:cs typeface="Times New Roman"/>
              </a:rPr>
              <a:t>contribution  </a:t>
            </a:r>
            <a:r>
              <a:rPr sz="2400" spc="-5" dirty="0">
                <a:latin typeface="Times New Roman"/>
                <a:cs typeface="Times New Roman"/>
              </a:rPr>
              <a:t>Ownership </a:t>
            </a:r>
            <a:r>
              <a:rPr sz="2400" dirty="0">
                <a:latin typeface="Times New Roman"/>
                <a:cs typeface="Times New Roman"/>
              </a:rPr>
              <a:t>in land , </a:t>
            </a:r>
            <a:r>
              <a:rPr sz="2400" spc="-5" dirty="0">
                <a:latin typeface="Times New Roman"/>
                <a:cs typeface="Times New Roman"/>
              </a:rPr>
              <a:t>livestock,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etc.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12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556148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59510" y="1023620"/>
            <a:ext cx="634047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>
                <a:solidFill>
                  <a:srgbClr val="660033"/>
                </a:solidFill>
              </a:rPr>
              <a:t>Importance of women </a:t>
            </a:r>
            <a:r>
              <a:rPr sz="3200" spc="-5" dirty="0">
                <a:solidFill>
                  <a:srgbClr val="660033"/>
                </a:solidFill>
              </a:rPr>
              <a:t>in</a:t>
            </a:r>
            <a:r>
              <a:rPr sz="3200" spc="25" dirty="0">
                <a:solidFill>
                  <a:srgbClr val="660033"/>
                </a:solidFill>
              </a:rPr>
              <a:t> </a:t>
            </a:r>
            <a:r>
              <a:rPr sz="3200" spc="-5" dirty="0">
                <a:solidFill>
                  <a:srgbClr val="660033"/>
                </a:solidFill>
              </a:rPr>
              <a:t>agriculture</a:t>
            </a:r>
            <a:endParaRPr sz="3200"/>
          </a:p>
        </p:txBody>
      </p:sp>
      <p:grpSp>
        <p:nvGrpSpPr>
          <p:cNvPr id="3" name="object 3"/>
          <p:cNvGrpSpPr/>
          <p:nvPr/>
        </p:nvGrpSpPr>
        <p:grpSpPr>
          <a:xfrm>
            <a:off x="548640" y="2058670"/>
            <a:ext cx="208279" cy="2858770"/>
            <a:chOff x="548640" y="2058670"/>
            <a:chExt cx="208279" cy="2858770"/>
          </a:xfrm>
        </p:grpSpPr>
        <p:sp>
          <p:nvSpPr>
            <p:cNvPr id="4" name="object 4"/>
            <p:cNvSpPr/>
            <p:nvPr/>
          </p:nvSpPr>
          <p:spPr>
            <a:xfrm>
              <a:off x="548640" y="2058670"/>
              <a:ext cx="208279" cy="20827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48640" y="2942590"/>
              <a:ext cx="208279" cy="208279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48640" y="3826510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48640" y="4709160"/>
              <a:ext cx="208279" cy="20828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808990" y="1967229"/>
            <a:ext cx="7793990" cy="41389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latin typeface="Times New Roman"/>
                <a:cs typeface="Times New Roman"/>
              </a:rPr>
              <a:t>Woman </a:t>
            </a:r>
            <a:r>
              <a:rPr sz="2400" dirty="0">
                <a:latin typeface="Times New Roman"/>
                <a:cs typeface="Times New Roman"/>
              </a:rPr>
              <a:t>is the </a:t>
            </a:r>
            <a:r>
              <a:rPr sz="2400" spc="-5" dirty="0">
                <a:latin typeface="Times New Roman"/>
                <a:cs typeface="Times New Roman"/>
              </a:rPr>
              <a:t>moulder </a:t>
            </a:r>
            <a:r>
              <a:rPr sz="2400" dirty="0">
                <a:latin typeface="Times New Roman"/>
                <a:cs typeface="Times New Roman"/>
              </a:rPr>
              <a:t>and builder of any nation’s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destiny.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dirty="0">
                <a:latin typeface="Times New Roman"/>
                <a:cs typeface="Times New Roman"/>
              </a:rPr>
              <a:t>They play a </a:t>
            </a:r>
            <a:r>
              <a:rPr sz="2400" spc="-5" dirty="0">
                <a:latin typeface="Times New Roman"/>
                <a:cs typeface="Times New Roman"/>
              </a:rPr>
              <a:t>significant </a:t>
            </a:r>
            <a:r>
              <a:rPr sz="2400" dirty="0">
                <a:latin typeface="Times New Roman"/>
                <a:cs typeface="Times New Roman"/>
              </a:rPr>
              <a:t>role in </a:t>
            </a:r>
            <a:r>
              <a:rPr sz="2400" spc="-5" dirty="0">
                <a:latin typeface="Times New Roman"/>
                <a:cs typeface="Times New Roman"/>
              </a:rPr>
              <a:t>any</a:t>
            </a:r>
            <a:r>
              <a:rPr sz="2400" spc="6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economy.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400" dirty="0">
                <a:latin typeface="Times New Roman"/>
                <a:cs typeface="Times New Roman"/>
              </a:rPr>
              <a:t>They are regarded as the backbone of the rural</a:t>
            </a:r>
            <a:r>
              <a:rPr sz="2400" spc="-1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scene.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500">
              <a:latin typeface="Times New Roman"/>
              <a:cs typeface="Times New Roman"/>
            </a:endParaRPr>
          </a:p>
          <a:p>
            <a:pPr marL="12700" marR="5080" algn="just">
              <a:lnSpc>
                <a:spcPct val="100000"/>
              </a:lnSpc>
            </a:pPr>
            <a:r>
              <a:rPr sz="2400" spc="-5" dirty="0">
                <a:latin typeface="Times New Roman"/>
                <a:cs typeface="Times New Roman"/>
              </a:rPr>
              <a:t>Most </a:t>
            </a:r>
            <a:r>
              <a:rPr sz="2400" dirty="0">
                <a:latin typeface="Times New Roman"/>
                <a:cs typeface="Times New Roman"/>
              </a:rPr>
              <a:t>of the </a:t>
            </a:r>
            <a:r>
              <a:rPr sz="2400" spc="-5" dirty="0">
                <a:latin typeface="Times New Roman"/>
                <a:cs typeface="Times New Roman"/>
              </a:rPr>
              <a:t>women perform </a:t>
            </a:r>
            <a:r>
              <a:rPr sz="2400" dirty="0">
                <a:latin typeface="Times New Roman"/>
                <a:cs typeface="Times New Roman"/>
              </a:rPr>
              <a:t>various types of </a:t>
            </a:r>
            <a:r>
              <a:rPr sz="2400" spc="-5" dirty="0">
                <a:latin typeface="Times New Roman"/>
                <a:cs typeface="Times New Roman"/>
              </a:rPr>
              <a:t>work for </a:t>
            </a:r>
            <a:r>
              <a:rPr sz="2400" dirty="0">
                <a:latin typeface="Times New Roman"/>
                <a:cs typeface="Times New Roman"/>
              </a:rPr>
              <a:t>their  </a:t>
            </a:r>
            <a:r>
              <a:rPr sz="2400" spc="-5" dirty="0">
                <a:latin typeface="Times New Roman"/>
                <a:cs typeface="Times New Roman"/>
              </a:rPr>
              <a:t>livelihood </a:t>
            </a:r>
            <a:r>
              <a:rPr sz="2400" dirty="0">
                <a:latin typeface="Times New Roman"/>
                <a:cs typeface="Times New Roman"/>
              </a:rPr>
              <a:t>and agriculture is </a:t>
            </a:r>
            <a:r>
              <a:rPr sz="2400" spc="-5" dirty="0">
                <a:latin typeface="Times New Roman"/>
                <a:cs typeface="Times New Roman"/>
              </a:rPr>
              <a:t>considered </a:t>
            </a:r>
            <a:r>
              <a:rPr sz="2400" dirty="0">
                <a:latin typeface="Times New Roman"/>
                <a:cs typeface="Times New Roman"/>
              </a:rPr>
              <a:t>as the </a:t>
            </a:r>
            <a:r>
              <a:rPr sz="2400" spc="-5" dirty="0">
                <a:latin typeface="Times New Roman"/>
                <a:cs typeface="Times New Roman"/>
              </a:rPr>
              <a:t>biggest  </a:t>
            </a:r>
            <a:r>
              <a:rPr sz="2400" dirty="0">
                <a:latin typeface="Times New Roman"/>
                <a:cs typeface="Times New Roman"/>
              </a:rPr>
              <a:t>unorganized </a:t>
            </a:r>
            <a:r>
              <a:rPr sz="2400" spc="-5" dirty="0">
                <a:latin typeface="Times New Roman"/>
                <a:cs typeface="Times New Roman"/>
              </a:rPr>
              <a:t>sector where </a:t>
            </a:r>
            <a:r>
              <a:rPr sz="2400" dirty="0">
                <a:latin typeface="Times New Roman"/>
                <a:cs typeface="Times New Roman"/>
              </a:rPr>
              <a:t>large </a:t>
            </a:r>
            <a:r>
              <a:rPr sz="2400" spc="-10" dirty="0">
                <a:latin typeface="Times New Roman"/>
                <a:cs typeface="Times New Roman"/>
              </a:rPr>
              <a:t>number </a:t>
            </a:r>
            <a:r>
              <a:rPr sz="2400" dirty="0">
                <a:latin typeface="Times New Roman"/>
                <a:cs typeface="Times New Roman"/>
              </a:rPr>
              <a:t>of rural </a:t>
            </a:r>
            <a:r>
              <a:rPr sz="2400" spc="-10" dirty="0">
                <a:latin typeface="Times New Roman"/>
                <a:cs typeface="Times New Roman"/>
              </a:rPr>
              <a:t>women </a:t>
            </a:r>
            <a:r>
              <a:rPr sz="2400" dirty="0">
                <a:latin typeface="Times New Roman"/>
                <a:cs typeface="Times New Roman"/>
              </a:rPr>
              <a:t>take  part</a:t>
            </a:r>
            <a:r>
              <a:rPr sz="2400" spc="-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actively.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13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58988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6800" y="990600"/>
            <a:ext cx="6781800" cy="609600"/>
          </a:xfrm>
          <a:prstGeom prst="rect">
            <a:avLst/>
          </a:prstGeom>
          <a:ln w="9344">
            <a:solidFill>
              <a:srgbClr val="BF0000"/>
            </a:solidFill>
          </a:ln>
        </p:spPr>
        <p:txBody>
          <a:bodyPr vert="horz" wrap="square" lIns="0" tIns="121920" rIns="0" bIns="0" rtlCol="0">
            <a:spAutoFit/>
          </a:bodyPr>
          <a:lstStyle/>
          <a:p>
            <a:pPr marL="305435">
              <a:lnSpc>
                <a:spcPct val="100000"/>
              </a:lnSpc>
              <a:spcBef>
                <a:spcPts val="960"/>
              </a:spcBef>
            </a:pPr>
            <a:r>
              <a:rPr sz="3200" spc="-5" dirty="0">
                <a:solidFill>
                  <a:srgbClr val="660033"/>
                </a:solidFill>
              </a:rPr>
              <a:t>Multi-Dimensional Role </a:t>
            </a:r>
            <a:r>
              <a:rPr sz="3200" dirty="0">
                <a:solidFill>
                  <a:srgbClr val="660033"/>
                </a:solidFill>
              </a:rPr>
              <a:t>of</a:t>
            </a:r>
            <a:r>
              <a:rPr sz="3200" spc="20" dirty="0">
                <a:solidFill>
                  <a:srgbClr val="660033"/>
                </a:solidFill>
              </a:rPr>
              <a:t> </a:t>
            </a:r>
            <a:r>
              <a:rPr sz="3200" spc="10" dirty="0">
                <a:solidFill>
                  <a:srgbClr val="660033"/>
                </a:solidFill>
              </a:rPr>
              <a:t>Women</a:t>
            </a:r>
            <a:endParaRPr sz="32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14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187960" y="2166620"/>
            <a:ext cx="8176895" cy="36207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8460" marR="53340" indent="-378460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AutoNum type="romanLcParenBoth"/>
              <a:tabLst>
                <a:tab pos="378460" algn="l"/>
              </a:tabLst>
            </a:pPr>
            <a:r>
              <a:rPr sz="2400" b="1" spc="-5" dirty="0">
                <a:solidFill>
                  <a:srgbClr val="006600"/>
                </a:solidFill>
                <a:latin typeface="Times New Roman"/>
                <a:cs typeface="Times New Roman"/>
              </a:rPr>
              <a:t>Agriculture </a:t>
            </a:r>
            <a:r>
              <a:rPr sz="2400" spc="-5" dirty="0">
                <a:latin typeface="Times New Roman"/>
                <a:cs typeface="Times New Roman"/>
              </a:rPr>
              <a:t>:Sowing,transplanting,weeding,irrigation fertilizer  </a:t>
            </a:r>
            <a:r>
              <a:rPr sz="2400" dirty="0">
                <a:latin typeface="Times New Roman"/>
                <a:cs typeface="Times New Roman"/>
              </a:rPr>
              <a:t>application, plant protection, harvesting, </a:t>
            </a:r>
            <a:r>
              <a:rPr sz="2400" spc="-5" dirty="0">
                <a:latin typeface="Times New Roman"/>
                <a:cs typeface="Times New Roman"/>
              </a:rPr>
              <a:t>winnowing, </a:t>
            </a:r>
            <a:r>
              <a:rPr sz="2400" dirty="0">
                <a:latin typeface="Times New Roman"/>
                <a:cs typeface="Times New Roman"/>
              </a:rPr>
              <a:t>storing  etc.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Times New Roman"/>
              <a:buAutoNum type="romanLcParenBoth"/>
            </a:pPr>
            <a:endParaRPr sz="3500">
              <a:latin typeface="Times New Roman"/>
              <a:cs typeface="Times New Roman"/>
            </a:endParaRPr>
          </a:p>
          <a:p>
            <a:pPr marL="463550" marR="5080" indent="-463550">
              <a:lnSpc>
                <a:spcPct val="100000"/>
              </a:lnSpc>
              <a:buClr>
                <a:srgbClr val="000000"/>
              </a:buClr>
              <a:buAutoNum type="romanLcParenBoth"/>
              <a:tabLst>
                <a:tab pos="463550" algn="l"/>
                <a:tab pos="6936740" algn="l"/>
              </a:tabLst>
            </a:pPr>
            <a:r>
              <a:rPr sz="2400" b="1" dirty="0">
                <a:solidFill>
                  <a:srgbClr val="006FBF"/>
                </a:solidFill>
                <a:latin typeface="Times New Roman"/>
                <a:cs typeface="Times New Roman"/>
              </a:rPr>
              <a:t>Domestic</a:t>
            </a:r>
            <a:r>
              <a:rPr sz="2400" b="1" dirty="0">
                <a:latin typeface="Times New Roman"/>
                <a:cs typeface="Times New Roman"/>
              </a:rPr>
              <a:t>: </a:t>
            </a:r>
            <a:r>
              <a:rPr sz="2400" spc="-5" dirty="0">
                <a:latin typeface="Times New Roman"/>
                <a:cs typeface="Times New Roman"/>
              </a:rPr>
              <a:t>Cooking, </a:t>
            </a:r>
            <a:r>
              <a:rPr sz="2400" dirty="0">
                <a:latin typeface="Times New Roman"/>
                <a:cs typeface="Times New Roman"/>
              </a:rPr>
              <a:t>child rearing,</a:t>
            </a:r>
            <a:r>
              <a:rPr sz="2400" spc="3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water</a:t>
            </a:r>
            <a:r>
              <a:rPr sz="2400" spc="1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collection,	</a:t>
            </a:r>
            <a:r>
              <a:rPr sz="2400" spc="-5" dirty="0">
                <a:latin typeface="Times New Roman"/>
                <a:cs typeface="Times New Roman"/>
              </a:rPr>
              <a:t>fuel</a:t>
            </a:r>
            <a:r>
              <a:rPr sz="2400" spc="-7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wood  </a:t>
            </a:r>
            <a:r>
              <a:rPr sz="2400" dirty="0">
                <a:latin typeface="Times New Roman"/>
                <a:cs typeface="Times New Roman"/>
              </a:rPr>
              <a:t>gathering, household</a:t>
            </a:r>
            <a:r>
              <a:rPr sz="2400" spc="-5" dirty="0">
                <a:latin typeface="Times New Roman"/>
                <a:cs typeface="Times New Roman"/>
              </a:rPr>
              <a:t> maintenance.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Times New Roman"/>
              <a:buAutoNum type="romanLcParenBoth"/>
            </a:pPr>
            <a:endParaRPr sz="3500">
              <a:latin typeface="Times New Roman"/>
              <a:cs typeface="Times New Roman"/>
            </a:endParaRPr>
          </a:p>
          <a:p>
            <a:pPr marL="527050" marR="792480" indent="-514350">
              <a:lnSpc>
                <a:spcPct val="100000"/>
              </a:lnSpc>
              <a:buClr>
                <a:srgbClr val="000000"/>
              </a:buClr>
              <a:buAutoNum type="romanLcParenBoth"/>
              <a:tabLst>
                <a:tab pos="548640" algn="l"/>
              </a:tabLst>
            </a:pPr>
            <a:r>
              <a:rPr sz="2400" b="1" dirty="0">
                <a:solidFill>
                  <a:srgbClr val="006600"/>
                </a:solidFill>
                <a:latin typeface="Times New Roman"/>
                <a:cs typeface="Times New Roman"/>
              </a:rPr>
              <a:t>Allied Activities</a:t>
            </a:r>
            <a:r>
              <a:rPr sz="2400" dirty="0">
                <a:latin typeface="Times New Roman"/>
                <a:cs typeface="Times New Roman"/>
              </a:rPr>
              <a:t>: </a:t>
            </a:r>
            <a:r>
              <a:rPr sz="2400" spc="-5" dirty="0">
                <a:latin typeface="Times New Roman"/>
                <a:cs typeface="Times New Roman"/>
              </a:rPr>
              <a:t>Cattle management, fodder </a:t>
            </a:r>
            <a:r>
              <a:rPr sz="2400" dirty="0">
                <a:latin typeface="Times New Roman"/>
                <a:cs typeface="Times New Roman"/>
              </a:rPr>
              <a:t>collection  </a:t>
            </a:r>
            <a:r>
              <a:rPr sz="2400" spc="-5" dirty="0">
                <a:latin typeface="Times New Roman"/>
                <a:cs typeface="Times New Roman"/>
              </a:rPr>
              <a:t>milking </a:t>
            </a:r>
            <a:r>
              <a:rPr sz="2400" dirty="0">
                <a:latin typeface="Times New Roman"/>
                <a:cs typeface="Times New Roman"/>
              </a:rPr>
              <a:t>etc.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929584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4500" y="1054100"/>
            <a:ext cx="1683385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000" b="0" spc="-10" dirty="0">
                <a:solidFill>
                  <a:srgbClr val="03607A"/>
                </a:solidFill>
                <a:latin typeface="Carlito"/>
                <a:cs typeface="Carlito"/>
              </a:rPr>
              <a:t>C</a:t>
            </a:r>
            <a:r>
              <a:rPr sz="5000" b="0" spc="-5" dirty="0">
                <a:solidFill>
                  <a:srgbClr val="03607A"/>
                </a:solidFill>
                <a:latin typeface="Carlito"/>
                <a:cs typeface="Carlito"/>
              </a:rPr>
              <a:t>on</a:t>
            </a:r>
            <a:r>
              <a:rPr sz="5000" b="0" dirty="0">
                <a:solidFill>
                  <a:srgbClr val="03607A"/>
                </a:solidFill>
                <a:latin typeface="Carlito"/>
                <a:cs typeface="Carlito"/>
              </a:rPr>
              <a:t>t…</a:t>
            </a:r>
            <a:endParaRPr sz="5000">
              <a:latin typeface="Carlito"/>
              <a:cs typeface="Carlito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4294967295"/>
          </p:nvPr>
        </p:nvSpPr>
        <p:spPr>
          <a:xfrm>
            <a:off x="8478519" y="6464766"/>
            <a:ext cx="246379" cy="272415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dirty="0"/>
              <a:t>15</a:t>
            </a:fld>
            <a:endParaRPr dirty="0"/>
          </a:p>
        </p:txBody>
      </p:sp>
      <p:sp>
        <p:nvSpPr>
          <p:cNvPr id="3" name="object 3"/>
          <p:cNvSpPr txBox="1"/>
          <p:nvPr/>
        </p:nvSpPr>
        <p:spPr>
          <a:xfrm>
            <a:off x="535940" y="2395220"/>
            <a:ext cx="7958455" cy="16408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5750" marR="5080" indent="-273050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AutoNum type="romanLcParenBoth" startAt="4"/>
              <a:tabLst>
                <a:tab pos="530860" algn="l"/>
              </a:tabLst>
            </a:pPr>
            <a:r>
              <a:rPr sz="2400" b="1" dirty="0">
                <a:solidFill>
                  <a:srgbClr val="006600"/>
                </a:solidFill>
                <a:latin typeface="Times New Roman"/>
                <a:cs typeface="Times New Roman"/>
              </a:rPr>
              <a:t>Horticulture</a:t>
            </a:r>
            <a:r>
              <a:rPr sz="2400" b="1" dirty="0">
                <a:latin typeface="Times New Roman"/>
                <a:cs typeface="Times New Roman"/>
              </a:rPr>
              <a:t>: </a:t>
            </a:r>
            <a:r>
              <a:rPr sz="2400" dirty="0">
                <a:latin typeface="Times New Roman"/>
                <a:cs typeface="Times New Roman"/>
              </a:rPr>
              <a:t>vegetable production, </a:t>
            </a:r>
            <a:r>
              <a:rPr sz="2400" spc="-5" dirty="0">
                <a:latin typeface="Times New Roman"/>
                <a:cs typeface="Times New Roman"/>
              </a:rPr>
              <a:t>flower </a:t>
            </a:r>
            <a:r>
              <a:rPr sz="2400" dirty="0">
                <a:latin typeface="Times New Roman"/>
                <a:cs typeface="Times New Roman"/>
              </a:rPr>
              <a:t>production, </a:t>
            </a:r>
            <a:r>
              <a:rPr sz="2400" spc="-5" dirty="0">
                <a:latin typeface="Times New Roman"/>
                <a:cs typeface="Times New Roman"/>
              </a:rPr>
              <a:t>fruit  </a:t>
            </a:r>
            <a:r>
              <a:rPr sz="2400" dirty="0">
                <a:latin typeface="Times New Roman"/>
                <a:cs typeface="Times New Roman"/>
              </a:rPr>
              <a:t>production.</a:t>
            </a:r>
            <a:endParaRPr sz="2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Times New Roman"/>
              <a:buAutoNum type="romanLcParenBoth" startAt="4"/>
            </a:pPr>
            <a:endParaRPr sz="3500">
              <a:latin typeface="Times New Roman"/>
              <a:cs typeface="Times New Roman"/>
            </a:endParaRPr>
          </a:p>
          <a:p>
            <a:pPr marL="369570" indent="-356870">
              <a:lnSpc>
                <a:spcPct val="100000"/>
              </a:lnSpc>
              <a:buClr>
                <a:srgbClr val="000000"/>
              </a:buClr>
              <a:buAutoNum type="romanLcParenBoth" startAt="4"/>
              <a:tabLst>
                <a:tab pos="369570" algn="l"/>
              </a:tabLst>
            </a:pPr>
            <a:r>
              <a:rPr sz="2400" b="1" spc="-5" dirty="0">
                <a:solidFill>
                  <a:srgbClr val="0075A2"/>
                </a:solidFill>
                <a:latin typeface="Times New Roman"/>
                <a:cs typeface="Times New Roman"/>
              </a:rPr>
              <a:t>Sericulture</a:t>
            </a:r>
            <a:r>
              <a:rPr sz="2400" b="1" spc="-5" dirty="0">
                <a:latin typeface="Times New Roman"/>
                <a:cs typeface="Times New Roman"/>
              </a:rPr>
              <a:t>: </a:t>
            </a:r>
            <a:r>
              <a:rPr sz="2400" spc="-5" dirty="0">
                <a:latin typeface="Times New Roman"/>
                <a:cs typeface="Times New Roman"/>
              </a:rPr>
              <a:t>silk </a:t>
            </a:r>
            <a:r>
              <a:rPr sz="2400" dirty="0">
                <a:latin typeface="Times New Roman"/>
                <a:cs typeface="Times New Roman"/>
              </a:rPr>
              <a:t>worm rearing, cocoon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production.</a:t>
            </a:r>
            <a:endParaRPr sz="24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237975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6305</TotalTime>
  <Words>593</Words>
  <Application>Microsoft Office PowerPoint</Application>
  <PresentationFormat>On-screen Show (4:3)</PresentationFormat>
  <Paragraphs>170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women in agriculture and livestock</vt:lpstr>
      <vt:lpstr>PowerPoint Presentation</vt:lpstr>
      <vt:lpstr>Status of women worldwide </vt:lpstr>
      <vt:lpstr>Cont…</vt:lpstr>
      <vt:lpstr>Status of women in India</vt:lpstr>
      <vt:lpstr>Cont…….</vt:lpstr>
      <vt:lpstr>Distribution of women workers in India</vt:lpstr>
      <vt:lpstr>Women – Contribution and Status</vt:lpstr>
      <vt:lpstr>Share of Farm Women in Agricultural Operations</vt:lpstr>
      <vt:lpstr>Time and Energy Distribution by Rural Women</vt:lpstr>
      <vt:lpstr>Why women in agriculture?</vt:lpstr>
      <vt:lpstr>Importance of women in agriculture</vt:lpstr>
      <vt:lpstr>Multi-Dimensional Role of Women</vt:lpstr>
      <vt:lpstr>Cont…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Economics</dc:title>
  <dc:creator>SONY</dc:creator>
  <cp:lastModifiedBy>vipin</cp:lastModifiedBy>
  <cp:revision>294</cp:revision>
  <dcterms:created xsi:type="dcterms:W3CDTF">2020-01-10T02:05:01Z</dcterms:created>
  <dcterms:modified xsi:type="dcterms:W3CDTF">2020-11-05T11:35:39Z</dcterms:modified>
</cp:coreProperties>
</file>